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0" r:id="rId3"/>
    <p:sldId id="275" r:id="rId4"/>
    <p:sldId id="277" r:id="rId5"/>
    <p:sldId id="278" r:id="rId6"/>
    <p:sldId id="280" r:id="rId7"/>
    <p:sldId id="273" r:id="rId8"/>
    <p:sldId id="281" r:id="rId9"/>
    <p:sldId id="271" r:id="rId10"/>
    <p:sldId id="282" r:id="rId11"/>
    <p:sldId id="274" r:id="rId12"/>
  </p:sldIdLst>
  <p:sldSz cx="9144000" cy="6858000" type="screen4x3"/>
  <p:notesSz cx="6784975" cy="9906000"/>
  <p:defaultTextStyle>
    <a:defPPr>
      <a:defRPr lang="uk-UA"/>
    </a:defPPr>
    <a:lvl1pPr marL="0" algn="l" defTabSz="912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140" algn="l" defTabSz="912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283" algn="l" defTabSz="912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8420" algn="l" defTabSz="912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4566" algn="l" defTabSz="912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0710" algn="l" defTabSz="912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6847" algn="l" defTabSz="912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2992" algn="l" defTabSz="912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9136" algn="l" defTabSz="91228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0895" cy="497359"/>
          </a:xfrm>
          <a:prstGeom prst="rect">
            <a:avLst/>
          </a:prstGeom>
        </p:spPr>
        <p:txBody>
          <a:bodyPr vert="horz" lIns="91248" tIns="45624" rIns="91248" bIns="45624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42496" y="1"/>
            <a:ext cx="2940895" cy="497359"/>
          </a:xfrm>
          <a:prstGeom prst="rect">
            <a:avLst/>
          </a:prstGeom>
        </p:spPr>
        <p:txBody>
          <a:bodyPr vert="horz" lIns="91248" tIns="45624" rIns="91248" bIns="45624" rtlCol="0"/>
          <a:lstStyle>
            <a:lvl1pPr algn="r">
              <a:defRPr sz="1200"/>
            </a:lvl1pPr>
          </a:lstStyle>
          <a:p>
            <a:fld id="{A1D14F09-982A-40AF-9EC6-D588CE016FA3}" type="datetimeFigureOut">
              <a:rPr lang="uk-UA" smtClean="0"/>
              <a:t>26.03.2018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8" tIns="45624" rIns="91248" bIns="45624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8181" y="4767679"/>
            <a:ext cx="5428614" cy="3899676"/>
          </a:xfrm>
          <a:prstGeom prst="rect">
            <a:avLst/>
          </a:prstGeom>
        </p:spPr>
        <p:txBody>
          <a:bodyPr vert="horz" lIns="91248" tIns="45624" rIns="91248" bIns="45624" rtlCol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08641"/>
            <a:ext cx="2940895" cy="497359"/>
          </a:xfrm>
          <a:prstGeom prst="rect">
            <a:avLst/>
          </a:prstGeom>
        </p:spPr>
        <p:txBody>
          <a:bodyPr vert="horz" lIns="91248" tIns="45624" rIns="91248" bIns="45624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42496" y="9408641"/>
            <a:ext cx="2940895" cy="497359"/>
          </a:xfrm>
          <a:prstGeom prst="rect">
            <a:avLst/>
          </a:prstGeom>
        </p:spPr>
        <p:txBody>
          <a:bodyPr vert="horz" lIns="91248" tIns="45624" rIns="91248" bIns="45624" rtlCol="0" anchor="b"/>
          <a:lstStyle>
            <a:lvl1pPr algn="r">
              <a:defRPr sz="1200"/>
            </a:lvl1pPr>
          </a:lstStyle>
          <a:p>
            <a:fld id="{4791E18C-B7F3-43AE-A807-5E96713217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1093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48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uk-UA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D9870-F593-44C3-A6F5-10A0BD87BCE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45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 userDrawn="1"/>
        </p:nvSpPr>
        <p:spPr>
          <a:xfrm>
            <a:off x="0" y="0"/>
            <a:ext cx="778054" cy="6858000"/>
          </a:xfrm>
          <a:prstGeom prst="rect">
            <a:avLst/>
          </a:prstGeom>
          <a:solidFill>
            <a:srgbClr val="007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292" tIns="43145" rIns="86292" bIns="43145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uk-UA" sz="900" u="sng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Box 11"/>
          <p:cNvSpPr txBox="1"/>
          <p:nvPr userDrawn="1"/>
        </p:nvSpPr>
        <p:spPr>
          <a:xfrm>
            <a:off x="1523253" y="509850"/>
            <a:ext cx="6638099" cy="440255"/>
          </a:xfrm>
          <a:prstGeom prst="rect">
            <a:avLst/>
          </a:prstGeom>
          <a:noFill/>
        </p:spPr>
        <p:txBody>
          <a:bodyPr lIns="86292" tIns="43145" rIns="86292" bIns="43145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300" b="1" dirty="0">
                <a:solidFill>
                  <a:srgbClr val="007236"/>
                </a:solidFill>
                <a:ea typeface="MS PGothic" pitchFamily="34" charset="-128"/>
                <a:cs typeface="Times New Roman" panose="02020603050405020304" pitchFamily="18" charset="0"/>
              </a:rPr>
              <a:t>НАЦІОНАЛЬНИЙ БАНК УКРАЇНИ</a:t>
            </a:r>
          </a:p>
        </p:txBody>
      </p:sp>
      <p:cxnSp>
        <p:nvCxnSpPr>
          <p:cNvPr id="6" name="Прямая соединительная линия 12"/>
          <p:cNvCxnSpPr/>
          <p:nvPr userDrawn="1"/>
        </p:nvCxnSpPr>
        <p:spPr>
          <a:xfrm>
            <a:off x="1184282" y="2581016"/>
            <a:ext cx="7045793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13"/>
          <p:cNvCxnSpPr/>
          <p:nvPr userDrawn="1"/>
        </p:nvCxnSpPr>
        <p:spPr>
          <a:xfrm>
            <a:off x="1184282" y="3267875"/>
            <a:ext cx="7045793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4"/>
          <p:cNvCxnSpPr/>
          <p:nvPr userDrawn="1"/>
        </p:nvCxnSpPr>
        <p:spPr>
          <a:xfrm>
            <a:off x="1252959" y="5876124"/>
            <a:ext cx="6977097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372113" y="317051"/>
            <a:ext cx="1081793" cy="885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38100">
              <a:schemeClr val="bg1">
                <a:alpha val="58000"/>
              </a:schemeClr>
            </a:glow>
            <a:softEdge rad="12700"/>
          </a:effectLst>
          <a:extLst/>
        </p:spPr>
      </p:pic>
      <p:sp>
        <p:nvSpPr>
          <p:cNvPr id="20" name="Текст 19"/>
          <p:cNvSpPr>
            <a:spLocks noGrp="1"/>
          </p:cNvSpPr>
          <p:nvPr>
            <p:ph type="body" sz="quarter" idx="10"/>
          </p:nvPr>
        </p:nvSpPr>
        <p:spPr>
          <a:xfrm>
            <a:off x="1184282" y="2674131"/>
            <a:ext cx="7045793" cy="548995"/>
          </a:xfrm>
        </p:spPr>
        <p:txBody>
          <a:bodyPr/>
          <a:lstStyle>
            <a:lvl1pPr marL="0" indent="0">
              <a:buNone/>
              <a:defRPr sz="1900" b="1"/>
            </a:lvl1pPr>
          </a:lstStyle>
          <a:p>
            <a:pPr lvl="0"/>
            <a:endParaRPr lang="uk-UA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1"/>
          </p:nvPr>
        </p:nvSpPr>
        <p:spPr>
          <a:xfrm>
            <a:off x="1253285" y="5945129"/>
            <a:ext cx="3454200" cy="366123"/>
          </a:xfrm>
        </p:spPr>
        <p:txBody>
          <a:bodyPr/>
          <a:lstStyle>
            <a:lvl1pPr marL="0" indent="0">
              <a:buNone/>
              <a:defRPr sz="1300"/>
            </a:lvl1pPr>
          </a:lstStyle>
          <a:p>
            <a:pPr lvl="0"/>
            <a:endParaRPr lang="uk-UA" dirty="0"/>
          </a:p>
        </p:txBody>
      </p:sp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30048" y="6311867"/>
            <a:ext cx="788508" cy="456897"/>
          </a:xfrm>
        </p:spPr>
        <p:txBody>
          <a:bodyPr lIns="91217" tIns="45609" rIns="91217" bIns="45609"/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4DACD34-8679-4CC8-81F2-C5B0EAA4ADC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715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4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230048" y="6311867"/>
            <a:ext cx="788508" cy="456897"/>
          </a:xfrm>
        </p:spPr>
        <p:txBody>
          <a:bodyPr lIns="91217" tIns="45609" rIns="91217" bIns="45609"/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C96D23F-4230-4315-AA9F-B31F5338F8E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946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39453" y="1199761"/>
            <a:ext cx="3763332" cy="4801961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6156" y="1199761"/>
            <a:ext cx="3764824" cy="4801961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230048" y="6311867"/>
            <a:ext cx="788508" cy="456897"/>
          </a:xfrm>
        </p:spPr>
        <p:txBody>
          <a:bodyPr lIns="91217" tIns="45609" rIns="91217" bIns="45609"/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B96FB22-6F32-4E94-BAC9-47675DBFD78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60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39480" y="26"/>
            <a:ext cx="7671521" cy="906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uk-UA" smtClean="0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9480" y="1199761"/>
            <a:ext cx="7671521" cy="4801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uk-UA" smtClean="0"/>
              <a:t>Fare clic per modificare gli stili del testo dello schema</a:t>
            </a:r>
          </a:p>
          <a:p>
            <a:pPr lvl="1"/>
            <a:r>
              <a:rPr lang="en-GB" altLang="uk-UA" smtClean="0"/>
              <a:t>Secondo livello</a:t>
            </a:r>
          </a:p>
          <a:p>
            <a:pPr lvl="2"/>
            <a:r>
              <a:rPr lang="en-GB" altLang="uk-UA" smtClean="0"/>
              <a:t>Terzo livello</a:t>
            </a:r>
          </a:p>
          <a:p>
            <a:pPr lvl="3"/>
            <a:r>
              <a:rPr lang="en-GB" altLang="uk-UA" smtClean="0"/>
              <a:t>Quarto livello</a:t>
            </a:r>
          </a:p>
          <a:p>
            <a:pPr lvl="4"/>
            <a:r>
              <a:rPr lang="en-GB" altLang="uk-UA" smtClean="0"/>
              <a:t>Quinto livello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0048" y="6242274"/>
            <a:ext cx="788508" cy="45689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300" u="none">
                <a:solidFill>
                  <a:srgbClr val="007236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7DE09E-F618-4A46-A647-704E00E15AB8}" type="slidenum">
              <a:rPr lang="en-US">
                <a:ea typeface="MS PGothic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MS P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882" y="732259"/>
            <a:ext cx="948300" cy="518020"/>
          </a:xfrm>
          <a:prstGeom prst="rect">
            <a:avLst/>
          </a:prstGeom>
          <a:noFill/>
          <a:ln>
            <a:noFill/>
          </a:ln>
        </p:spPr>
        <p:txBody>
          <a:bodyPr lIns="86292" tIns="43145" rIns="86292" bIns="43145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700" b="1" dirty="0">
                <a:solidFill>
                  <a:srgbClr val="007236"/>
                </a:solidFill>
                <a:ea typeface="MS PGothic" pitchFamily="34" charset="-128"/>
                <a:cs typeface="Times New Roman" panose="02020603050405020304" pitchFamily="18" charset="0"/>
              </a:rPr>
              <a:t>НАЦІОНАЛЬНИЙ </a:t>
            </a:r>
            <a:endParaRPr lang="en-US" sz="700" b="1" dirty="0">
              <a:solidFill>
                <a:srgbClr val="007236"/>
              </a:solidFill>
              <a:ea typeface="MS PGothic" pitchFamily="34" charset="-128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700" b="1" dirty="0">
                <a:solidFill>
                  <a:srgbClr val="007236"/>
                </a:solidFill>
                <a:ea typeface="MS PGothic" pitchFamily="34" charset="-128"/>
                <a:cs typeface="Times New Roman" panose="02020603050405020304" pitchFamily="18" charset="0"/>
              </a:rPr>
              <a:t>БАНК </a:t>
            </a:r>
            <a:endParaRPr lang="en-US" sz="700" b="1" dirty="0">
              <a:solidFill>
                <a:srgbClr val="007236"/>
              </a:solidFill>
              <a:ea typeface="MS PGothic" pitchFamily="34" charset="-128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700" b="1" dirty="0">
                <a:solidFill>
                  <a:srgbClr val="007236"/>
                </a:solidFill>
                <a:ea typeface="MS PGothic" pitchFamily="34" charset="-128"/>
                <a:cs typeface="Times New Roman" panose="02020603050405020304" pitchFamily="18" charset="0"/>
              </a:rPr>
              <a:t>УКРАЇНИ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158433" y="163263"/>
            <a:ext cx="684707" cy="5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38100">
              <a:schemeClr val="bg1">
                <a:alpha val="58000"/>
              </a:schemeClr>
            </a:glow>
            <a:softEdge rad="12700"/>
          </a:effectLst>
          <a:extLst/>
        </p:spPr>
      </p:pic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00677" y="66568"/>
            <a:ext cx="2505901" cy="74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32" name="Прямая соединительная линия 4"/>
          <p:cNvCxnSpPr>
            <a:cxnSpLocks noChangeShapeType="1"/>
          </p:cNvCxnSpPr>
          <p:nvPr/>
        </p:nvCxnSpPr>
        <p:spPr bwMode="auto">
          <a:xfrm flipH="1">
            <a:off x="1117052" y="810917"/>
            <a:ext cx="7789499" cy="0"/>
          </a:xfrm>
          <a:prstGeom prst="line">
            <a:avLst/>
          </a:prstGeom>
          <a:noFill/>
          <a:ln w="9525" algn="ctr">
            <a:solidFill>
              <a:srgbClr val="007236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65159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2364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912364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l" defTabSz="912364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l" defTabSz="912364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l" defTabSz="912364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31466" algn="l" defTabSz="912364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  <a:ea typeface="MS PGothic" pitchFamily="34" charset="-128"/>
        </a:defRPr>
      </a:lvl6pPr>
      <a:lvl7pPr marL="862929" algn="l" defTabSz="912364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  <a:ea typeface="MS PGothic" pitchFamily="34" charset="-128"/>
        </a:defRPr>
      </a:lvl7pPr>
      <a:lvl8pPr marL="1294392" algn="l" defTabSz="912364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  <a:ea typeface="MS PGothic" pitchFamily="34" charset="-128"/>
        </a:defRPr>
      </a:lvl8pPr>
      <a:lvl9pPr marL="1725858" algn="l" defTabSz="912364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  <a:ea typeface="MS PGothic" pitchFamily="34" charset="-128"/>
        </a:defRPr>
      </a:lvl9pPr>
    </p:titleStyle>
    <p:bodyStyle>
      <a:lvl1pPr marL="181270" indent="-181270" algn="l" defTabSz="912364" rtl="0" eaLnBrk="0" fontAlgn="base" hangingPunct="0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n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539329" indent="-179778" algn="l" defTabSz="912364" rtl="0" eaLnBrk="0" fontAlgn="base" hangingPunct="0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300">
          <a:solidFill>
            <a:schemeClr val="tx1"/>
          </a:solidFill>
          <a:latin typeface="+mn-lt"/>
          <a:ea typeface="+mn-ea"/>
        </a:defRPr>
      </a:lvl2pPr>
      <a:lvl3pPr marL="900383" indent="-179778" algn="l" defTabSz="912364" rtl="0" eaLnBrk="0" fontAlgn="base" hangingPunct="0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300">
          <a:solidFill>
            <a:schemeClr val="tx1"/>
          </a:solidFill>
          <a:latin typeface="+mn-lt"/>
          <a:ea typeface="+mn-ea"/>
        </a:defRPr>
      </a:lvl3pPr>
      <a:lvl4pPr marL="1256942" indent="-175280" algn="l" defTabSz="912364" rtl="0" eaLnBrk="0" fontAlgn="base" hangingPunct="0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300">
          <a:solidFill>
            <a:schemeClr val="tx1"/>
          </a:solidFill>
          <a:latin typeface="+mn-lt"/>
          <a:ea typeface="+mn-ea"/>
        </a:defRPr>
      </a:lvl4pPr>
      <a:lvl5pPr marL="1617992" indent="-181270" algn="l" defTabSz="912364" rtl="0" eaLnBrk="0" fontAlgn="base" hangingPunct="0">
        <a:spcBef>
          <a:spcPct val="20000"/>
        </a:spcBef>
        <a:spcAft>
          <a:spcPct val="0"/>
        </a:spcAft>
        <a:buClr>
          <a:srgbClr val="007236"/>
        </a:buClr>
        <a:buFont typeface="Wingdings" pitchFamily="2" charset="2"/>
        <a:buChar char="§"/>
        <a:defRPr sz="1300">
          <a:solidFill>
            <a:schemeClr val="tx1"/>
          </a:solidFill>
          <a:latin typeface="+mn-lt"/>
          <a:ea typeface="+mn-ea"/>
        </a:defRPr>
      </a:lvl5pPr>
      <a:lvl6pPr marL="2049456" indent="-181270" algn="l" defTabSz="912364" rtl="0" fontAlgn="base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100">
          <a:solidFill>
            <a:schemeClr val="tx1"/>
          </a:solidFill>
          <a:latin typeface="+mn-lt"/>
          <a:ea typeface="+mn-ea"/>
        </a:defRPr>
      </a:lvl6pPr>
      <a:lvl7pPr marL="2480922" indent="-181270" algn="l" defTabSz="912364" rtl="0" fontAlgn="base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100">
          <a:solidFill>
            <a:schemeClr val="tx1"/>
          </a:solidFill>
          <a:latin typeface="+mn-lt"/>
          <a:ea typeface="+mn-ea"/>
        </a:defRPr>
      </a:lvl7pPr>
      <a:lvl8pPr marL="2912387" indent="-181270" algn="l" defTabSz="912364" rtl="0" fontAlgn="base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100">
          <a:solidFill>
            <a:schemeClr val="tx1"/>
          </a:solidFill>
          <a:latin typeface="+mn-lt"/>
          <a:ea typeface="+mn-ea"/>
        </a:defRPr>
      </a:lvl8pPr>
      <a:lvl9pPr marL="3343857" indent="-181270" algn="l" defTabSz="912364" rtl="0" fontAlgn="base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uk-UA"/>
      </a:defPPr>
      <a:lvl1pPr marL="0" algn="l" defTabSz="86292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1466" algn="l" defTabSz="86292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2929" algn="l" defTabSz="86292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4392" algn="l" defTabSz="86292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5858" algn="l" defTabSz="86292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57325" algn="l" defTabSz="86292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88787" algn="l" defTabSz="86292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0253" algn="l" defTabSz="86292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1717" algn="l" defTabSz="86292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ua/url?sa=i&amp;rct=j&amp;q=&amp;esrc=s&amp;source=images&amp;cd=&amp;cad=rja&amp;uact=8&amp;ved=0ahUKEwjWlMuP55vPAhWElCwKHePuDxoQjRwIBw&amp;url=http://www.e-reading.club/bookreader.php/1021337/Pankov_-_Raduga_prozreniya.html&amp;bvm=bv.133178914,d.bGs&amp;psig=AFQjCNFoQ9a4nBZQSRhOxghou4sxnoU2DQ&amp;ust=147438726293599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8.png"/><Relationship Id="rId5" Type="http://schemas.openxmlformats.org/officeDocument/2006/relationships/image" Target="../media/image12.jpeg"/><Relationship Id="rId10" Type="http://schemas.openxmlformats.org/officeDocument/2006/relationships/image" Target="../media/image17.png"/><Relationship Id="rId4" Type="http://schemas.openxmlformats.org/officeDocument/2006/relationships/image" Target="../media/image11.jpe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 txBox="1">
            <a:spLocks noChangeArrowheads="1"/>
          </p:cNvSpPr>
          <p:nvPr/>
        </p:nvSpPr>
        <p:spPr bwMode="auto">
          <a:xfrm>
            <a:off x="1049850" y="272350"/>
            <a:ext cx="7831314" cy="43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8" tIns="45605" rIns="91208" bIns="45605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altLang="uk-UA" sz="1500" b="1">
              <a:solidFill>
                <a:srgbClr val="000000"/>
              </a:solidFill>
              <a:ea typeface="MS PGothic"/>
              <a:cs typeface="Arial" charset="0"/>
            </a:endParaRPr>
          </a:p>
        </p:txBody>
      </p:sp>
      <p:sp>
        <p:nvSpPr>
          <p:cNvPr id="6" name="Номер слайда 1"/>
          <p:cNvSpPr txBox="1">
            <a:spLocks noGrp="1"/>
          </p:cNvSpPr>
          <p:nvPr/>
        </p:nvSpPr>
        <p:spPr>
          <a:xfrm>
            <a:off x="8355492" y="6401130"/>
            <a:ext cx="788508" cy="456897"/>
          </a:xfrm>
          <a:prstGeom prst="rect">
            <a:avLst/>
          </a:prstGeom>
          <a:noFill/>
          <a:extLst/>
        </p:spPr>
        <p:txBody>
          <a:bodyPr lIns="91208" tIns="45605" rIns="91208" bIns="45605" anchor="b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uk-UA" sz="1300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8195" name="Rectangle 51"/>
          <p:cNvSpPr>
            <a:spLocks noChangeArrowheads="1"/>
          </p:cNvSpPr>
          <p:nvPr/>
        </p:nvSpPr>
        <p:spPr bwMode="auto">
          <a:xfrm>
            <a:off x="1263548" y="2112112"/>
            <a:ext cx="7734855" cy="1626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284" tIns="43142" rIns="86284" bIns="43142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uk-UA" sz="1600" b="1" dirty="0">
              <a:solidFill>
                <a:prstClr val="black"/>
              </a:solidFill>
              <a:latin typeface="Arial" charset="0"/>
              <a:ea typeface="MS PGothic"/>
            </a:endParaRPr>
          </a:p>
          <a:p>
            <a:pPr algn="ctr"/>
            <a:endParaRPr lang="ru-RU" sz="1400" b="1" dirty="0" smtClean="0">
              <a:ea typeface="MS PGothic"/>
            </a:endParaRPr>
          </a:p>
          <a:p>
            <a:pPr algn="ctr"/>
            <a:r>
              <a:rPr lang="ru-RU" sz="1400" b="1" dirty="0" err="1">
                <a:ea typeface="MS PGothic"/>
              </a:rPr>
              <a:t>Положення</a:t>
            </a:r>
            <a:r>
              <a:rPr lang="ru-RU" sz="1400" b="1" dirty="0">
                <a:ea typeface="MS PGothic"/>
              </a:rPr>
              <a:t> про порядок </a:t>
            </a:r>
            <a:r>
              <a:rPr lang="ru-RU" sz="1400" b="1" dirty="0" err="1">
                <a:ea typeface="MS PGothic"/>
              </a:rPr>
              <a:t>здійснення</a:t>
            </a:r>
            <a:r>
              <a:rPr lang="ru-RU" sz="1400" b="1" dirty="0">
                <a:ea typeface="MS PGothic"/>
              </a:rPr>
              <a:t> банками </a:t>
            </a:r>
            <a:r>
              <a:rPr lang="ru-RU" sz="1400" b="1" dirty="0" err="1">
                <a:ea typeface="MS PGothic"/>
              </a:rPr>
              <a:t>аналізу</a:t>
            </a:r>
            <a:r>
              <a:rPr lang="ru-RU" sz="1400" b="1" dirty="0">
                <a:ea typeface="MS PGothic"/>
              </a:rPr>
              <a:t> та </a:t>
            </a:r>
            <a:r>
              <a:rPr lang="ru-RU" sz="1400" b="1" dirty="0" err="1">
                <a:ea typeface="MS PGothic"/>
              </a:rPr>
              <a:t>перевірки</a:t>
            </a:r>
            <a:r>
              <a:rPr lang="ru-RU" sz="1400" b="1" dirty="0">
                <a:ea typeface="MS PGothic"/>
              </a:rPr>
              <a:t> </a:t>
            </a:r>
            <a:r>
              <a:rPr lang="ru-RU" sz="1400" b="1" dirty="0" err="1">
                <a:ea typeface="MS PGothic"/>
              </a:rPr>
              <a:t>документів</a:t>
            </a:r>
            <a:r>
              <a:rPr lang="ru-RU" sz="1400" b="1" dirty="0">
                <a:ea typeface="MS PGothic"/>
              </a:rPr>
              <a:t> (</a:t>
            </a:r>
            <a:r>
              <a:rPr lang="ru-RU" sz="1400" b="1" dirty="0" err="1">
                <a:ea typeface="MS PGothic"/>
              </a:rPr>
              <a:t>інформації</a:t>
            </a:r>
            <a:r>
              <a:rPr lang="ru-RU" sz="1400" b="1" dirty="0">
                <a:ea typeface="MS PGothic"/>
              </a:rPr>
              <a:t>) про </a:t>
            </a:r>
            <a:r>
              <a:rPr lang="ru-RU" sz="1400" b="1" dirty="0" err="1">
                <a:ea typeface="MS PGothic"/>
              </a:rPr>
              <a:t>фінансові</a:t>
            </a:r>
            <a:r>
              <a:rPr lang="ru-RU" sz="1400" b="1" dirty="0">
                <a:ea typeface="MS PGothic"/>
              </a:rPr>
              <a:t> </a:t>
            </a:r>
            <a:r>
              <a:rPr lang="ru-RU" sz="1400" b="1" dirty="0" err="1">
                <a:ea typeface="MS PGothic"/>
              </a:rPr>
              <a:t>операції</a:t>
            </a:r>
            <a:r>
              <a:rPr lang="ru-RU" sz="1400" b="1" dirty="0">
                <a:ea typeface="MS PGothic"/>
              </a:rPr>
              <a:t> та </a:t>
            </a:r>
            <a:r>
              <a:rPr lang="ru-RU" sz="1400" b="1" dirty="0" err="1">
                <a:ea typeface="MS PGothic"/>
              </a:rPr>
              <a:t>їх</a:t>
            </a:r>
            <a:r>
              <a:rPr lang="ru-RU" sz="1400" b="1" dirty="0">
                <a:ea typeface="MS PGothic"/>
              </a:rPr>
              <a:t> </a:t>
            </a:r>
            <a:r>
              <a:rPr lang="ru-RU" sz="1400" b="1" dirty="0" err="1" smtClean="0">
                <a:ea typeface="MS PGothic"/>
              </a:rPr>
              <a:t>учасників</a:t>
            </a:r>
            <a:r>
              <a:rPr lang="ru-RU" sz="1400" b="1" dirty="0" smtClean="0">
                <a:ea typeface="MS PGothic"/>
              </a:rPr>
              <a:t>,</a:t>
            </a:r>
            <a:endParaRPr lang="ru-RU" sz="1400" b="1" dirty="0">
              <a:ea typeface="MS PGothic"/>
            </a:endParaRPr>
          </a:p>
          <a:p>
            <a:pPr algn="ctr"/>
            <a:r>
              <a:rPr lang="uk-UA" sz="1400" b="1" dirty="0" smtClean="0">
                <a:ea typeface="MS PGothic"/>
              </a:rPr>
              <a:t>затверджене постановою Правління НБУ </a:t>
            </a:r>
            <a:r>
              <a:rPr lang="ru-RU" sz="1400" b="1" dirty="0" err="1" smtClean="0">
                <a:ea typeface="MS PGothic"/>
              </a:rPr>
              <a:t>від</a:t>
            </a:r>
            <a:r>
              <a:rPr lang="ru-RU" sz="1400" b="1" dirty="0" smtClean="0">
                <a:ea typeface="MS PGothic"/>
              </a:rPr>
              <a:t> </a:t>
            </a:r>
            <a:r>
              <a:rPr lang="ru-RU" sz="1400" b="1" dirty="0">
                <a:ea typeface="MS PGothic"/>
              </a:rPr>
              <a:t>15 </a:t>
            </a:r>
            <a:r>
              <a:rPr lang="ru-RU" sz="1400" b="1" dirty="0" err="1">
                <a:ea typeface="MS PGothic"/>
              </a:rPr>
              <a:t>серпня</a:t>
            </a:r>
            <a:r>
              <a:rPr lang="ru-RU" sz="1400" b="1" dirty="0">
                <a:ea typeface="MS PGothic"/>
              </a:rPr>
              <a:t> 2016 року </a:t>
            </a:r>
            <a:r>
              <a:rPr lang="ru-RU" sz="1400" b="1" dirty="0" smtClean="0">
                <a:ea typeface="MS PGothic"/>
              </a:rPr>
              <a:t>№ </a:t>
            </a:r>
            <a:r>
              <a:rPr lang="ru-RU" sz="1400" b="1" dirty="0">
                <a:ea typeface="MS PGothic"/>
              </a:rPr>
              <a:t>369</a:t>
            </a:r>
          </a:p>
          <a:p>
            <a:endParaRPr lang="uk-UA" sz="1400" b="1" dirty="0" smtClean="0">
              <a:ea typeface="MS PGothic"/>
            </a:endParaRPr>
          </a:p>
          <a:p>
            <a:pPr algn="ctr"/>
            <a:endParaRPr lang="uk-UA" sz="1400" b="1" dirty="0">
              <a:solidFill>
                <a:srgbClr val="00B050"/>
              </a:solidFill>
              <a:ea typeface="MS PGothic"/>
            </a:endParaRPr>
          </a:p>
        </p:txBody>
      </p:sp>
      <p:sp>
        <p:nvSpPr>
          <p:cNvPr id="5" name="Місце для тексту 6"/>
          <p:cNvSpPr>
            <a:spLocks noGrp="1"/>
          </p:cNvSpPr>
          <p:nvPr>
            <p:ph type="body" sz="quarter" idx="11"/>
          </p:nvPr>
        </p:nvSpPr>
        <p:spPr>
          <a:xfrm>
            <a:off x="1263548" y="6000915"/>
            <a:ext cx="3671887" cy="384175"/>
          </a:xfrm>
        </p:spPr>
        <p:txBody>
          <a:bodyPr/>
          <a:lstStyle/>
          <a:p>
            <a:r>
              <a:rPr lang="uk-UA" dirty="0" smtClean="0"/>
              <a:t>Березень 2018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45048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dirty="0"/>
              <a:t>Положення № 369</a:t>
            </a:r>
            <a:r>
              <a:rPr lang="en-US" sz="2000" dirty="0"/>
              <a:t>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96D23F-4230-4315-AA9F-B31F5338F8EB}" type="slidenum">
              <a:rPr lang="uk-UA" smtClean="0"/>
              <a:pPr>
                <a:defRPr/>
              </a:pPr>
              <a:t>10</a:t>
            </a:fld>
            <a:endParaRPr lang="uk-UA"/>
          </a:p>
        </p:txBody>
      </p:sp>
      <p:sp>
        <p:nvSpPr>
          <p:cNvPr id="5" name="Rectangle 70"/>
          <p:cNvSpPr>
            <a:spLocks noGrp="1"/>
          </p:cNvSpPr>
          <p:nvPr>
            <p:ph idx="1"/>
          </p:nvPr>
        </p:nvSpPr>
        <p:spPr bwMode="auto">
          <a:xfrm>
            <a:off x="1615784" y="3647516"/>
            <a:ext cx="3648544" cy="7170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marL="0" indent="0" algn="just" eaLnBrk="0" hangingPunct="0">
              <a:buNone/>
            </a:pPr>
            <a:r>
              <a:rPr lang="uk-UA" sz="1200" b="1" dirty="0" smtClean="0">
                <a:ea typeface="MS PGothic" pitchFamily="34" charset="-128"/>
                <a:cs typeface="Arial" pitchFamily="34" charset="0"/>
              </a:rPr>
              <a:t>Власник компанії є також власником та</a:t>
            </a:r>
            <a:r>
              <a:rPr lang="en-US" sz="1200" b="1" dirty="0" smtClean="0">
                <a:ea typeface="MS PGothic" pitchFamily="34" charset="-128"/>
                <a:cs typeface="Arial" pitchFamily="34" charset="0"/>
              </a:rPr>
              <a:t>/</a:t>
            </a:r>
            <a:r>
              <a:rPr lang="uk-UA" sz="1200" b="1" dirty="0" smtClean="0">
                <a:ea typeface="MS PGothic" pitchFamily="34" charset="-128"/>
                <a:cs typeface="Arial" pitchFamily="34" charset="0"/>
              </a:rPr>
              <a:t>або керівником багатьох інших компаній, які зареєстровані в офшорних зонах</a:t>
            </a:r>
            <a:endParaRPr lang="uk-UA" sz="1200" b="1" dirty="0"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6" name="Rectangle 70"/>
          <p:cNvSpPr txBox="1">
            <a:spLocks/>
          </p:cNvSpPr>
          <p:nvPr/>
        </p:nvSpPr>
        <p:spPr bwMode="auto">
          <a:xfrm>
            <a:off x="3863718" y="4531722"/>
            <a:ext cx="3648544" cy="7170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>
            <a:lvl1pPr marL="181270" indent="-181270" algn="l" defTabSz="912364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n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329" indent="-179778" algn="l" defTabSz="912364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300">
                <a:solidFill>
                  <a:schemeClr val="tx1"/>
                </a:solidFill>
                <a:latin typeface="+mn-lt"/>
                <a:ea typeface="+mn-ea"/>
              </a:defRPr>
            </a:lvl2pPr>
            <a:lvl3pPr marL="900383" indent="-179778" algn="l" defTabSz="912364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300">
                <a:solidFill>
                  <a:schemeClr val="tx1"/>
                </a:solidFill>
                <a:latin typeface="+mn-lt"/>
                <a:ea typeface="+mn-ea"/>
              </a:defRPr>
            </a:lvl3pPr>
            <a:lvl4pPr marL="1256942" indent="-175280" algn="l" defTabSz="912364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300">
                <a:solidFill>
                  <a:schemeClr val="tx1"/>
                </a:solidFill>
                <a:latin typeface="+mn-lt"/>
                <a:ea typeface="+mn-ea"/>
              </a:defRPr>
            </a:lvl4pPr>
            <a:lvl5pPr marL="1617992" indent="-181270" algn="l" defTabSz="912364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300">
                <a:solidFill>
                  <a:schemeClr val="tx1"/>
                </a:solidFill>
                <a:latin typeface="+mn-lt"/>
                <a:ea typeface="+mn-ea"/>
              </a:defRPr>
            </a:lvl5pPr>
            <a:lvl6pPr marL="2049456" indent="-181270" algn="l" defTabSz="912364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+mn-lt"/>
                <a:ea typeface="+mn-ea"/>
              </a:defRPr>
            </a:lvl6pPr>
            <a:lvl7pPr marL="2480922" indent="-181270" algn="l" defTabSz="912364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+mn-lt"/>
                <a:ea typeface="+mn-ea"/>
              </a:defRPr>
            </a:lvl7pPr>
            <a:lvl8pPr marL="2912387" indent="-181270" algn="l" defTabSz="912364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+mn-lt"/>
                <a:ea typeface="+mn-ea"/>
              </a:defRPr>
            </a:lvl8pPr>
            <a:lvl9pPr marL="3343857" indent="-181270" algn="l" defTabSz="912364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uk-UA" sz="1200" b="1" dirty="0">
                <a:ea typeface="MS PGothic" pitchFamily="34" charset="-128"/>
                <a:cs typeface="Arial" pitchFamily="34" charset="0"/>
              </a:rPr>
              <a:t>Отримані від клієнта відомості про власника компанії не відповідають інформації  з публічних джерел</a:t>
            </a:r>
          </a:p>
          <a:p>
            <a:pPr marL="0" indent="0" algn="just">
              <a:buFont typeface="Wingdings" pitchFamily="2" charset="2"/>
              <a:buNone/>
            </a:pPr>
            <a:endParaRPr lang="uk-UA" sz="1200" b="1" kern="0" dirty="0"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8" name="Rectangle 70"/>
          <p:cNvSpPr txBox="1">
            <a:spLocks/>
          </p:cNvSpPr>
          <p:nvPr/>
        </p:nvSpPr>
        <p:spPr bwMode="auto">
          <a:xfrm>
            <a:off x="5099203" y="5513481"/>
            <a:ext cx="3648544" cy="10006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>
            <a:lvl1pPr marL="181270" indent="-181270" algn="l" defTabSz="912364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n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329" indent="-179778" algn="l" defTabSz="912364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300">
                <a:solidFill>
                  <a:schemeClr val="tx1"/>
                </a:solidFill>
                <a:latin typeface="+mn-lt"/>
                <a:ea typeface="+mn-ea"/>
              </a:defRPr>
            </a:lvl2pPr>
            <a:lvl3pPr marL="900383" indent="-179778" algn="l" defTabSz="912364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300">
                <a:solidFill>
                  <a:schemeClr val="tx1"/>
                </a:solidFill>
                <a:latin typeface="+mn-lt"/>
                <a:ea typeface="+mn-ea"/>
              </a:defRPr>
            </a:lvl3pPr>
            <a:lvl4pPr marL="1256942" indent="-175280" algn="l" defTabSz="912364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300">
                <a:solidFill>
                  <a:schemeClr val="tx1"/>
                </a:solidFill>
                <a:latin typeface="+mn-lt"/>
                <a:ea typeface="+mn-ea"/>
              </a:defRPr>
            </a:lvl4pPr>
            <a:lvl5pPr marL="1617992" indent="-181270" algn="l" defTabSz="912364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300">
                <a:solidFill>
                  <a:schemeClr val="tx1"/>
                </a:solidFill>
                <a:latin typeface="+mn-lt"/>
                <a:ea typeface="+mn-ea"/>
              </a:defRPr>
            </a:lvl5pPr>
            <a:lvl6pPr marL="2049456" indent="-181270" algn="l" defTabSz="912364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+mn-lt"/>
                <a:ea typeface="+mn-ea"/>
              </a:defRPr>
            </a:lvl6pPr>
            <a:lvl7pPr marL="2480922" indent="-181270" algn="l" defTabSz="912364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+mn-lt"/>
                <a:ea typeface="+mn-ea"/>
              </a:defRPr>
            </a:lvl7pPr>
            <a:lvl8pPr marL="2912387" indent="-181270" algn="l" defTabSz="912364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+mn-lt"/>
                <a:ea typeface="+mn-ea"/>
              </a:defRPr>
            </a:lvl8pPr>
            <a:lvl9pPr marL="3343857" indent="-181270" algn="l" defTabSz="912364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uk-UA" sz="1200" b="1" dirty="0">
                <a:ea typeface="MS PGothic" pitchFamily="34" charset="-128"/>
                <a:cs typeface="Arial" pitchFamily="34" charset="0"/>
              </a:rPr>
              <a:t>Особа публічно не проявляє себе як власник </a:t>
            </a:r>
            <a:r>
              <a:rPr lang="uk-UA" sz="1200" b="1" dirty="0" smtClean="0">
                <a:ea typeface="MS PGothic" pitchFamily="34" charset="-128"/>
                <a:cs typeface="Arial" pitchFamily="34" charset="0"/>
              </a:rPr>
              <a:t>компанії, проте впливає на діяльність цієї компанії та отримує прибутки (</a:t>
            </a:r>
            <a:r>
              <a:rPr lang="uk-UA" sz="1200" b="1" dirty="0">
                <a:ea typeface="MS PGothic" pitchFamily="34" charset="-128"/>
                <a:cs typeface="Arial" pitchFamily="34" charset="0"/>
              </a:rPr>
              <a:t>наприклад </a:t>
            </a:r>
            <a:r>
              <a:rPr lang="uk-UA" sz="1200" b="1" dirty="0" smtClean="0">
                <a:ea typeface="MS PGothic" pitchFamily="34" charset="-128"/>
                <a:cs typeface="Arial" pitchFamily="34" charset="0"/>
              </a:rPr>
              <a:t>відомий громадський </a:t>
            </a:r>
            <a:r>
              <a:rPr lang="uk-UA" sz="1200" b="1" dirty="0">
                <a:ea typeface="MS PGothic" pitchFamily="34" charset="-128"/>
                <a:cs typeface="Arial" pitchFamily="34" charset="0"/>
              </a:rPr>
              <a:t>та </a:t>
            </a:r>
            <a:r>
              <a:rPr lang="uk-UA" sz="1200" b="1" dirty="0" smtClean="0">
                <a:ea typeface="MS PGothic" pitchFamily="34" charset="-128"/>
                <a:cs typeface="Arial" pitchFamily="34" charset="0"/>
              </a:rPr>
              <a:t>політичний діяч) </a:t>
            </a:r>
            <a:endParaRPr lang="uk-UA" sz="1200" b="1" dirty="0">
              <a:ea typeface="MS PGothic" pitchFamily="34" charset="-128"/>
              <a:cs typeface="Arial" pitchFamily="34" charset="0"/>
            </a:endParaRPr>
          </a:p>
          <a:p>
            <a:pPr marL="0" indent="0" algn="just">
              <a:buFont typeface="Wingdings" pitchFamily="2" charset="2"/>
              <a:buNone/>
            </a:pPr>
            <a:endParaRPr lang="uk-UA" sz="1200" b="1" kern="0" dirty="0"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9" name="Rectangle 22"/>
          <p:cNvSpPr/>
          <p:nvPr/>
        </p:nvSpPr>
        <p:spPr bwMode="auto">
          <a:xfrm>
            <a:off x="1148141" y="3645863"/>
            <a:ext cx="467643" cy="7288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eaLnBrk="0" hangingPunct="0"/>
            <a:endParaRPr lang="en-GB" u="none" dirty="0" smtClean="0">
              <a:solidFill>
                <a:srgbClr val="0C0C0C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0" name="Rectangle 22"/>
          <p:cNvSpPr/>
          <p:nvPr/>
        </p:nvSpPr>
        <p:spPr bwMode="auto">
          <a:xfrm>
            <a:off x="3398204" y="4531722"/>
            <a:ext cx="467643" cy="717071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eaLnBrk="0" hangingPunct="0"/>
            <a:endParaRPr lang="en-GB" u="none" dirty="0" smtClean="0">
              <a:solidFill>
                <a:srgbClr val="0C0C0C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1" name="Rectangle 22"/>
          <p:cNvSpPr/>
          <p:nvPr/>
        </p:nvSpPr>
        <p:spPr bwMode="auto">
          <a:xfrm>
            <a:off x="4631560" y="5520527"/>
            <a:ext cx="467643" cy="1000613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eaLnBrk="0" hangingPunct="0"/>
            <a:endParaRPr lang="en-GB" u="none" dirty="0" smtClean="0">
              <a:solidFill>
                <a:srgbClr val="0C0C0C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2" name="Oval 23"/>
          <p:cNvSpPr/>
          <p:nvPr/>
        </p:nvSpPr>
        <p:spPr>
          <a:xfrm>
            <a:off x="1235865" y="3848899"/>
            <a:ext cx="334846" cy="314303"/>
          </a:xfrm>
          <a:prstGeom prst="ellipse">
            <a:avLst/>
          </a:prstGeom>
          <a:solidFill>
            <a:schemeClr val="accent2"/>
          </a:solidFill>
          <a:ln w="28575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100" b="1" u="none" kern="0" dirty="0" smtClean="0">
                <a:solidFill>
                  <a:sysClr val="window" lastClr="FFFFFF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1</a:t>
            </a:r>
            <a:endParaRPr lang="uk-UA" sz="1100" b="1" u="none" kern="0" dirty="0">
              <a:solidFill>
                <a:sysClr val="window" lastClr="FFFFFF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3" name="Oval 23"/>
          <p:cNvSpPr/>
          <p:nvPr/>
        </p:nvSpPr>
        <p:spPr>
          <a:xfrm>
            <a:off x="3464602" y="4733105"/>
            <a:ext cx="334846" cy="314303"/>
          </a:xfrm>
          <a:prstGeom prst="ellipse">
            <a:avLst/>
          </a:prstGeom>
          <a:solidFill>
            <a:schemeClr val="accent2"/>
          </a:solidFill>
          <a:ln w="28575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u="none" kern="0" dirty="0" smtClean="0">
                <a:solidFill>
                  <a:sysClr val="window" lastClr="FFFFFF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2</a:t>
            </a:r>
            <a:endParaRPr lang="uk-UA" sz="1100" b="1" u="none" kern="0" dirty="0">
              <a:solidFill>
                <a:sysClr val="window" lastClr="FFFFFF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4" name="Oval 23"/>
          <p:cNvSpPr/>
          <p:nvPr/>
        </p:nvSpPr>
        <p:spPr>
          <a:xfrm>
            <a:off x="4701544" y="5828796"/>
            <a:ext cx="334846" cy="314303"/>
          </a:xfrm>
          <a:prstGeom prst="ellipse">
            <a:avLst/>
          </a:prstGeom>
          <a:solidFill>
            <a:schemeClr val="accent2"/>
          </a:solidFill>
          <a:ln w="28575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u="none" kern="0" dirty="0" smtClean="0">
                <a:solidFill>
                  <a:sysClr val="window" lastClr="FFFFFF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3</a:t>
            </a:r>
            <a:endParaRPr lang="uk-UA" sz="1100" b="1" u="none" kern="0" dirty="0">
              <a:solidFill>
                <a:sysClr val="window" lastClr="FFFFFF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6" name="Текст 3"/>
          <p:cNvSpPr txBox="1">
            <a:spLocks/>
          </p:cNvSpPr>
          <p:nvPr/>
        </p:nvSpPr>
        <p:spPr bwMode="auto">
          <a:xfrm>
            <a:off x="1013085" y="1689359"/>
            <a:ext cx="4853941" cy="1948057"/>
          </a:xfrm>
          <a:prstGeom prst="downArrowCallou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181270" indent="-181270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539329" indent="-179778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900383" indent="-179778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256942" indent="-175280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1617992" indent="-181270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457200" indent="-181270" algn="l" defTabSz="966788" rtl="0" fontAlgn="base"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914400" indent="-181270" algn="l" defTabSz="966788" rtl="0" fontAlgn="base"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1371600" indent="-181270" algn="l" defTabSz="966788" rtl="0" fontAlgn="base"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1828800" indent="-181270" algn="l" defTabSz="966788" rtl="0" fontAlgn="base"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0" indent="0" algn="ctr">
              <a:buNone/>
            </a:pPr>
            <a:r>
              <a:rPr lang="uk-UA" sz="2400" dirty="0">
                <a:latin typeface="+mn-lt"/>
              </a:rPr>
              <a:t>Фактори, які можуть свідчити, що власник (контролер) є номінальним</a:t>
            </a:r>
          </a:p>
        </p:txBody>
      </p:sp>
      <p:pic>
        <p:nvPicPr>
          <p:cNvPr id="17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06747" y="1689359"/>
            <a:ext cx="2775597" cy="214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 bwMode="auto">
          <a:xfrm>
            <a:off x="1884865" y="875452"/>
            <a:ext cx="3144488" cy="914400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200" b="1" dirty="0">
                <a:solidFill>
                  <a:schemeClr val="bg1"/>
                </a:solidFill>
              </a:rPr>
              <a:t>Лист НБУ</a:t>
            </a:r>
            <a:endParaRPr lang="en-US" sz="1200" b="1" dirty="0">
              <a:solidFill>
                <a:schemeClr val="bg1"/>
              </a:solidFill>
            </a:endParaRPr>
          </a:p>
          <a:p>
            <a:pPr algn="ctr" eaLnBrk="0" hangingPunct="0"/>
            <a:r>
              <a:rPr lang="uk-UA" sz="1200" b="1" dirty="0">
                <a:solidFill>
                  <a:schemeClr val="bg1"/>
                </a:solidFill>
              </a:rPr>
              <a:t> від 10.02.2017 № 25-0008</a:t>
            </a:r>
            <a:r>
              <a:rPr lang="en-US" sz="1200" b="1" dirty="0">
                <a:solidFill>
                  <a:schemeClr val="bg1"/>
                </a:solidFill>
              </a:rPr>
              <a:t>/10883</a:t>
            </a:r>
            <a:endParaRPr lang="uk-UA" sz="1200" b="1" dirty="0">
              <a:solidFill>
                <a:schemeClr val="bg1"/>
              </a:solidFill>
            </a:endParaRPr>
          </a:p>
          <a:p>
            <a:pPr algn="just" eaLnBrk="0" hangingPunct="0"/>
            <a:r>
              <a:rPr lang="ru-RU" sz="1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385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11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981832" y="157372"/>
            <a:ext cx="8054665" cy="894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46" tIns="45371" rIns="90746" bIns="45371" anchor="ctr"/>
          <a:lstStyle>
            <a:lvl1pPr defTabSz="887413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887413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887413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887413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887413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8874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8874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8874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8874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uk-UA" altLang="ru-RU" b="1" dirty="0" smtClean="0">
                <a:latin typeface="+mn-lt"/>
                <a:ea typeface="Osaka"/>
                <a:cs typeface="Arial" pitchFamily="34" charset="0"/>
              </a:rPr>
              <a:t>Положення № 369</a:t>
            </a:r>
            <a:endParaRPr lang="uk-UA" altLang="ru-RU" b="1" dirty="0">
              <a:latin typeface="+mn-lt"/>
              <a:ea typeface="Osaka"/>
              <a:cs typeface="Arial" pitchFamily="34" charset="0"/>
            </a:endParaRPr>
          </a:p>
        </p:txBody>
      </p:sp>
      <p:sp>
        <p:nvSpPr>
          <p:cNvPr id="2" name="AutoShape 2" descr="http://www.detektiff.com.ua/wp-content/uploads/2012/12/data_check.jpg"/>
          <p:cNvSpPr>
            <a:spLocks noChangeAspect="1" noChangeArrowheads="1"/>
          </p:cNvSpPr>
          <p:nvPr/>
        </p:nvSpPr>
        <p:spPr bwMode="auto">
          <a:xfrm>
            <a:off x="146352" y="-91657"/>
            <a:ext cx="286730" cy="28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6019" tIns="43010" rIns="86019" bIns="43010" numCol="1" anchor="t" anchorCtr="0" compatLnSpc="1">
            <a:prstTxWarp prst="textNoShape">
              <a:avLst/>
            </a:prstTxWarp>
          </a:bodyPr>
          <a:lstStyle/>
          <a:p>
            <a:endParaRPr lang="uk-UA" sz="1693"/>
          </a:p>
        </p:txBody>
      </p:sp>
      <p:pic>
        <p:nvPicPr>
          <p:cNvPr id="13" name="Picture 2" descr="Картинки по запросу закрытые глаза ладонями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219" y="1078999"/>
            <a:ext cx="2812818" cy="259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Овал 14"/>
          <p:cNvSpPr/>
          <p:nvPr/>
        </p:nvSpPr>
        <p:spPr bwMode="auto">
          <a:xfrm>
            <a:off x="4197247" y="5732127"/>
            <a:ext cx="811917" cy="754284"/>
          </a:xfrm>
          <a:prstGeom prst="ellipse">
            <a:avLst/>
          </a:prstGeom>
          <a:noFill/>
          <a:ln w="63500" cap="flat" cmpd="sng" algn="ctr">
            <a:solidFill>
              <a:srgbClr val="C00000">
                <a:alpha val="36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6019" tIns="43010" rIns="86019" bIns="43010" numCol="1" rtlCol="0" anchor="t" anchorCtr="0" compatLnSpc="1">
            <a:prstTxWarp prst="textNoShape">
              <a:avLst/>
            </a:prstTxWarp>
          </a:bodyPr>
          <a:lstStyle/>
          <a:p>
            <a:pPr defTabSz="86017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941" u="sng" dirty="0">
                <a:latin typeface="Arial" pitchFamily="34" charset="0"/>
                <a:ea typeface="MS PGothic" pitchFamily="34" charset="-128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46470" y="5863169"/>
            <a:ext cx="1355726" cy="49770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1317" b="1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Algerian" panose="04020705040A02060702" pitchFamily="82" charset="0"/>
              </a:rPr>
              <a:t>Risky </a:t>
            </a:r>
            <a:endParaRPr lang="uk-UA" sz="1317" b="1" kern="0" dirty="0">
              <a:solidFill>
                <a:schemeClr val="tx1">
                  <a:lumMod val="50000"/>
                  <a:lumOff val="50000"/>
                </a:schemeClr>
              </a:solidFill>
              <a:latin typeface="Algerian" panose="04020705040A02060702" pitchFamily="82" charset="0"/>
            </a:endParaRPr>
          </a:p>
          <a:p>
            <a:pPr algn="ctr"/>
            <a:r>
              <a:rPr lang="en-US" sz="1317" b="1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Algerian" panose="04020705040A02060702" pitchFamily="82" charset="0"/>
              </a:rPr>
              <a:t>activity</a:t>
            </a:r>
            <a:endParaRPr lang="uk-UA" sz="1317" b="1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7" name="Пряма сполучна лінія 13"/>
          <p:cNvCxnSpPr/>
          <p:nvPr/>
        </p:nvCxnSpPr>
        <p:spPr bwMode="auto">
          <a:xfrm>
            <a:off x="4355091" y="5875470"/>
            <a:ext cx="538484" cy="503222"/>
          </a:xfrm>
          <a:prstGeom prst="line">
            <a:avLst/>
          </a:prstGeom>
          <a:solidFill>
            <a:schemeClr val="accent1"/>
          </a:solidFill>
          <a:ln w="66675" cap="flat" cmpd="sng" algn="ctr">
            <a:solidFill>
              <a:srgbClr val="C00000">
                <a:alpha val="36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8" name="Рисунок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144" y="2480653"/>
            <a:ext cx="1745119" cy="28162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7310" y="3767695"/>
            <a:ext cx="7248076" cy="1713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634" b="1" dirty="0"/>
              <a:t>В більшості випадків </a:t>
            </a:r>
          </a:p>
          <a:p>
            <a:pPr algn="ctr"/>
            <a:r>
              <a:rPr lang="uk-UA" sz="2634" b="1" dirty="0"/>
              <a:t>ризикові операції мають місце </a:t>
            </a:r>
          </a:p>
          <a:p>
            <a:pPr algn="ctr"/>
            <a:r>
              <a:rPr lang="uk-UA" sz="2634" b="1" dirty="0">
                <a:solidFill>
                  <a:srgbClr val="FF0000"/>
                </a:solidFill>
              </a:rPr>
              <a:t>через небажання банку їх помічати </a:t>
            </a:r>
          </a:p>
          <a:p>
            <a:pPr algn="ctr"/>
            <a:r>
              <a:rPr lang="uk-UA" sz="2634" b="1" dirty="0"/>
              <a:t>та високий рівень ризик-апетиту</a:t>
            </a:r>
            <a:endParaRPr lang="ru-RU" sz="2634" b="1" dirty="0"/>
          </a:p>
        </p:txBody>
      </p:sp>
    </p:spTree>
    <p:extLst>
      <p:ext uri="{BB962C8B-B14F-4D97-AF65-F5344CB8AC3E}">
        <p14:creationId xmlns:p14="http://schemas.microsoft.com/office/powerpoint/2010/main" val="138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 smtClean="0"/>
              <a:t>Положення № 369</a:t>
            </a:r>
            <a:endParaRPr lang="uk-UA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96D23F-4230-4315-AA9F-B31F5338F8EB}" type="slidenum">
              <a:rPr lang="uk-UA" smtClean="0"/>
              <a:pPr>
                <a:defRPr/>
              </a:pPr>
              <a:t>2</a:t>
            </a:fld>
            <a:endParaRPr lang="uk-UA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924944"/>
            <a:ext cx="2839742" cy="2160240"/>
          </a:xfrm>
          <a:prstGeom prst="rect">
            <a:avLst/>
          </a:prstGeom>
        </p:spPr>
      </p:pic>
      <p:sp>
        <p:nvSpPr>
          <p:cNvPr id="9" name="Овал 8"/>
          <p:cNvSpPr/>
          <p:nvPr/>
        </p:nvSpPr>
        <p:spPr bwMode="auto">
          <a:xfrm>
            <a:off x="1223922" y="4725144"/>
            <a:ext cx="3745704" cy="136815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Gothic" pitchFamily="34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Gothic" pitchFamily="34" charset="-128"/>
              </a:rPr>
              <a:t>Головна мета</a:t>
            </a:r>
          </a:p>
        </p:txBody>
      </p:sp>
      <p:sp>
        <p:nvSpPr>
          <p:cNvPr id="10" name="Овал 9"/>
          <p:cNvSpPr/>
          <p:nvPr/>
        </p:nvSpPr>
        <p:spPr bwMode="auto">
          <a:xfrm>
            <a:off x="1319022" y="836712"/>
            <a:ext cx="6754392" cy="237626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endParaRPr lang="ru-RU" sz="1400" b="1" dirty="0" smtClean="0"/>
          </a:p>
          <a:p>
            <a:pPr algn="ctr">
              <a:lnSpc>
                <a:spcPct val="150000"/>
              </a:lnSpc>
            </a:pPr>
            <a:r>
              <a:rPr lang="ru-RU" sz="1400" b="1" dirty="0" err="1" smtClean="0"/>
              <a:t>Недопущення</a:t>
            </a:r>
            <a:r>
              <a:rPr lang="ru-RU" sz="1400" b="1" dirty="0" smtClean="0"/>
              <a:t> </a:t>
            </a:r>
            <a:r>
              <a:rPr lang="ru-RU" sz="1400" b="1" dirty="0" err="1"/>
              <a:t>здійснення</a:t>
            </a:r>
            <a:r>
              <a:rPr lang="ru-RU" sz="1400" b="1" dirty="0"/>
              <a:t> банками </a:t>
            </a:r>
            <a:r>
              <a:rPr lang="ru-RU" sz="1400" b="1" dirty="0" err="1"/>
              <a:t>ризикової</a:t>
            </a:r>
            <a:r>
              <a:rPr lang="ru-RU" sz="1400" b="1" dirty="0"/>
              <a:t> </a:t>
            </a:r>
            <a:r>
              <a:rPr lang="ru-RU" sz="1400" b="1" dirty="0" err="1"/>
              <a:t>діяльності</a:t>
            </a:r>
            <a:endParaRPr lang="ru-RU" sz="1400" b="1" dirty="0"/>
          </a:p>
          <a:p>
            <a:pPr algn="ctr">
              <a:lnSpc>
                <a:spcPct val="150000"/>
              </a:lnSpc>
            </a:pPr>
            <a:r>
              <a:rPr lang="ru-RU" sz="1400" b="1" dirty="0"/>
              <a:t>та</a:t>
            </a:r>
          </a:p>
          <a:p>
            <a:pPr algn="ctr">
              <a:lnSpc>
                <a:spcPct val="150000"/>
              </a:lnSpc>
            </a:pPr>
            <a:r>
              <a:rPr lang="ru-RU" sz="1400" b="1" dirty="0" err="1"/>
              <a:t>підвищення</a:t>
            </a:r>
            <a:r>
              <a:rPr lang="ru-RU" sz="1400" b="1" dirty="0"/>
              <a:t> </a:t>
            </a:r>
            <a:r>
              <a:rPr lang="ru-RU" sz="1400" b="1" dirty="0" err="1"/>
              <a:t>ефективності</a:t>
            </a:r>
            <a:r>
              <a:rPr lang="ru-RU" sz="1400" b="1" dirty="0"/>
              <a:t> </a:t>
            </a:r>
            <a:r>
              <a:rPr lang="ru-RU" sz="1400" b="1" dirty="0" err="1"/>
              <a:t>управління</a:t>
            </a:r>
            <a:r>
              <a:rPr lang="ru-RU" sz="1400" b="1" dirty="0"/>
              <a:t> </a:t>
            </a:r>
            <a:r>
              <a:rPr lang="ru-RU" sz="1400" b="1" dirty="0" err="1"/>
              <a:t>ризиками</a:t>
            </a:r>
            <a:r>
              <a:rPr lang="uk-UA" sz="1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4989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 smtClean="0"/>
              <a:t>Положення № 369</a:t>
            </a:r>
            <a:endParaRPr lang="uk-UA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96D23F-4230-4315-AA9F-B31F5338F8EB}" type="slidenum">
              <a:rPr lang="uk-UA" smtClean="0"/>
              <a:pPr>
                <a:defRPr/>
              </a:pPr>
              <a:t>3</a:t>
            </a:fld>
            <a:endParaRPr lang="uk-UA"/>
          </a:p>
        </p:txBody>
      </p:sp>
      <p:sp>
        <p:nvSpPr>
          <p:cNvPr id="6" name="Rectangle 70"/>
          <p:cNvSpPr/>
          <p:nvPr/>
        </p:nvSpPr>
        <p:spPr bwMode="auto">
          <a:xfrm>
            <a:off x="4809894" y="5007271"/>
            <a:ext cx="3290749" cy="94092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2400" u="none" dirty="0" smtClean="0">
                <a:solidFill>
                  <a:srgbClr val="0C0C0C"/>
                </a:solidFill>
                <a:ea typeface="MS PGothic" pitchFamily="34" charset="-128"/>
                <a:cs typeface="Arial" pitchFamily="34" charset="0"/>
              </a:rPr>
              <a:t> ФІЛІЇ ІНОЗЕМНИХ БАНКІВ</a:t>
            </a:r>
            <a:endParaRPr lang="uk-UA" sz="2400" u="none" dirty="0">
              <a:solidFill>
                <a:srgbClr val="0C0C0C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7" name="Rectangle 70"/>
          <p:cNvSpPr/>
          <p:nvPr/>
        </p:nvSpPr>
        <p:spPr bwMode="auto">
          <a:xfrm>
            <a:off x="4809893" y="2242231"/>
            <a:ext cx="3290750" cy="8323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just" eaLnBrk="0" hangingPunct="0"/>
            <a:r>
              <a:rPr lang="uk-UA" sz="1000" u="none" dirty="0" smtClean="0">
                <a:solidFill>
                  <a:srgbClr val="0C0C0C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       </a:t>
            </a:r>
          </a:p>
          <a:p>
            <a:pPr algn="ctr" eaLnBrk="0" hangingPunct="0"/>
            <a:r>
              <a:rPr lang="uk-UA" sz="2400" u="none" dirty="0" smtClean="0">
                <a:solidFill>
                  <a:srgbClr val="0C0C0C"/>
                </a:solidFill>
                <a:latin typeface="+mj-lt"/>
                <a:ea typeface="MS PGothic" pitchFamily="34" charset="-128"/>
                <a:cs typeface="Arial" pitchFamily="34" charset="0"/>
              </a:rPr>
              <a:t>  БАНКИ</a:t>
            </a:r>
            <a:endParaRPr lang="uk-UA" sz="2400" u="none" dirty="0">
              <a:solidFill>
                <a:srgbClr val="0C0C0C"/>
              </a:solidFill>
              <a:latin typeface="+mj-lt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8" name="Rectangle 70"/>
          <p:cNvSpPr/>
          <p:nvPr/>
        </p:nvSpPr>
        <p:spPr bwMode="auto">
          <a:xfrm>
            <a:off x="4809893" y="3576723"/>
            <a:ext cx="3290750" cy="9436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2400" u="none" dirty="0" smtClean="0">
                <a:solidFill>
                  <a:srgbClr val="0C0C0C"/>
                </a:solidFill>
                <a:ea typeface="MS PGothic" pitchFamily="34" charset="-128"/>
                <a:cs typeface="Arial" pitchFamily="34" charset="0"/>
              </a:rPr>
              <a:t>ВІДОКРЕМЛЕНІ ПІДРОЗДІЛИ БАНКІВ</a:t>
            </a:r>
            <a:endParaRPr lang="uk-UA" sz="2400" u="none" dirty="0">
              <a:solidFill>
                <a:srgbClr val="0C0C0C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7" name="Текст 3"/>
          <p:cNvSpPr txBox="1">
            <a:spLocks/>
          </p:cNvSpPr>
          <p:nvPr/>
        </p:nvSpPr>
        <p:spPr bwMode="auto">
          <a:xfrm>
            <a:off x="4427984" y="1199761"/>
            <a:ext cx="3960440" cy="1030571"/>
          </a:xfrm>
          <a:prstGeom prst="downArrowCallou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algn="l" defTabSz="966788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defTabSz="966788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algn="l" defTabSz="966788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algn="l" defTabSz="966788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algn="l" defTabSz="966788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457200" algn="l" defTabSz="966788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914400" algn="l" defTabSz="966788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1371600" algn="l" defTabSz="966788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1828800" algn="l" defTabSz="966788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defTabSz="914400"/>
            <a:r>
              <a:rPr lang="ru-RU" sz="2400" u="none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</a:t>
            </a:r>
            <a:r>
              <a:rPr lang="en-US" sz="2400" u="none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400" u="none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єкти</a:t>
            </a:r>
            <a:endParaRPr lang="ru-RU" sz="2400" u="none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216298" y="3083207"/>
            <a:ext cx="484187" cy="474663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0" name="Стрелка вниз 9"/>
          <p:cNvSpPr/>
          <p:nvPr/>
        </p:nvSpPr>
        <p:spPr>
          <a:xfrm>
            <a:off x="6216298" y="4520333"/>
            <a:ext cx="484187" cy="474663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20888"/>
            <a:ext cx="3746536" cy="27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227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 smtClean="0"/>
              <a:t>Положення № 369</a:t>
            </a:r>
            <a:endParaRPr lang="uk-UA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96D23F-4230-4315-AA9F-B31F5338F8EB}" type="slidenum">
              <a:rPr lang="uk-UA" smtClean="0"/>
              <a:pPr>
                <a:defRPr/>
              </a:pPr>
              <a:t>4</a:t>
            </a:fld>
            <a:endParaRPr lang="uk-UA"/>
          </a:p>
        </p:txBody>
      </p:sp>
      <p:sp>
        <p:nvSpPr>
          <p:cNvPr id="6" name="Rectangle 70"/>
          <p:cNvSpPr/>
          <p:nvPr/>
        </p:nvSpPr>
        <p:spPr bwMode="auto">
          <a:xfrm>
            <a:off x="1136087" y="2368808"/>
            <a:ext cx="3215409" cy="1191227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just" eaLnBrk="0" hangingPunct="0"/>
            <a:r>
              <a:rPr lang="uk-UA" sz="1000" u="none" dirty="0" smtClean="0">
                <a:solidFill>
                  <a:srgbClr val="0C0C0C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       </a:t>
            </a:r>
          </a:p>
          <a:p>
            <a:pPr algn="ctr" eaLnBrk="0" hangingPunct="0"/>
            <a:r>
              <a:rPr lang="uk-UA" sz="2400" u="none" dirty="0" smtClean="0">
                <a:solidFill>
                  <a:srgbClr val="0C0C0C"/>
                </a:solidFill>
                <a:latin typeface="+mj-lt"/>
                <a:ea typeface="MS PGothic" pitchFamily="34" charset="-128"/>
                <a:cs typeface="Arial" pitchFamily="34" charset="0"/>
              </a:rPr>
              <a:t>  </a:t>
            </a:r>
            <a:r>
              <a:rPr lang="uk-UA" sz="2400" b="1" u="none" dirty="0" smtClean="0">
                <a:solidFill>
                  <a:srgbClr val="0C0C0C"/>
                </a:solidFill>
                <a:latin typeface="+mj-lt"/>
                <a:ea typeface="MS PGothic" pitchFamily="34" charset="-128"/>
                <a:cs typeface="Arial" pitchFamily="34" charset="0"/>
              </a:rPr>
              <a:t>Фінансові операції </a:t>
            </a:r>
            <a:r>
              <a:rPr lang="uk-UA" sz="2400" b="1" u="none" dirty="0" smtClean="0">
                <a:solidFill>
                  <a:srgbClr val="FF0000"/>
                </a:solidFill>
                <a:latin typeface="+mj-lt"/>
                <a:ea typeface="MS PGothic" pitchFamily="34" charset="-128"/>
                <a:cs typeface="Arial" pitchFamily="34" charset="0"/>
              </a:rPr>
              <a:t>клієнтів</a:t>
            </a:r>
            <a:endParaRPr lang="uk-UA" sz="2400" b="1" u="none" dirty="0">
              <a:solidFill>
                <a:srgbClr val="FF0000"/>
              </a:solidFill>
              <a:latin typeface="+mj-lt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7" name="Rectangle 70"/>
          <p:cNvSpPr/>
          <p:nvPr/>
        </p:nvSpPr>
        <p:spPr bwMode="auto">
          <a:xfrm>
            <a:off x="5295638" y="2368808"/>
            <a:ext cx="3168350" cy="1512168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just" eaLnBrk="0" hangingPunct="0"/>
            <a:r>
              <a:rPr lang="uk-UA" sz="1000" u="none" dirty="0" smtClean="0">
                <a:solidFill>
                  <a:srgbClr val="0C0C0C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       </a:t>
            </a:r>
          </a:p>
          <a:p>
            <a:pPr algn="ctr" eaLnBrk="0" hangingPunct="0"/>
            <a:r>
              <a:rPr lang="uk-UA" sz="2400" b="1" u="none" dirty="0" smtClean="0">
                <a:solidFill>
                  <a:srgbClr val="0C0C0C"/>
                </a:solidFill>
                <a:latin typeface="+mj-lt"/>
                <a:ea typeface="MS PGothic" pitchFamily="34" charset="-128"/>
                <a:cs typeface="Arial" pitchFamily="34" charset="0"/>
              </a:rPr>
              <a:t>  Наміри здійснення фінансових операцій </a:t>
            </a:r>
            <a:r>
              <a:rPr lang="uk-UA" sz="2400" b="1" u="none" dirty="0" smtClean="0">
                <a:solidFill>
                  <a:srgbClr val="FF0000"/>
                </a:solidFill>
                <a:latin typeface="+mj-lt"/>
                <a:ea typeface="MS PGothic" pitchFamily="34" charset="-128"/>
                <a:cs typeface="Arial" pitchFamily="34" charset="0"/>
              </a:rPr>
              <a:t>клієнтів</a:t>
            </a:r>
            <a:endParaRPr lang="uk-UA" sz="2400" b="1" u="none" dirty="0">
              <a:solidFill>
                <a:srgbClr val="FF0000"/>
              </a:solidFill>
              <a:latin typeface="+mj-lt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2795506" y="1887198"/>
            <a:ext cx="484187" cy="474663"/>
          </a:xfrm>
          <a:prstGeom prst="downArrow">
            <a:avLst/>
          </a:prstGeom>
          <a:solidFill>
            <a:schemeClr val="accent3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9" name="Rectangle 70"/>
          <p:cNvSpPr>
            <a:spLocks noGrp="1"/>
          </p:cNvSpPr>
          <p:nvPr>
            <p:ph idx="1"/>
          </p:nvPr>
        </p:nvSpPr>
        <p:spPr bwMode="auto">
          <a:xfrm>
            <a:off x="2123728" y="1195549"/>
            <a:ext cx="5184576" cy="674508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marL="0" indent="0" algn="just" eaLnBrk="0" hangingPunct="0">
              <a:buNone/>
            </a:pPr>
            <a:r>
              <a:rPr lang="uk-UA" sz="1000" u="none" dirty="0" smtClean="0">
                <a:solidFill>
                  <a:srgbClr val="0C0C0C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       </a:t>
            </a:r>
            <a:r>
              <a:rPr lang="en-US" sz="1000" u="none" dirty="0" smtClean="0">
                <a:solidFill>
                  <a:srgbClr val="0C0C0C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                                            </a:t>
            </a:r>
            <a:r>
              <a:rPr lang="uk-UA" sz="2400" b="1" u="none" dirty="0" smtClean="0">
                <a:solidFill>
                  <a:srgbClr val="0C0C0C"/>
                </a:solidFill>
                <a:latin typeface="+mj-lt"/>
                <a:ea typeface="MS PGothic" pitchFamily="34" charset="-128"/>
                <a:cs typeface="Arial" pitchFamily="34" charset="0"/>
              </a:rPr>
              <a:t>  Об</a:t>
            </a:r>
            <a:r>
              <a:rPr lang="en-US" sz="2400" b="1" u="none" dirty="0" smtClean="0">
                <a:solidFill>
                  <a:srgbClr val="0C0C0C"/>
                </a:solidFill>
                <a:latin typeface="+mj-lt"/>
                <a:ea typeface="MS PGothic" pitchFamily="34" charset="-128"/>
                <a:cs typeface="Arial" pitchFamily="34" charset="0"/>
              </a:rPr>
              <a:t>’</a:t>
            </a:r>
            <a:r>
              <a:rPr lang="uk-UA" sz="2400" b="1" u="none" dirty="0" err="1" smtClean="0">
                <a:solidFill>
                  <a:srgbClr val="0C0C0C"/>
                </a:solidFill>
                <a:latin typeface="+mj-lt"/>
                <a:ea typeface="MS PGothic" pitchFamily="34" charset="-128"/>
                <a:cs typeface="Arial" pitchFamily="34" charset="0"/>
              </a:rPr>
              <a:t>єкти</a:t>
            </a:r>
            <a:endParaRPr lang="uk-UA" sz="2400" b="1" u="none" dirty="0">
              <a:solidFill>
                <a:srgbClr val="FF0000"/>
              </a:solidFill>
              <a:latin typeface="+mj-lt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349251" y="1887467"/>
            <a:ext cx="484187" cy="474663"/>
          </a:xfrm>
          <a:prstGeom prst="downArrow">
            <a:avLst/>
          </a:prstGeom>
          <a:solidFill>
            <a:schemeClr val="accent3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2" name="Rectangle 70"/>
          <p:cNvSpPr/>
          <p:nvPr/>
        </p:nvSpPr>
        <p:spPr bwMode="auto">
          <a:xfrm>
            <a:off x="1136088" y="3837997"/>
            <a:ext cx="3215408" cy="6758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u="none" dirty="0" smtClean="0">
                <a:solidFill>
                  <a:srgbClr val="0C0C0C"/>
                </a:solidFill>
                <a:ea typeface="MS PGothic" pitchFamily="34" charset="-128"/>
                <a:cs typeface="Arial" pitchFamily="34" charset="0"/>
              </a:rPr>
              <a:t>Купівля інвалюти</a:t>
            </a:r>
            <a:r>
              <a:rPr lang="en-US" sz="1400" u="none" dirty="0" smtClean="0">
                <a:solidFill>
                  <a:srgbClr val="0C0C0C"/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lang="uk-UA" sz="1400" u="none" dirty="0" smtClean="0">
                <a:solidFill>
                  <a:srgbClr val="0C0C0C"/>
                </a:solidFill>
                <a:ea typeface="MS PGothic" pitchFamily="34" charset="-128"/>
                <a:cs typeface="Arial" pitchFamily="34" charset="0"/>
              </a:rPr>
              <a:t>з метою перерахування за межі України</a:t>
            </a:r>
            <a:endParaRPr lang="uk-UA" sz="1400" u="none" dirty="0">
              <a:solidFill>
                <a:srgbClr val="0C0C0C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3" name="Rectangle 70"/>
          <p:cNvSpPr/>
          <p:nvPr/>
        </p:nvSpPr>
        <p:spPr bwMode="auto">
          <a:xfrm>
            <a:off x="1136088" y="4789649"/>
            <a:ext cx="3215408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u="none" dirty="0" smtClean="0">
                <a:solidFill>
                  <a:srgbClr val="0C0C0C"/>
                </a:solidFill>
                <a:ea typeface="MS PGothic" pitchFamily="34" charset="-128"/>
                <a:cs typeface="Arial" pitchFamily="34" charset="0"/>
              </a:rPr>
              <a:t>Перерахування інвалюти та гривні за межі України на користь нерезидентів</a:t>
            </a:r>
            <a:endParaRPr lang="uk-UA" sz="1400" u="none" dirty="0">
              <a:solidFill>
                <a:srgbClr val="0C0C0C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4" name="Rectangle 70"/>
          <p:cNvSpPr/>
          <p:nvPr/>
        </p:nvSpPr>
        <p:spPr bwMode="auto">
          <a:xfrm>
            <a:off x="1136088" y="5632118"/>
            <a:ext cx="3215409" cy="6797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dirty="0" smtClean="0">
                <a:solidFill>
                  <a:srgbClr val="0C0C0C"/>
                </a:solidFill>
                <a:ea typeface="MS PGothic" pitchFamily="34" charset="-128"/>
                <a:cs typeface="Arial" pitchFamily="34" charset="0"/>
              </a:rPr>
              <a:t>Зарахування </a:t>
            </a:r>
            <a:r>
              <a:rPr lang="uk-UA" sz="1400" dirty="0">
                <a:solidFill>
                  <a:srgbClr val="0C0C0C"/>
                </a:solidFill>
                <a:ea typeface="MS PGothic" pitchFamily="34" charset="-128"/>
                <a:cs typeface="Arial" pitchFamily="34" charset="0"/>
              </a:rPr>
              <a:t>коштів </a:t>
            </a:r>
            <a:r>
              <a:rPr lang="uk-UA" sz="1400" dirty="0" smtClean="0">
                <a:solidFill>
                  <a:srgbClr val="0C0C0C"/>
                </a:solidFill>
                <a:ea typeface="MS PGothic" pitchFamily="34" charset="-128"/>
                <a:cs typeface="Arial" pitchFamily="34" charset="0"/>
              </a:rPr>
              <a:t>в інвалюті та гривнях на </a:t>
            </a:r>
            <a:r>
              <a:rPr lang="uk-UA" sz="1400" dirty="0">
                <a:solidFill>
                  <a:srgbClr val="0C0C0C"/>
                </a:solidFill>
                <a:ea typeface="MS PGothic" pitchFamily="34" charset="-128"/>
                <a:cs typeface="Arial" pitchFamily="34" charset="0"/>
              </a:rPr>
              <a:t>інвестиційні рахунки</a:t>
            </a:r>
          </a:p>
        </p:txBody>
      </p:sp>
      <p:sp>
        <p:nvSpPr>
          <p:cNvPr id="15" name="Rectangle 70"/>
          <p:cNvSpPr/>
          <p:nvPr/>
        </p:nvSpPr>
        <p:spPr bwMode="auto">
          <a:xfrm>
            <a:off x="5295638" y="4135718"/>
            <a:ext cx="3168350" cy="8284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1400" dirty="0" err="1">
                <a:solidFill>
                  <a:srgbClr val="0C0C0C"/>
                </a:solidFill>
                <a:ea typeface="MS PGothic" pitchFamily="34" charset="-128"/>
                <a:cs typeface="Arial" pitchFamily="34" charset="0"/>
              </a:rPr>
              <a:t>Ініціювання</a:t>
            </a:r>
            <a:r>
              <a:rPr lang="ru-RU" sz="1400" dirty="0">
                <a:solidFill>
                  <a:srgbClr val="0C0C0C"/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C0C0C"/>
                </a:solidFill>
                <a:ea typeface="MS PGothic" pitchFamily="34" charset="-128"/>
                <a:cs typeface="Arial" pitchFamily="34" charset="0"/>
              </a:rPr>
              <a:t>проведення</a:t>
            </a:r>
            <a:r>
              <a:rPr lang="ru-RU" sz="1400" dirty="0">
                <a:solidFill>
                  <a:srgbClr val="0C0C0C"/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C0C0C"/>
                </a:solidFill>
                <a:ea typeface="MS PGothic" pitchFamily="34" charset="-128"/>
                <a:cs typeface="Arial" pitchFamily="34" charset="0"/>
              </a:rPr>
              <a:t>реєстраційних</a:t>
            </a:r>
            <a:r>
              <a:rPr lang="ru-RU" sz="1400" dirty="0">
                <a:solidFill>
                  <a:srgbClr val="0C0C0C"/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lang="ru-RU" sz="1400" dirty="0" err="1">
                <a:solidFill>
                  <a:srgbClr val="0C0C0C"/>
                </a:solidFill>
                <a:ea typeface="MS PGothic" pitchFamily="34" charset="-128"/>
                <a:cs typeface="Arial" pitchFamily="34" charset="0"/>
              </a:rPr>
              <a:t>дій</a:t>
            </a:r>
            <a:r>
              <a:rPr lang="ru-RU" sz="1400" dirty="0">
                <a:solidFill>
                  <a:srgbClr val="0C0C0C"/>
                </a:solidFill>
                <a:ea typeface="MS PGothic" pitchFamily="34" charset="-128"/>
                <a:cs typeface="Arial" pitchFamily="34" charset="0"/>
              </a:rPr>
              <a:t> за </a:t>
            </a:r>
            <a:r>
              <a:rPr lang="ru-RU" sz="1400" dirty="0" err="1">
                <a:solidFill>
                  <a:srgbClr val="0C0C0C"/>
                </a:solidFill>
                <a:ea typeface="MS PGothic" pitchFamily="34" charset="-128"/>
                <a:cs typeface="Arial" pitchFamily="34" charset="0"/>
              </a:rPr>
              <a:t>кредитним</a:t>
            </a:r>
            <a:r>
              <a:rPr lang="ru-RU" sz="1400" dirty="0">
                <a:solidFill>
                  <a:srgbClr val="0C0C0C"/>
                </a:solidFill>
                <a:ea typeface="MS PGothic" pitchFamily="34" charset="-128"/>
                <a:cs typeface="Arial" pitchFamily="34" charset="0"/>
              </a:rPr>
              <a:t> договором з нерезидентом</a:t>
            </a:r>
          </a:p>
          <a:p>
            <a:pPr algn="ctr" eaLnBrk="0" hangingPunct="0"/>
            <a:endParaRPr lang="uk-UA" sz="1400" dirty="0">
              <a:solidFill>
                <a:srgbClr val="0C0C0C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2339752" y="3567050"/>
            <a:ext cx="484187" cy="257054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28" name="Стрелка вниз 27"/>
          <p:cNvSpPr/>
          <p:nvPr/>
        </p:nvSpPr>
        <p:spPr>
          <a:xfrm>
            <a:off x="2339752" y="4523245"/>
            <a:ext cx="484187" cy="257054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29" name="Стрелка вниз 28"/>
          <p:cNvSpPr/>
          <p:nvPr/>
        </p:nvSpPr>
        <p:spPr>
          <a:xfrm>
            <a:off x="2339751" y="5375063"/>
            <a:ext cx="484187" cy="257054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30" name="Стрелка вниз 29"/>
          <p:cNvSpPr/>
          <p:nvPr/>
        </p:nvSpPr>
        <p:spPr>
          <a:xfrm>
            <a:off x="6732240" y="3877980"/>
            <a:ext cx="484187" cy="257054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734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 smtClean="0"/>
              <a:t>Положення</a:t>
            </a:r>
            <a:r>
              <a:rPr lang="uk-UA" dirty="0" smtClean="0"/>
              <a:t> № 369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96D23F-4230-4315-AA9F-B31F5338F8EB}" type="slidenum">
              <a:rPr lang="uk-UA" smtClean="0"/>
              <a:pPr>
                <a:defRPr/>
              </a:pPr>
              <a:t>5</a:t>
            </a:fld>
            <a:endParaRPr lang="uk-UA"/>
          </a:p>
        </p:txBody>
      </p:sp>
      <p:sp>
        <p:nvSpPr>
          <p:cNvPr id="5" name="Текст 3"/>
          <p:cNvSpPr txBox="1">
            <a:spLocks/>
          </p:cNvSpPr>
          <p:nvPr/>
        </p:nvSpPr>
        <p:spPr bwMode="auto">
          <a:xfrm>
            <a:off x="2339752" y="1061065"/>
            <a:ext cx="3006751" cy="1149119"/>
          </a:xfrm>
          <a:prstGeom prst="downArrowCallou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181270" indent="-181270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539329" indent="-179778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900383" indent="-179778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256942" indent="-175280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1617992" indent="-181270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457200" indent="-181270" algn="l" defTabSz="966788" rtl="0" fontAlgn="base"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914400" indent="-181270" algn="l" defTabSz="966788" rtl="0" fontAlgn="base"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1371600" indent="-181270" algn="l" defTabSz="966788" rtl="0" fontAlgn="base"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1828800" indent="-181270" algn="l" defTabSz="966788" rtl="0" fontAlgn="base"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0" indent="0" algn="ctr" defTabSz="914400">
              <a:buFont typeface="Wingdings" pitchFamily="2" charset="2"/>
              <a:buNone/>
            </a:pPr>
            <a:r>
              <a:rPr lang="uk-UA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Виключення</a:t>
            </a:r>
            <a:endParaRPr lang="ru-RU" sz="24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70"/>
          <p:cNvSpPr>
            <a:spLocks noGrp="1"/>
          </p:cNvSpPr>
          <p:nvPr>
            <p:ph idx="1"/>
          </p:nvPr>
        </p:nvSpPr>
        <p:spPr bwMode="auto">
          <a:xfrm>
            <a:off x="1273373" y="6335238"/>
            <a:ext cx="5026960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marL="0" indent="0" algn="ctr" eaLnBrk="0" hangingPunct="0">
              <a:buNone/>
            </a:pPr>
            <a:r>
              <a:rPr lang="uk-UA" sz="1400" b="1" dirty="0" smtClean="0"/>
              <a:t>Будь-яка сторона договору та</a:t>
            </a:r>
            <a:r>
              <a:rPr lang="en-US" sz="1400" b="1" dirty="0" smtClean="0"/>
              <a:t>/</a:t>
            </a:r>
            <a:r>
              <a:rPr lang="uk-UA" sz="1400" b="1" dirty="0" smtClean="0"/>
              <a:t>або операції в </a:t>
            </a:r>
            <a:r>
              <a:rPr lang="en-US" sz="1400" b="1" dirty="0" smtClean="0"/>
              <a:t>FORBES</a:t>
            </a:r>
            <a:r>
              <a:rPr lang="uk-UA" sz="1400" b="1" dirty="0" smtClean="0"/>
              <a:t> </a:t>
            </a:r>
            <a:r>
              <a:rPr lang="uk-UA" sz="1400" b="1" dirty="0"/>
              <a:t>2000</a:t>
            </a:r>
            <a:r>
              <a:rPr lang="ru-RU" sz="1400" b="1" dirty="0"/>
              <a:t> </a:t>
            </a:r>
          </a:p>
        </p:txBody>
      </p:sp>
      <p:sp>
        <p:nvSpPr>
          <p:cNvPr id="7" name="Rectangle 70"/>
          <p:cNvSpPr/>
          <p:nvPr/>
        </p:nvSpPr>
        <p:spPr bwMode="auto">
          <a:xfrm>
            <a:off x="1264160" y="2217649"/>
            <a:ext cx="5026960" cy="5760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1400" b="1" dirty="0" smtClean="0"/>
              <a:t>На </a:t>
            </a:r>
            <a:r>
              <a:rPr lang="ru-RU" sz="1400" b="1" dirty="0" err="1" smtClean="0"/>
              <a:t>користь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міжнародних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фінансових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організацій</a:t>
            </a:r>
            <a:endParaRPr lang="ru-RU" sz="1400" b="1" dirty="0"/>
          </a:p>
        </p:txBody>
      </p:sp>
      <p:sp>
        <p:nvSpPr>
          <p:cNvPr id="8" name="Rectangle 70"/>
          <p:cNvSpPr/>
          <p:nvPr/>
        </p:nvSpPr>
        <p:spPr bwMode="auto">
          <a:xfrm>
            <a:off x="1264160" y="2972868"/>
            <a:ext cx="5026960" cy="5649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1400" b="1" dirty="0" smtClean="0"/>
              <a:t>За </a:t>
            </a:r>
            <a:r>
              <a:rPr lang="ru-RU" sz="1400" b="1" dirty="0" err="1" smtClean="0"/>
              <a:t>міжнародними</a:t>
            </a:r>
            <a:r>
              <a:rPr lang="ru-RU" sz="1400" b="1" dirty="0" smtClean="0"/>
              <a:t> договорами </a:t>
            </a:r>
            <a:r>
              <a:rPr lang="ru-RU" sz="1400" b="1" dirty="0" err="1" smtClean="0"/>
              <a:t>України</a:t>
            </a:r>
            <a:r>
              <a:rPr lang="ru-RU" sz="1400" b="1" dirty="0" smtClean="0"/>
              <a:t> </a:t>
            </a:r>
            <a:endParaRPr lang="ru-RU" sz="1400" b="1" dirty="0"/>
          </a:p>
          <a:p>
            <a:pPr algn="ctr" eaLnBrk="0" hangingPunct="0"/>
            <a:endParaRPr lang="ru-RU" sz="1400" b="1" dirty="0"/>
          </a:p>
        </p:txBody>
      </p:sp>
      <p:sp>
        <p:nvSpPr>
          <p:cNvPr id="9" name="Rectangle 70"/>
          <p:cNvSpPr/>
          <p:nvPr/>
        </p:nvSpPr>
        <p:spPr bwMode="auto">
          <a:xfrm>
            <a:off x="1259632" y="3722394"/>
            <a:ext cx="5026960" cy="351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1400" b="1" dirty="0" smtClean="0"/>
              <a:t>За </a:t>
            </a:r>
            <a:r>
              <a:rPr lang="ru-RU" sz="1400" b="1" dirty="0" err="1" smtClean="0"/>
              <a:t>державними</a:t>
            </a:r>
            <a:r>
              <a:rPr lang="ru-RU" sz="1400" b="1" dirty="0" smtClean="0"/>
              <a:t> проектами</a:t>
            </a:r>
            <a:endParaRPr lang="ru-RU" sz="1400" b="1" dirty="0"/>
          </a:p>
        </p:txBody>
      </p:sp>
      <p:sp>
        <p:nvSpPr>
          <p:cNvPr id="10" name="Rectangle 70"/>
          <p:cNvSpPr/>
          <p:nvPr/>
        </p:nvSpPr>
        <p:spPr bwMode="auto">
          <a:xfrm>
            <a:off x="1268845" y="4293096"/>
            <a:ext cx="5036016" cy="54752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1400" b="1" dirty="0" smtClean="0"/>
              <a:t>На </a:t>
            </a:r>
            <a:r>
              <a:rPr lang="ru-RU" sz="1400" b="1" dirty="0" err="1"/>
              <a:t>підставі</a:t>
            </a:r>
            <a:r>
              <a:rPr lang="ru-RU" sz="1400" b="1" dirty="0"/>
              <a:t> </a:t>
            </a:r>
            <a:r>
              <a:rPr lang="ru-RU" sz="1400" b="1" dirty="0" err="1"/>
              <a:t>індивідуальних</a:t>
            </a:r>
            <a:r>
              <a:rPr lang="ru-RU" sz="1400" b="1" dirty="0"/>
              <a:t> </a:t>
            </a:r>
            <a:r>
              <a:rPr lang="ru-RU" sz="1400" b="1" dirty="0" err="1"/>
              <a:t>ліцензій</a:t>
            </a:r>
            <a:r>
              <a:rPr lang="ru-RU" sz="1400" b="1" dirty="0"/>
              <a:t> НБУ</a:t>
            </a:r>
          </a:p>
          <a:p>
            <a:pPr algn="just" eaLnBrk="0" hangingPunct="0"/>
            <a:endParaRPr lang="ru-RU" sz="1400" b="1" dirty="0"/>
          </a:p>
        </p:txBody>
      </p:sp>
      <p:sp>
        <p:nvSpPr>
          <p:cNvPr id="11" name="Rectangle 70"/>
          <p:cNvSpPr/>
          <p:nvPr/>
        </p:nvSpPr>
        <p:spPr bwMode="auto">
          <a:xfrm>
            <a:off x="1277217" y="5507180"/>
            <a:ext cx="5036016" cy="7054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1400" b="1" dirty="0" err="1" smtClean="0"/>
              <a:t>Кошти</a:t>
            </a:r>
            <a:r>
              <a:rPr lang="ru-RU" sz="1400" b="1" dirty="0" smtClean="0"/>
              <a:t> </a:t>
            </a:r>
            <a:r>
              <a:rPr lang="ru-RU" sz="1400" b="1" dirty="0" err="1"/>
              <a:t>від</a:t>
            </a:r>
            <a:r>
              <a:rPr lang="ru-RU" sz="1400" b="1" dirty="0"/>
              <a:t> продажу </a:t>
            </a:r>
            <a:r>
              <a:rPr lang="ru-RU" sz="1400" b="1" dirty="0" err="1"/>
              <a:t>лістингових</a:t>
            </a:r>
            <a:r>
              <a:rPr lang="ru-RU" sz="1400" b="1" dirty="0"/>
              <a:t> ЦП на </a:t>
            </a:r>
            <a:r>
              <a:rPr lang="ru-RU" sz="1400" b="1" dirty="0" err="1"/>
              <a:t>українських</a:t>
            </a:r>
            <a:r>
              <a:rPr lang="ru-RU" sz="1400" b="1" dirty="0"/>
              <a:t> </a:t>
            </a:r>
            <a:r>
              <a:rPr lang="ru-RU" sz="1400" b="1" dirty="0" err="1"/>
              <a:t>фондових</a:t>
            </a:r>
            <a:r>
              <a:rPr lang="ru-RU" sz="1400" b="1" dirty="0"/>
              <a:t> </a:t>
            </a:r>
            <a:r>
              <a:rPr lang="ru-RU" sz="1400" b="1" dirty="0" err="1"/>
              <a:t>біржах</a:t>
            </a:r>
            <a:endParaRPr lang="ru-RU" sz="1400" b="1" dirty="0"/>
          </a:p>
          <a:p>
            <a:pPr algn="just" eaLnBrk="0" hangingPunct="0"/>
            <a:endParaRPr lang="ru-RU" sz="1400" b="1" dirty="0"/>
          </a:p>
        </p:txBody>
      </p:sp>
      <p:sp>
        <p:nvSpPr>
          <p:cNvPr id="19" name="Rectangle 70"/>
          <p:cNvSpPr/>
          <p:nvPr/>
        </p:nvSpPr>
        <p:spPr bwMode="auto">
          <a:xfrm>
            <a:off x="7695896" y="5477469"/>
            <a:ext cx="1404116" cy="1243874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b="1" dirty="0" smtClean="0"/>
              <a:t>Виключення не поширюються на </a:t>
            </a:r>
            <a:r>
              <a:rPr lang="ru-RU" sz="1400" b="1" dirty="0" smtClean="0"/>
              <a:t>державу-</a:t>
            </a:r>
            <a:r>
              <a:rPr lang="ru-RU" sz="1400" b="1" dirty="0" err="1" smtClean="0"/>
              <a:t>агресора</a:t>
            </a:r>
            <a:endParaRPr lang="ru-RU" sz="1400" b="1" dirty="0"/>
          </a:p>
        </p:txBody>
      </p:sp>
      <p:sp>
        <p:nvSpPr>
          <p:cNvPr id="14" name="Rectangle 70"/>
          <p:cNvSpPr/>
          <p:nvPr/>
        </p:nvSpPr>
        <p:spPr bwMode="auto">
          <a:xfrm>
            <a:off x="1277901" y="4968716"/>
            <a:ext cx="5026960" cy="351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b="1" dirty="0" smtClean="0"/>
              <a:t>Фінансові о</a:t>
            </a:r>
            <a:r>
              <a:rPr lang="ru-RU" sz="1400" b="1" dirty="0" err="1" smtClean="0"/>
              <a:t>перації</a:t>
            </a:r>
            <a:r>
              <a:rPr lang="ru-RU" sz="1400" b="1" dirty="0" smtClean="0"/>
              <a:t> до 150 000 </a:t>
            </a:r>
            <a:r>
              <a:rPr lang="ru-RU" sz="1400" b="1" dirty="0" err="1" smtClean="0"/>
              <a:t>грн</a:t>
            </a:r>
            <a:endParaRPr lang="ru-RU" sz="1400" b="1" dirty="0"/>
          </a:p>
        </p:txBody>
      </p:sp>
      <p:sp>
        <p:nvSpPr>
          <p:cNvPr id="20" name="Freeform 25"/>
          <p:cNvSpPr>
            <a:spLocks/>
          </p:cNvSpPr>
          <p:nvPr/>
        </p:nvSpPr>
        <p:spPr bwMode="gray">
          <a:xfrm rot="19740000" flipV="1">
            <a:off x="6289361" y="6175973"/>
            <a:ext cx="1274131" cy="427865"/>
          </a:xfrm>
          <a:custGeom>
            <a:avLst/>
            <a:gdLst>
              <a:gd name="T0" fmla="*/ 755 w 361"/>
              <a:gd name="T1" fmla="*/ 202 h 296"/>
              <a:gd name="T2" fmla="*/ 590 w 361"/>
              <a:gd name="T3" fmla="*/ 0 h 296"/>
              <a:gd name="T4" fmla="*/ 590 w 361"/>
              <a:gd name="T5" fmla="*/ 90 h 296"/>
              <a:gd name="T6" fmla="*/ 0 w 361"/>
              <a:gd name="T7" fmla="*/ 612 h 296"/>
              <a:gd name="T8" fmla="*/ 104 w 361"/>
              <a:gd name="T9" fmla="*/ 523 h 296"/>
              <a:gd name="T10" fmla="*/ 224 w 361"/>
              <a:gd name="T11" fmla="*/ 625 h 296"/>
              <a:gd name="T12" fmla="*/ 268 w 361"/>
              <a:gd name="T13" fmla="*/ 511 h 296"/>
              <a:gd name="T14" fmla="*/ 590 w 361"/>
              <a:gd name="T15" fmla="*/ 317 h 296"/>
              <a:gd name="T16" fmla="*/ 590 w 361"/>
              <a:gd name="T17" fmla="*/ 402 h 296"/>
              <a:gd name="T18" fmla="*/ 755 w 361"/>
              <a:gd name="T19" fmla="*/ 202 h 2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61"/>
              <a:gd name="T31" fmla="*/ 0 h 296"/>
              <a:gd name="T32" fmla="*/ 361 w 361"/>
              <a:gd name="T33" fmla="*/ 296 h 29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61" h="296">
                <a:moveTo>
                  <a:pt x="361" y="96"/>
                </a:moveTo>
                <a:cubicBezTo>
                  <a:pt x="282" y="0"/>
                  <a:pt x="282" y="0"/>
                  <a:pt x="282" y="0"/>
                </a:cubicBezTo>
                <a:cubicBezTo>
                  <a:pt x="282" y="43"/>
                  <a:pt x="282" y="43"/>
                  <a:pt x="282" y="43"/>
                </a:cubicBezTo>
                <a:cubicBezTo>
                  <a:pt x="139" y="46"/>
                  <a:pt x="21" y="152"/>
                  <a:pt x="0" y="290"/>
                </a:cubicBezTo>
                <a:cubicBezTo>
                  <a:pt x="50" y="248"/>
                  <a:pt x="50" y="248"/>
                  <a:pt x="50" y="248"/>
                </a:cubicBezTo>
                <a:cubicBezTo>
                  <a:pt x="107" y="296"/>
                  <a:pt x="107" y="296"/>
                  <a:pt x="107" y="296"/>
                </a:cubicBezTo>
                <a:cubicBezTo>
                  <a:pt x="111" y="278"/>
                  <a:pt x="118" y="259"/>
                  <a:pt x="128" y="242"/>
                </a:cubicBezTo>
                <a:cubicBezTo>
                  <a:pt x="161" y="185"/>
                  <a:pt x="220" y="152"/>
                  <a:pt x="282" y="150"/>
                </a:cubicBezTo>
                <a:cubicBezTo>
                  <a:pt x="282" y="191"/>
                  <a:pt x="282" y="191"/>
                  <a:pt x="282" y="191"/>
                </a:cubicBezTo>
                <a:lnTo>
                  <a:pt x="361" y="96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u="sng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000" u="sng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000" u="sng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00" u="sng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000" u="sng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000" u="sng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000" u="sng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000" u="sng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000" u="sng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endParaRPr lang="en-GB" sz="800" u="none" dirty="0">
              <a:solidFill>
                <a:srgbClr val="0C0C0C"/>
              </a:solidFill>
            </a:endParaRPr>
          </a:p>
        </p:txBody>
      </p:sp>
      <p:sp>
        <p:nvSpPr>
          <p:cNvPr id="21" name="Freeform 25"/>
          <p:cNvSpPr>
            <a:spLocks/>
          </p:cNvSpPr>
          <p:nvPr/>
        </p:nvSpPr>
        <p:spPr bwMode="gray">
          <a:xfrm rot="1860000">
            <a:off x="6280867" y="5620169"/>
            <a:ext cx="1312037" cy="432000"/>
          </a:xfrm>
          <a:custGeom>
            <a:avLst/>
            <a:gdLst>
              <a:gd name="T0" fmla="*/ 755 w 361"/>
              <a:gd name="T1" fmla="*/ 202 h 296"/>
              <a:gd name="T2" fmla="*/ 590 w 361"/>
              <a:gd name="T3" fmla="*/ 0 h 296"/>
              <a:gd name="T4" fmla="*/ 590 w 361"/>
              <a:gd name="T5" fmla="*/ 90 h 296"/>
              <a:gd name="T6" fmla="*/ 0 w 361"/>
              <a:gd name="T7" fmla="*/ 612 h 296"/>
              <a:gd name="T8" fmla="*/ 104 w 361"/>
              <a:gd name="T9" fmla="*/ 523 h 296"/>
              <a:gd name="T10" fmla="*/ 224 w 361"/>
              <a:gd name="T11" fmla="*/ 625 h 296"/>
              <a:gd name="T12" fmla="*/ 268 w 361"/>
              <a:gd name="T13" fmla="*/ 511 h 296"/>
              <a:gd name="T14" fmla="*/ 590 w 361"/>
              <a:gd name="T15" fmla="*/ 317 h 296"/>
              <a:gd name="T16" fmla="*/ 590 w 361"/>
              <a:gd name="T17" fmla="*/ 402 h 296"/>
              <a:gd name="T18" fmla="*/ 755 w 361"/>
              <a:gd name="T19" fmla="*/ 202 h 2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61"/>
              <a:gd name="T31" fmla="*/ 0 h 296"/>
              <a:gd name="T32" fmla="*/ 361 w 361"/>
              <a:gd name="T33" fmla="*/ 296 h 29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61" h="296">
                <a:moveTo>
                  <a:pt x="361" y="96"/>
                </a:moveTo>
                <a:cubicBezTo>
                  <a:pt x="282" y="0"/>
                  <a:pt x="282" y="0"/>
                  <a:pt x="282" y="0"/>
                </a:cubicBezTo>
                <a:cubicBezTo>
                  <a:pt x="282" y="43"/>
                  <a:pt x="282" y="43"/>
                  <a:pt x="282" y="43"/>
                </a:cubicBezTo>
                <a:cubicBezTo>
                  <a:pt x="139" y="46"/>
                  <a:pt x="21" y="152"/>
                  <a:pt x="0" y="290"/>
                </a:cubicBezTo>
                <a:cubicBezTo>
                  <a:pt x="50" y="248"/>
                  <a:pt x="50" y="248"/>
                  <a:pt x="50" y="248"/>
                </a:cubicBezTo>
                <a:cubicBezTo>
                  <a:pt x="107" y="296"/>
                  <a:pt x="107" y="296"/>
                  <a:pt x="107" y="296"/>
                </a:cubicBezTo>
                <a:cubicBezTo>
                  <a:pt x="111" y="278"/>
                  <a:pt x="118" y="259"/>
                  <a:pt x="128" y="242"/>
                </a:cubicBezTo>
                <a:cubicBezTo>
                  <a:pt x="161" y="185"/>
                  <a:pt x="220" y="152"/>
                  <a:pt x="282" y="150"/>
                </a:cubicBezTo>
                <a:cubicBezTo>
                  <a:pt x="282" y="191"/>
                  <a:pt x="282" y="191"/>
                  <a:pt x="282" y="191"/>
                </a:cubicBezTo>
                <a:lnTo>
                  <a:pt x="361" y="96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u="sng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000" u="sng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000" u="sng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00" u="sng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000" u="sng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000" u="sng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000" u="sng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000" u="sng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000" u="sng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endParaRPr lang="en-GB" sz="800" u="none" dirty="0">
              <a:solidFill>
                <a:srgbClr val="0C0C0C"/>
              </a:solidFill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896" y="5702100"/>
            <a:ext cx="832000" cy="7946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565" y="886005"/>
            <a:ext cx="2827435" cy="190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475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Положення № 369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96D23F-4230-4315-AA9F-B31F5338F8EB}" type="slidenum">
              <a:rPr lang="uk-UA" smtClean="0"/>
              <a:pPr>
                <a:defRPr/>
              </a:pPr>
              <a:t>6</a:t>
            </a:fld>
            <a:endParaRPr lang="uk-UA"/>
          </a:p>
        </p:txBody>
      </p:sp>
      <p:sp>
        <p:nvSpPr>
          <p:cNvPr id="9" name="Текст 3"/>
          <p:cNvSpPr txBox="1">
            <a:spLocks/>
          </p:cNvSpPr>
          <p:nvPr/>
        </p:nvSpPr>
        <p:spPr bwMode="auto">
          <a:xfrm>
            <a:off x="2555776" y="864397"/>
            <a:ext cx="4296616" cy="963791"/>
          </a:xfrm>
          <a:prstGeom prst="downArrowCallou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181270" indent="-181270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539329" indent="-179778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900383" indent="-179778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256942" indent="-175280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1617992" indent="-181270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457200" indent="-181270" algn="l" defTabSz="966788" rtl="0" fontAlgn="base"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914400" indent="-181270" algn="l" defTabSz="966788" rtl="0" fontAlgn="base"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1371600" indent="-181270" algn="l" defTabSz="966788" rtl="0" fontAlgn="base"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1828800" indent="-181270" algn="l" defTabSz="966788" rtl="0" fontAlgn="base"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0" indent="0" algn="ctr" defTabSz="914400">
              <a:buFont typeface="Wingdings" pitchFamily="2" charset="2"/>
              <a:buNone/>
            </a:pPr>
            <a:r>
              <a:rPr lang="ru-RU" sz="24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Ціль</a:t>
            </a: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endParaRPr lang="ru-RU" sz="24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3"/>
          <p:cNvSpPr/>
          <p:nvPr/>
        </p:nvSpPr>
        <p:spPr bwMode="auto">
          <a:xfrm>
            <a:off x="1581663" y="1823553"/>
            <a:ext cx="6590737" cy="1108673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b="1" u="none" dirty="0" smtClean="0">
                <a:ea typeface="MS PGothic" pitchFamily="34" charset="-128"/>
              </a:rPr>
              <a:t>Виявлення ризикової фінансової операції </a:t>
            </a:r>
          </a:p>
          <a:p>
            <a:pPr algn="ctr" eaLnBrk="0" hangingPunct="0"/>
            <a:r>
              <a:rPr lang="uk-UA" b="1" u="none" dirty="0" smtClean="0">
                <a:ea typeface="MS PGothic" pitchFamily="34" charset="-128"/>
              </a:rPr>
              <a:t>або </a:t>
            </a:r>
          </a:p>
          <a:p>
            <a:pPr algn="ctr" eaLnBrk="0" hangingPunct="0"/>
            <a:r>
              <a:rPr lang="uk-UA" b="1" u="none" dirty="0" smtClean="0">
                <a:ea typeface="MS PGothic" pitchFamily="34" charset="-128"/>
              </a:rPr>
              <a:t>встановлення індикатора(</a:t>
            </a:r>
            <a:r>
              <a:rPr lang="uk-UA" b="1" u="none" dirty="0" err="1" smtClean="0">
                <a:ea typeface="MS PGothic" pitchFamily="34" charset="-128"/>
              </a:rPr>
              <a:t>ів</a:t>
            </a:r>
            <a:r>
              <a:rPr lang="uk-UA" b="1" u="none" dirty="0" smtClean="0">
                <a:ea typeface="MS PGothic" pitchFamily="34" charset="-128"/>
              </a:rPr>
              <a:t>) ризикової фінансової операції</a:t>
            </a:r>
            <a:endParaRPr lang="en-GB" u="none" dirty="0" smtClean="0">
              <a:ea typeface="MS PGothic" pitchFamily="34" charset="-128"/>
            </a:endParaRPr>
          </a:p>
        </p:txBody>
      </p:sp>
      <p:sp>
        <p:nvSpPr>
          <p:cNvPr id="12" name="Блок-схема: перфолента 11"/>
          <p:cNvSpPr/>
          <p:nvPr/>
        </p:nvSpPr>
        <p:spPr bwMode="auto">
          <a:xfrm>
            <a:off x="-16771" y="3068960"/>
            <a:ext cx="5724128" cy="2245141"/>
          </a:xfrm>
          <a:prstGeom prst="flowChartPunchedTape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uk-UA" sz="1400" b="1" dirty="0">
                <a:ea typeface="MS PGothic" pitchFamily="34" charset="-128"/>
              </a:rPr>
              <a:t>Ризикова фінансова операція </a:t>
            </a:r>
            <a:r>
              <a:rPr lang="uk-UA" sz="1200" dirty="0">
                <a:ea typeface="MS PGothic" pitchFamily="34" charset="-128"/>
              </a:rPr>
              <a:t>– фінансова операція, що містить/може містити ознаки здійснення банком ризикової діяльності, яка загрожує інтересам вкладників чи інших кредиторів банку, у тому числі для приховування реальних </a:t>
            </a:r>
            <a:r>
              <a:rPr lang="uk-UA" sz="1200" dirty="0" err="1">
                <a:ea typeface="MS PGothic" pitchFamily="34" charset="-128"/>
              </a:rPr>
              <a:t>вигодоодержувачів</a:t>
            </a:r>
            <a:r>
              <a:rPr lang="uk-UA" sz="1200" dirty="0">
                <a:ea typeface="MS PGothic" pitchFamily="34" charset="-128"/>
              </a:rPr>
              <a:t>, здійснення будь-яких дій, пов'язаних з коштами, що можуть бути одержані внаслідок вчинення злочину, спрямованих на приховування джерел походження зазначених коштів чи сприяння особі, яка є співучасником у вчиненні злочину, що є джерелом походження зазначених коштів, тощо</a:t>
            </a:r>
          </a:p>
        </p:txBody>
      </p:sp>
      <p:sp>
        <p:nvSpPr>
          <p:cNvPr id="14" name="Блок-схема: перфолента 13"/>
          <p:cNvSpPr/>
          <p:nvPr/>
        </p:nvSpPr>
        <p:spPr bwMode="auto">
          <a:xfrm>
            <a:off x="3815408" y="4805072"/>
            <a:ext cx="5328592" cy="1944216"/>
          </a:xfrm>
          <a:prstGeom prst="flowChartPunchedTape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endParaRPr lang="uk-UA" sz="1400" b="1" dirty="0" smtClean="0">
              <a:ea typeface="MS PGothic" pitchFamily="34" charset="-128"/>
            </a:endParaRPr>
          </a:p>
          <a:p>
            <a:pPr algn="just"/>
            <a:r>
              <a:rPr lang="uk-UA" sz="1400" b="1" dirty="0" smtClean="0">
                <a:ea typeface="MS PGothic" pitchFamily="34" charset="-128"/>
              </a:rPr>
              <a:t>Індикатор(и) ризикової фінансової операції </a:t>
            </a:r>
            <a:r>
              <a:rPr lang="uk-UA" sz="1200" dirty="0">
                <a:ea typeface="MS PGothic" pitchFamily="34" charset="-128"/>
              </a:rPr>
              <a:t>– </a:t>
            </a:r>
            <a:r>
              <a:rPr lang="uk-UA" sz="1200" dirty="0" smtClean="0">
                <a:ea typeface="MS PGothic" pitchFamily="34" charset="-128"/>
              </a:rPr>
              <a:t>установлена НБУ ознака </a:t>
            </a:r>
            <a:r>
              <a:rPr lang="uk-UA" sz="1200" dirty="0">
                <a:ea typeface="MS PGothic" pitchFamily="34" charset="-128"/>
              </a:rPr>
              <a:t>чи сукупність ознак фінансових операцій, учасників фінансових операцій та їх намірів/дій, що дають змогу виявляти ризикові фінансові </a:t>
            </a:r>
            <a:r>
              <a:rPr lang="uk-UA" sz="1200" dirty="0" smtClean="0">
                <a:ea typeface="MS PGothic" pitchFamily="34" charset="-128"/>
              </a:rPr>
              <a:t>операції</a:t>
            </a:r>
            <a:endParaRPr lang="uk-UA" sz="1200" dirty="0">
              <a:ea typeface="MS PGothic" pitchFamily="34" charset="-128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034" y="4936587"/>
            <a:ext cx="432047" cy="5904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264" y="5028607"/>
            <a:ext cx="432047" cy="59046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494" y="5136538"/>
            <a:ext cx="432047" cy="59046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53186"/>
            <a:ext cx="792087" cy="47499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8773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dirty="0" err="1" smtClean="0">
                <a:latin typeface="+mn-lt"/>
                <a:ea typeface="Osaka"/>
                <a:cs typeface="Arial" pitchFamily="34" charset="0"/>
              </a:rPr>
              <a:t>Положення</a:t>
            </a:r>
            <a:r>
              <a:rPr lang="ru-RU" altLang="ru-RU" sz="1800" dirty="0" smtClean="0">
                <a:latin typeface="+mn-lt"/>
                <a:ea typeface="Osaka"/>
                <a:cs typeface="Arial" pitchFamily="34" charset="0"/>
              </a:rPr>
              <a:t> № 369</a:t>
            </a:r>
            <a:endParaRPr lang="uk-UA" altLang="ru-RU" sz="1800" dirty="0">
              <a:latin typeface="+mn-lt"/>
              <a:ea typeface="Osaka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96D23F-4230-4315-AA9F-B31F5338F8EB}" type="slidenum">
              <a:rPr lang="uk-UA" smtClean="0"/>
              <a:pPr>
                <a:defRPr/>
              </a:pPr>
              <a:t>7</a:t>
            </a:fld>
            <a:endParaRPr lang="uk-UA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21410" y="3818483"/>
            <a:ext cx="71493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buNone/>
            </a:pPr>
            <a:r>
              <a:rPr lang="ru-RU" altLang="ru-RU" sz="1400" b="1" u="none" dirty="0" smtClean="0">
                <a:latin typeface="+mj-lt"/>
                <a:ea typeface="Osaka"/>
                <a:cs typeface="Arial" pitchFamily="34" charset="0"/>
              </a:rPr>
              <a:t>КЛ</a:t>
            </a:r>
            <a:r>
              <a:rPr lang="uk-UA" altLang="ru-RU" sz="1400" b="1" u="none" dirty="0" smtClean="0">
                <a:latin typeface="+mj-lt"/>
                <a:ea typeface="Osaka"/>
                <a:cs typeface="Arial" pitchFamily="34" charset="0"/>
              </a:rPr>
              <a:t>ІЄНТ</a:t>
            </a:r>
            <a:endParaRPr lang="uk-UA" altLang="ru-RU" sz="1400" b="1" u="none" dirty="0">
              <a:latin typeface="+mj-lt"/>
              <a:ea typeface="Osaka"/>
              <a:cs typeface="Arial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088" y="4075709"/>
            <a:ext cx="508026" cy="956285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899" y="907595"/>
            <a:ext cx="2311564" cy="134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813" y="3993860"/>
            <a:ext cx="1239009" cy="1168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люс 13"/>
          <p:cNvSpPr/>
          <p:nvPr/>
        </p:nvSpPr>
        <p:spPr bwMode="auto">
          <a:xfrm>
            <a:off x="3726757" y="3613279"/>
            <a:ext cx="341187" cy="269892"/>
          </a:xfrm>
          <a:prstGeom prst="mathPlus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6" name="Плюс 15"/>
          <p:cNvSpPr/>
          <p:nvPr/>
        </p:nvSpPr>
        <p:spPr bwMode="auto">
          <a:xfrm>
            <a:off x="3808790" y="5089587"/>
            <a:ext cx="341187" cy="269892"/>
          </a:xfrm>
          <a:prstGeom prst="mathPlus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cxnSp>
        <p:nvCxnSpPr>
          <p:cNvPr id="20" name="Пряма зі стрілкою 110"/>
          <p:cNvCxnSpPr/>
          <p:nvPr/>
        </p:nvCxnSpPr>
        <p:spPr>
          <a:xfrm flipV="1">
            <a:off x="6681546" y="3993860"/>
            <a:ext cx="607189" cy="288149"/>
          </a:xfrm>
          <a:prstGeom prst="straightConnector1">
            <a:avLst/>
          </a:prstGeom>
          <a:ln w="123825">
            <a:solidFill>
              <a:srgbClr val="007236">
                <a:alpha val="80000"/>
              </a:srgb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 зі стрілкою 110"/>
          <p:cNvCxnSpPr/>
          <p:nvPr/>
        </p:nvCxnSpPr>
        <p:spPr>
          <a:xfrm>
            <a:off x="6759560" y="4711864"/>
            <a:ext cx="607188" cy="321924"/>
          </a:xfrm>
          <a:prstGeom prst="straightConnector1">
            <a:avLst/>
          </a:prstGeom>
          <a:ln w="123825">
            <a:solidFill>
              <a:schemeClr val="accent2">
                <a:alpha val="8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437" y="4107823"/>
            <a:ext cx="1431894" cy="89205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354" y="4102789"/>
            <a:ext cx="1258297" cy="110724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167" y="2221852"/>
            <a:ext cx="655217" cy="809637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234" y="2388831"/>
            <a:ext cx="655217" cy="809637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006" y="2553141"/>
            <a:ext cx="655217" cy="809637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825" y="2956635"/>
            <a:ext cx="722637" cy="578893"/>
          </a:xfrm>
          <a:prstGeom prst="rect">
            <a:avLst/>
          </a:prstGeom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431" y="5659154"/>
            <a:ext cx="1329546" cy="77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Rectangle 70"/>
          <p:cNvSpPr/>
          <p:nvPr/>
        </p:nvSpPr>
        <p:spPr bwMode="auto">
          <a:xfrm>
            <a:off x="5329725" y="3787787"/>
            <a:ext cx="1265926" cy="2768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b="1" dirty="0" smtClean="0"/>
              <a:t>Висновок</a:t>
            </a:r>
            <a:endParaRPr lang="ru-RU" sz="1400" b="1" dirty="0"/>
          </a:p>
        </p:txBody>
      </p:sp>
      <p:sp>
        <p:nvSpPr>
          <p:cNvPr id="51" name="Двойные фигурные скобки 50"/>
          <p:cNvSpPr/>
          <p:nvPr/>
        </p:nvSpPr>
        <p:spPr bwMode="auto">
          <a:xfrm>
            <a:off x="2600808" y="2132856"/>
            <a:ext cx="6543192" cy="4597743"/>
          </a:xfrm>
          <a:prstGeom prst="brace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925" y="4329934"/>
            <a:ext cx="612206" cy="37670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xtLst/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28379" y="3505535"/>
            <a:ext cx="687566" cy="67311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469790" y="4847497"/>
            <a:ext cx="590062" cy="61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95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000" dirty="0"/>
              <a:t>Положення № 369</a:t>
            </a:r>
            <a:r>
              <a:rPr lang="en-US" sz="2000" dirty="0"/>
              <a:t>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96D23F-4230-4315-AA9F-B31F5338F8EB}" type="slidenum">
              <a:rPr lang="uk-UA" smtClean="0"/>
              <a:pPr>
                <a:defRPr/>
              </a:pPr>
              <a:t>8</a:t>
            </a:fld>
            <a:endParaRPr lang="uk-UA"/>
          </a:p>
        </p:txBody>
      </p:sp>
      <p:sp>
        <p:nvSpPr>
          <p:cNvPr id="6" name="Текст 3"/>
          <p:cNvSpPr txBox="1">
            <a:spLocks/>
          </p:cNvSpPr>
          <p:nvPr/>
        </p:nvSpPr>
        <p:spPr bwMode="auto">
          <a:xfrm>
            <a:off x="1306521" y="1126848"/>
            <a:ext cx="4464496" cy="1298607"/>
          </a:xfrm>
          <a:prstGeom prst="downArrowCallou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181270" indent="-181270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539329" indent="-179778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900383" indent="-179778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256942" indent="-175280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1617992" indent="-181270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457200" indent="-181270" algn="l" defTabSz="966788" rtl="0" fontAlgn="base"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914400" indent="-181270" algn="l" defTabSz="966788" rtl="0" fontAlgn="base"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1371600" indent="-181270" algn="l" defTabSz="966788" rtl="0" fontAlgn="base"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1828800" indent="-181270" algn="l" defTabSz="966788" rtl="0" fontAlgn="base"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0" indent="0" algn="ctr" defTabSz="914400">
              <a:buFont typeface="Wingdings" pitchFamily="2" charset="2"/>
              <a:buNone/>
            </a:pPr>
            <a:r>
              <a:rPr lang="uk-UA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 документів (інформації) </a:t>
            </a:r>
            <a:endParaRPr lang="ru-RU" sz="24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70"/>
          <p:cNvSpPr/>
          <p:nvPr/>
        </p:nvSpPr>
        <p:spPr bwMode="auto">
          <a:xfrm>
            <a:off x="1321864" y="2502791"/>
            <a:ext cx="2853733" cy="4416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b="1" dirty="0" smtClean="0"/>
              <a:t>Документи, отримані від клієнта</a:t>
            </a:r>
            <a:endParaRPr lang="uk-UA" sz="1400" b="1" dirty="0"/>
          </a:p>
        </p:txBody>
      </p:sp>
      <p:sp>
        <p:nvSpPr>
          <p:cNvPr id="8" name="Rectangle 70"/>
          <p:cNvSpPr/>
          <p:nvPr/>
        </p:nvSpPr>
        <p:spPr bwMode="auto">
          <a:xfrm>
            <a:off x="1344381" y="5110764"/>
            <a:ext cx="2853733" cy="16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1400" b="1" dirty="0" err="1" smtClean="0"/>
              <a:t>Додаткові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документи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отримані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від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клієнта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або</a:t>
            </a:r>
            <a:r>
              <a:rPr lang="ru-RU" sz="1400" b="1" dirty="0" smtClean="0"/>
              <a:t> </a:t>
            </a:r>
            <a:r>
              <a:rPr lang="ru-RU" sz="1400" b="1" dirty="0" err="1"/>
              <a:t>інших</a:t>
            </a:r>
            <a:r>
              <a:rPr lang="ru-RU" sz="1400" b="1" dirty="0"/>
              <a:t> </a:t>
            </a:r>
            <a:r>
              <a:rPr lang="ru-RU" sz="1400" b="1" dirty="0" err="1"/>
              <a:t>осіб</a:t>
            </a:r>
            <a:r>
              <a:rPr lang="ru-RU" sz="1400" b="1" dirty="0"/>
              <a:t> (у </a:t>
            </a:r>
            <a:r>
              <a:rPr lang="ru-RU" sz="1400" b="1" dirty="0" err="1"/>
              <a:t>визначених</a:t>
            </a:r>
            <a:r>
              <a:rPr lang="ru-RU" sz="1400" b="1" dirty="0"/>
              <a:t> </a:t>
            </a:r>
            <a:r>
              <a:rPr lang="ru-RU" sz="1400" b="1" dirty="0" err="1"/>
              <a:t>законодавством</a:t>
            </a:r>
            <a:r>
              <a:rPr lang="ru-RU" sz="1400" b="1" dirty="0"/>
              <a:t> </a:t>
            </a:r>
            <a:r>
              <a:rPr lang="ru-RU" sz="1400" b="1" dirty="0" err="1"/>
              <a:t>випадках</a:t>
            </a:r>
            <a:r>
              <a:rPr lang="ru-RU" sz="1400" b="1" dirty="0" smtClean="0"/>
              <a:t>), </a:t>
            </a:r>
            <a:r>
              <a:rPr lang="ru-RU" sz="1400" b="1" dirty="0" err="1" smtClean="0"/>
              <a:t>перелік</a:t>
            </a:r>
            <a:r>
              <a:rPr lang="ru-RU" sz="1400" b="1" dirty="0" smtClean="0"/>
              <a:t> </a:t>
            </a:r>
            <a:r>
              <a:rPr lang="ru-RU" sz="1400" b="1" dirty="0" err="1"/>
              <a:t>яких</a:t>
            </a:r>
            <a:r>
              <a:rPr lang="ru-RU" sz="1400" b="1" dirty="0"/>
              <a:t> наведено в </a:t>
            </a:r>
            <a:r>
              <a:rPr lang="ru-RU" sz="1400" b="1" dirty="0" err="1"/>
              <a:t>додатках</a:t>
            </a:r>
            <a:r>
              <a:rPr lang="ru-RU" sz="1400" b="1" dirty="0"/>
              <a:t> 1, </a:t>
            </a:r>
            <a:r>
              <a:rPr lang="ru-RU" sz="1400" b="1" dirty="0" smtClean="0"/>
              <a:t>2 до </a:t>
            </a:r>
            <a:r>
              <a:rPr lang="ru-RU" sz="1400" b="1" dirty="0" err="1" smtClean="0"/>
              <a:t>Положення</a:t>
            </a:r>
            <a:r>
              <a:rPr lang="ru-RU" sz="1400" b="1" dirty="0" smtClean="0"/>
              <a:t> № 369</a:t>
            </a:r>
            <a:endParaRPr lang="ru-RU" sz="1400" b="1" dirty="0"/>
          </a:p>
          <a:p>
            <a:pPr algn="just" eaLnBrk="0" hangingPunct="0"/>
            <a:endParaRPr lang="uk-UA" sz="1400" b="1" dirty="0"/>
          </a:p>
        </p:txBody>
      </p:sp>
      <p:sp>
        <p:nvSpPr>
          <p:cNvPr id="10" name="Rectangle 70"/>
          <p:cNvSpPr/>
          <p:nvPr/>
        </p:nvSpPr>
        <p:spPr bwMode="auto">
          <a:xfrm>
            <a:off x="1344381" y="4141169"/>
            <a:ext cx="2853733" cy="7362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1400" b="1" dirty="0" err="1" smtClean="0"/>
              <a:t>Інформація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отримана</a:t>
            </a:r>
            <a:r>
              <a:rPr lang="ru-RU" sz="1400" b="1" dirty="0" smtClean="0"/>
              <a:t> з </a:t>
            </a:r>
            <a:r>
              <a:rPr lang="ru-RU" sz="1400" b="1" dirty="0" err="1" smtClean="0"/>
              <a:t>публічних</a:t>
            </a:r>
            <a:r>
              <a:rPr lang="ru-RU" sz="1400" b="1" dirty="0" smtClean="0"/>
              <a:t> </a:t>
            </a:r>
            <a:r>
              <a:rPr lang="ru-RU" sz="1400" b="1" dirty="0" err="1"/>
              <a:t>джерел</a:t>
            </a:r>
            <a:r>
              <a:rPr lang="ru-RU" sz="1400" b="1" dirty="0"/>
              <a:t>, у тому </a:t>
            </a:r>
            <a:r>
              <a:rPr lang="ru-RU" sz="1400" b="1" dirty="0" err="1"/>
              <a:t>числі</a:t>
            </a:r>
            <a:r>
              <a:rPr lang="ru-RU" sz="1400" b="1" dirty="0"/>
              <a:t> </a:t>
            </a:r>
            <a:r>
              <a:rPr lang="ru-RU" sz="1400" b="1" dirty="0" smtClean="0"/>
              <a:t>з </a:t>
            </a:r>
            <a:r>
              <a:rPr lang="ru-RU" sz="1400" b="1" dirty="0" err="1"/>
              <a:t>мережі</a:t>
            </a:r>
            <a:r>
              <a:rPr lang="ru-RU" sz="1400" b="1" dirty="0"/>
              <a:t> </a:t>
            </a:r>
            <a:r>
              <a:rPr lang="ru-RU" sz="1400" b="1" dirty="0" err="1" smtClean="0"/>
              <a:t>Інтернет</a:t>
            </a:r>
            <a:endParaRPr lang="ru-RU" sz="1400" b="1" dirty="0"/>
          </a:p>
          <a:p>
            <a:pPr algn="just" eaLnBrk="0" hangingPunct="0"/>
            <a:endParaRPr lang="uk-UA" sz="1400" b="1" dirty="0"/>
          </a:p>
        </p:txBody>
      </p:sp>
      <p:sp>
        <p:nvSpPr>
          <p:cNvPr id="12" name="Rectangle 70"/>
          <p:cNvSpPr/>
          <p:nvPr/>
        </p:nvSpPr>
        <p:spPr bwMode="auto">
          <a:xfrm>
            <a:off x="1335780" y="3171574"/>
            <a:ext cx="2853733" cy="73624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1400" b="1" dirty="0" err="1" smtClean="0"/>
              <a:t>Документи</a:t>
            </a:r>
            <a:r>
              <a:rPr lang="ru-RU" sz="1400" b="1" dirty="0" smtClean="0"/>
              <a:t>, </a:t>
            </a:r>
            <a:r>
              <a:rPr lang="ru-RU" sz="1400" b="1" dirty="0" err="1" smtClean="0"/>
              <a:t>отримані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від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інших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осіб</a:t>
            </a:r>
            <a:r>
              <a:rPr lang="ru-RU" sz="1400" b="1" dirty="0" smtClean="0"/>
              <a:t> </a:t>
            </a:r>
            <a:r>
              <a:rPr lang="ru-RU" sz="1400" b="1" dirty="0"/>
              <a:t>(у </a:t>
            </a:r>
            <a:r>
              <a:rPr lang="ru-RU" sz="1400" b="1" dirty="0" err="1"/>
              <a:t>визначених</a:t>
            </a:r>
            <a:r>
              <a:rPr lang="ru-RU" sz="1400" b="1" dirty="0"/>
              <a:t> </a:t>
            </a:r>
            <a:r>
              <a:rPr lang="ru-RU" sz="1400" b="1" dirty="0" err="1"/>
              <a:t>законодавством</a:t>
            </a:r>
            <a:r>
              <a:rPr lang="ru-RU" sz="1400" b="1" dirty="0"/>
              <a:t> </a:t>
            </a:r>
            <a:r>
              <a:rPr lang="ru-RU" sz="1400" b="1" dirty="0" err="1"/>
              <a:t>випадках</a:t>
            </a:r>
            <a:r>
              <a:rPr lang="ru-RU" sz="1400" b="1" dirty="0"/>
              <a:t>)</a:t>
            </a:r>
            <a:endParaRPr lang="uk-UA" sz="1400" dirty="0"/>
          </a:p>
          <a:p>
            <a:pPr algn="just" eaLnBrk="0" hangingPunct="0"/>
            <a:endParaRPr lang="uk-UA" sz="1400" b="1" dirty="0"/>
          </a:p>
        </p:txBody>
      </p:sp>
      <p:sp>
        <p:nvSpPr>
          <p:cNvPr id="13" name="Rectangle 70"/>
          <p:cNvSpPr/>
          <p:nvPr/>
        </p:nvSpPr>
        <p:spPr bwMode="auto">
          <a:xfrm>
            <a:off x="5019463" y="5445224"/>
            <a:ext cx="3584985" cy="1142301"/>
          </a:xfrm>
          <a:prstGeom prst="rect">
            <a:avLst/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uk-UA" sz="1400" b="1" dirty="0" smtClean="0"/>
              <a:t>Перелік не є вичерпним, визначається банком з урахуванням суті та мети </a:t>
            </a:r>
            <a:r>
              <a:rPr lang="uk-UA" sz="1400" b="1" dirty="0"/>
              <a:t>фінансової операції </a:t>
            </a:r>
            <a:r>
              <a:rPr lang="uk-UA" sz="1400" b="1" dirty="0" smtClean="0"/>
              <a:t>(намірів </a:t>
            </a:r>
            <a:r>
              <a:rPr lang="uk-UA" sz="1400" b="1" dirty="0"/>
              <a:t>здійснення фінансової операції)</a:t>
            </a:r>
          </a:p>
          <a:p>
            <a:pPr eaLnBrk="0" hangingPunct="0"/>
            <a:endParaRPr lang="uk-UA" sz="1400" b="1" dirty="0"/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839" y="5819729"/>
            <a:ext cx="612206" cy="24006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>
              <a:rot lat="600000" lon="0" rev="10799999"/>
            </a:camera>
            <a:lightRig rig="threePt" dir="t"/>
          </a:scene3d>
          <a:ex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246" y="2502791"/>
            <a:ext cx="4143375" cy="23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684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 smtClean="0"/>
              <a:t>Положення № </a:t>
            </a:r>
            <a:r>
              <a:rPr lang="uk-UA" sz="1800" dirty="0"/>
              <a:t>369</a:t>
            </a:r>
            <a:r>
              <a:rPr lang="en-US" sz="1800" dirty="0"/>
              <a:t> </a:t>
            </a:r>
            <a:endParaRPr lang="uk-UA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96D23F-4230-4315-AA9F-B31F5338F8EB}" type="slidenum">
              <a:rPr lang="uk-UA" smtClean="0"/>
              <a:pPr>
                <a:defRPr/>
              </a:pPr>
              <a:t>9</a:t>
            </a:fld>
            <a:endParaRPr lang="uk-UA"/>
          </a:p>
        </p:txBody>
      </p:sp>
      <p:sp>
        <p:nvSpPr>
          <p:cNvPr id="11" name="Rectangle 70"/>
          <p:cNvSpPr/>
          <p:nvPr/>
        </p:nvSpPr>
        <p:spPr bwMode="auto">
          <a:xfrm>
            <a:off x="5292080" y="3791092"/>
            <a:ext cx="2811671" cy="5376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b="1" dirty="0" smtClean="0"/>
              <a:t>Відсутність </a:t>
            </a:r>
            <a:r>
              <a:rPr lang="uk-UA" sz="1400" b="1" dirty="0"/>
              <a:t>ознак номінальних</a:t>
            </a:r>
            <a:r>
              <a:rPr lang="en-US" sz="1400" b="1" dirty="0"/>
              <a:t> UBO</a:t>
            </a:r>
            <a:endParaRPr lang="ru-RU" sz="1400" b="1" dirty="0"/>
          </a:p>
        </p:txBody>
      </p:sp>
      <p:sp>
        <p:nvSpPr>
          <p:cNvPr id="20" name="Rectangle 70"/>
          <p:cNvSpPr/>
          <p:nvPr/>
        </p:nvSpPr>
        <p:spPr bwMode="auto">
          <a:xfrm>
            <a:off x="1613257" y="5787989"/>
            <a:ext cx="2853733" cy="7285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b="1" dirty="0" smtClean="0"/>
              <a:t>C</a:t>
            </a:r>
            <a:r>
              <a:rPr lang="ru-RU" sz="1400" b="1" dirty="0" smtClean="0"/>
              <a:t>формований банком список </a:t>
            </a:r>
            <a:r>
              <a:rPr lang="ru-RU" sz="1400" b="1" dirty="0" err="1" smtClean="0"/>
              <a:t>ризикових</a:t>
            </a:r>
            <a:r>
              <a:rPr lang="ru-RU" sz="1400" b="1" dirty="0" smtClean="0"/>
              <a:t> </a:t>
            </a:r>
            <a:r>
              <a:rPr lang="ru-RU" sz="1400" b="1" dirty="0"/>
              <a:t>держав (</a:t>
            </a:r>
            <a:r>
              <a:rPr lang="ru-RU" sz="1400" b="1" dirty="0" err="1"/>
              <a:t>територій</a:t>
            </a:r>
            <a:r>
              <a:rPr lang="ru-RU" sz="1400" b="1" dirty="0"/>
              <a:t>)</a:t>
            </a:r>
          </a:p>
        </p:txBody>
      </p:sp>
      <p:sp>
        <p:nvSpPr>
          <p:cNvPr id="21" name="Rectangle 70"/>
          <p:cNvSpPr/>
          <p:nvPr/>
        </p:nvSpPr>
        <p:spPr bwMode="auto">
          <a:xfrm>
            <a:off x="1629175" y="5059540"/>
            <a:ext cx="2853733" cy="5632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b="1" dirty="0" smtClean="0"/>
              <a:t>Джерела </a:t>
            </a:r>
            <a:r>
              <a:rPr lang="uk-UA" sz="1400" b="1" dirty="0"/>
              <a:t>походження </a:t>
            </a:r>
            <a:r>
              <a:rPr lang="uk-UA" sz="1400" b="1" dirty="0" smtClean="0"/>
              <a:t>коштів клієнта</a:t>
            </a:r>
            <a:endParaRPr lang="uk-UA" sz="1400" b="1" dirty="0"/>
          </a:p>
          <a:p>
            <a:pPr algn="just" eaLnBrk="0" hangingPunct="0"/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22" name="Rectangle 70"/>
          <p:cNvSpPr/>
          <p:nvPr/>
        </p:nvSpPr>
        <p:spPr bwMode="auto">
          <a:xfrm>
            <a:off x="1631947" y="4523477"/>
            <a:ext cx="2853733" cy="351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b="1" dirty="0" smtClean="0"/>
              <a:t>Фінансові можливості клієнта</a:t>
            </a:r>
            <a:endParaRPr lang="uk-UA" sz="1400" b="1" dirty="0"/>
          </a:p>
          <a:p>
            <a:pPr algn="ctr" eaLnBrk="0" hangingPunct="0"/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23" name="Rectangle 70"/>
          <p:cNvSpPr/>
          <p:nvPr/>
        </p:nvSpPr>
        <p:spPr bwMode="auto">
          <a:xfrm>
            <a:off x="1629174" y="2307421"/>
            <a:ext cx="2853733" cy="5949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b="1" dirty="0" smtClean="0"/>
              <a:t>Економічна доцільність фінансової операції</a:t>
            </a:r>
            <a:endParaRPr lang="uk-UA" sz="1400" b="1" dirty="0"/>
          </a:p>
          <a:p>
            <a:pPr algn="just" eaLnBrk="0" hangingPunct="0"/>
            <a:endParaRPr lang="ru-RU" sz="1400" b="1" dirty="0"/>
          </a:p>
        </p:txBody>
      </p:sp>
      <p:sp>
        <p:nvSpPr>
          <p:cNvPr id="24" name="Rectangle 70"/>
          <p:cNvSpPr/>
          <p:nvPr/>
        </p:nvSpPr>
        <p:spPr bwMode="auto">
          <a:xfrm>
            <a:off x="1629174" y="3773729"/>
            <a:ext cx="2853733" cy="5550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b="1" dirty="0"/>
              <a:t>UBO</a:t>
            </a:r>
            <a:r>
              <a:rPr lang="uk-UA" sz="1400" b="1" dirty="0"/>
              <a:t> </a:t>
            </a:r>
            <a:r>
              <a:rPr lang="uk-UA" sz="1400" b="1" dirty="0" smtClean="0"/>
              <a:t>учасників </a:t>
            </a:r>
            <a:r>
              <a:rPr lang="uk-UA" sz="1400" b="1" dirty="0"/>
              <a:t>фінансової операції</a:t>
            </a:r>
          </a:p>
          <a:p>
            <a:pPr algn="just" eaLnBrk="0" hangingPunct="0"/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25" name="Плюс 24"/>
          <p:cNvSpPr/>
          <p:nvPr/>
        </p:nvSpPr>
        <p:spPr bwMode="auto">
          <a:xfrm>
            <a:off x="4529571" y="3773729"/>
            <a:ext cx="569835" cy="482856"/>
          </a:xfrm>
          <a:prstGeom prst="mathPlus">
            <a:avLst/>
          </a:prstGeom>
          <a:solidFill>
            <a:schemeClr val="accent3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6" name="Текст 3"/>
          <p:cNvSpPr txBox="1">
            <a:spLocks noGrp="1"/>
          </p:cNvSpPr>
          <p:nvPr>
            <p:ph idx="1"/>
          </p:nvPr>
        </p:nvSpPr>
        <p:spPr bwMode="auto">
          <a:xfrm>
            <a:off x="1619035" y="906257"/>
            <a:ext cx="2879560" cy="737597"/>
          </a:xfrm>
          <a:prstGeom prst="downArrowCallout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181270" indent="-181270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539329" indent="-179778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900383" indent="-179778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256942" indent="-175280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1617992" indent="-181270" algn="l" defTabSz="966788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457200" indent="-181270" algn="l" defTabSz="966788" rtl="0" fontAlgn="base"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914400" indent="-181270" algn="l" defTabSz="966788" rtl="0" fontAlgn="base"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1371600" indent="-181270" algn="l" defTabSz="966788" rtl="0" fontAlgn="base"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1828800" indent="-181270" algn="l" defTabSz="966788" rtl="0" fontAlgn="base">
              <a:spcBef>
                <a:spcPct val="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0" indent="0" algn="ctr" defTabSz="914400">
              <a:buFont typeface="Wingdings" pitchFamily="2" charset="2"/>
              <a:buNone/>
            </a:pPr>
            <a:r>
              <a:rPr lang="uk-UA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заходів</a:t>
            </a:r>
            <a:endParaRPr lang="ru-RU" sz="24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70"/>
          <p:cNvSpPr/>
          <p:nvPr/>
        </p:nvSpPr>
        <p:spPr bwMode="auto">
          <a:xfrm>
            <a:off x="1619672" y="1754689"/>
            <a:ext cx="2853733" cy="4501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b="1" dirty="0" smtClean="0"/>
              <a:t>Суть і мета фінансової операції </a:t>
            </a:r>
            <a:endParaRPr lang="uk-UA" sz="1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489" y="5744673"/>
            <a:ext cx="832000" cy="794611"/>
          </a:xfrm>
          <a:prstGeom prst="rect">
            <a:avLst/>
          </a:prstGeom>
        </p:spPr>
      </p:pic>
      <p:sp>
        <p:nvSpPr>
          <p:cNvPr id="14" name="Rectangle 70"/>
          <p:cNvSpPr/>
          <p:nvPr/>
        </p:nvSpPr>
        <p:spPr bwMode="auto">
          <a:xfrm>
            <a:off x="1647728" y="3032802"/>
            <a:ext cx="2853733" cy="6105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72000" rIns="90000" bIns="9000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uk-UA" sz="1400" b="1" dirty="0" smtClean="0"/>
              <a:t>Вивчення учасників фінансової операції</a:t>
            </a:r>
            <a:endParaRPr lang="uk-UA" sz="1400" b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406" y="929298"/>
            <a:ext cx="3793074" cy="197311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479487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6E6E6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F0F0F0"/>
        </a:accent5>
        <a:accent6>
          <a:srgbClr val="0000B9"/>
        </a:accent6>
        <a:hlink>
          <a:srgbClr val="51A836"/>
        </a:hlink>
        <a:folHlink>
          <a:srgbClr val="E200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2351</TotalTime>
  <Words>544</Words>
  <Application>Microsoft Office PowerPoint</Application>
  <PresentationFormat>Экран (4:3)</PresentationFormat>
  <Paragraphs>100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MS PGothic</vt:lpstr>
      <vt:lpstr>Algerian</vt:lpstr>
      <vt:lpstr>Arial</vt:lpstr>
      <vt:lpstr>Calibri</vt:lpstr>
      <vt:lpstr>Osaka</vt:lpstr>
      <vt:lpstr>Times New Roman</vt:lpstr>
      <vt:lpstr>Wingdings</vt:lpstr>
      <vt:lpstr>Default Design</vt:lpstr>
      <vt:lpstr>Презентация PowerPoint</vt:lpstr>
      <vt:lpstr>Положення № 369</vt:lpstr>
      <vt:lpstr>Положення № 369</vt:lpstr>
      <vt:lpstr>Положення № 369</vt:lpstr>
      <vt:lpstr>Положення № 369</vt:lpstr>
      <vt:lpstr>Положення № 369</vt:lpstr>
      <vt:lpstr>Положення № 369</vt:lpstr>
      <vt:lpstr>Положення № 369 </vt:lpstr>
      <vt:lpstr>Положення № 369 </vt:lpstr>
      <vt:lpstr>Положення № 369 </vt:lpstr>
      <vt:lpstr>Презентация PowerPoint</vt:lpstr>
    </vt:vector>
  </TitlesOfParts>
  <Company>nbu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Піддубняк Олена Григорівна</dc:creator>
  <cp:lastModifiedBy>Карпенко Оксана Василівна</cp:lastModifiedBy>
  <cp:revision>577</cp:revision>
  <cp:lastPrinted>2017-05-25T06:02:44Z</cp:lastPrinted>
  <dcterms:created xsi:type="dcterms:W3CDTF">2016-05-23T14:21:38Z</dcterms:created>
  <dcterms:modified xsi:type="dcterms:W3CDTF">2018-03-26T10:38:36Z</dcterms:modified>
</cp:coreProperties>
</file>