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84" r:id="rId2"/>
    <p:sldId id="290" r:id="rId3"/>
    <p:sldId id="287" r:id="rId4"/>
    <p:sldId id="289" r:id="rId5"/>
    <p:sldId id="288" r:id="rId6"/>
    <p:sldId id="291" r:id="rId7"/>
    <p:sldId id="292" r:id="rId8"/>
    <p:sldId id="293" r:id="rId9"/>
    <p:sldId id="297" r:id="rId10"/>
    <p:sldId id="298" r:id="rId11"/>
    <p:sldId id="299" r:id="rId12"/>
    <p:sldId id="286" r:id="rId13"/>
    <p:sldId id="294" r:id="rId14"/>
    <p:sldId id="295" r:id="rId15"/>
    <p:sldId id="296" r:id="rId16"/>
  </p:sldIdLst>
  <p:sldSz cx="9144000" cy="6858000" type="screen4x3"/>
  <p:notesSz cx="7099300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orient="horz" pos="860">
          <p15:clr>
            <a:srgbClr val="A4A3A4"/>
          </p15:clr>
        </p15:guide>
        <p15:guide id="3" pos="5296">
          <p15:clr>
            <a:srgbClr val="A4A3A4"/>
          </p15:clr>
        </p15:guide>
        <p15:guide id="4" pos="5520">
          <p15:clr>
            <a:srgbClr val="A4A3A4"/>
          </p15:clr>
        </p15:guide>
        <p15:guide id="5" pos="4560">
          <p15:clr>
            <a:srgbClr val="A4A3A4"/>
          </p15:clr>
        </p15:guide>
        <p15:guide id="6" pos="547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5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exander Spassky" initials="AS" lastIdx="11" clrIdx="0"/>
  <p:cmAuthor id="1" name="Mironenko" initials="AM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002A"/>
    <a:srgbClr val="BC0024"/>
    <a:srgbClr val="FFE1E7"/>
    <a:srgbClr val="C70020"/>
    <a:srgbClr val="000000"/>
    <a:srgbClr val="6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54" autoAdjust="0"/>
    <p:restoredTop sz="94494" autoAdjust="0"/>
  </p:normalViewPr>
  <p:slideViewPr>
    <p:cSldViewPr>
      <p:cViewPr varScale="1">
        <p:scale>
          <a:sx n="105" d="100"/>
          <a:sy n="105" d="100"/>
        </p:scale>
        <p:origin x="1860" y="96"/>
      </p:cViewPr>
      <p:guideLst>
        <p:guide orient="horz" pos="4032"/>
        <p:guide orient="horz" pos="860"/>
        <p:guide pos="5296"/>
        <p:guide pos="5520"/>
        <p:guide pos="4560"/>
        <p:guide pos="54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68" y="-90"/>
      </p:cViewPr>
      <p:guideLst>
        <p:guide orient="horz" pos="3224"/>
        <p:guide pos="223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orion\Data\Marketing\&#1055;&#1088;&#1077;&#1079;&#1077;&#1085;&#1090;&#1072;&#1094;&#1080;&#1080;\&#1051;&#1080;&#1089;&#1090;%20Microsoft%20Exc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orion\Data\Marketing\&#1055;&#1088;&#1077;&#1079;&#1077;&#1085;&#1090;&#1072;&#1094;&#1080;&#1080;\&#1051;&#1080;&#1089;&#1090;%20Microsoft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31"/>
          <c:dPt>
            <c:idx val="1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1-C300-4F8C-B9E2-D69A9C8C76CE}"/>
              </c:ext>
            </c:extLst>
          </c:dPt>
          <c:dPt>
            <c:idx val="2"/>
            <c:bubble3D val="0"/>
            <c:explosion val="40"/>
            <c:spPr>
              <a:solidFill>
                <a:schemeClr val="tx1">
                  <a:lumMod val="65000"/>
                  <a:lumOff val="3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C300-4F8C-B9E2-D69A9C8C76CE}"/>
              </c:ext>
            </c:extLst>
          </c:dPt>
          <c:dLbls>
            <c:dLbl>
              <c:idx val="1"/>
              <c:layout>
                <c:manualLayout>
                  <c:x val="-0.12304521260723097"/>
                  <c:y val="9.016772340838580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 1468 </a:t>
                    </a:r>
                    <a:r>
                      <a:rPr lang="uk-UA" dirty="0" smtClean="0"/>
                      <a:t>авто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25%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300-4F8C-B9E2-D69A9C8C76CE}"/>
                </c:ext>
              </c:extLst>
            </c:dLbl>
            <c:dLbl>
              <c:idx val="2"/>
              <c:layout>
                <c:manualLayout>
                  <c:x val="0.16512708413482066"/>
                  <c:y val="-0.1711743324701139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 4403 </a:t>
                    </a:r>
                    <a:r>
                      <a:rPr lang="uk-UA" dirty="0" smtClean="0"/>
                      <a:t>авто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75%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300-4F8C-B9E2-D69A9C8C76C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Лист1!$H$3:$H$5</c:f>
              <c:strCache>
                <c:ptCount val="3"/>
                <c:pt idx="0">
                  <c:v>All car lease registrations 2017</c:v>
                </c:pt>
                <c:pt idx="1">
                  <c:v>Operational leasing</c:v>
                </c:pt>
                <c:pt idx="2">
                  <c:v>Financial leasing</c:v>
                </c:pt>
              </c:strCache>
            </c:strRef>
          </c:cat>
          <c:val>
            <c:numRef>
              <c:f>Лист1!$I$3:$I$5</c:f>
              <c:numCache>
                <c:formatCode>General</c:formatCode>
                <c:ptCount val="3"/>
                <c:pt idx="1">
                  <c:v>1468</c:v>
                </c:pt>
                <c:pt idx="2">
                  <c:v>4403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300-4F8C-B9E2-D69A9C8C76CE}"/>
            </c:ext>
          </c:extLst>
        </c:ser>
        <c:ser>
          <c:idx val="1"/>
          <c:order val="1"/>
          <c:explosion val="25"/>
          <c:cat>
            <c:strRef>
              <c:f>Лист1!$H$3:$H$5</c:f>
              <c:strCache>
                <c:ptCount val="3"/>
                <c:pt idx="0">
                  <c:v>All car lease registrations 2017</c:v>
                </c:pt>
                <c:pt idx="1">
                  <c:v>Operational leasing</c:v>
                </c:pt>
                <c:pt idx="2">
                  <c:v>Financial leasing</c:v>
                </c:pt>
              </c:strCache>
            </c:strRef>
          </c:cat>
          <c:val>
            <c:numRef>
              <c:f>Лист1!$J$3:$J$5</c:f>
              <c:numCache>
                <c:formatCode>0%</c:formatCode>
                <c:ptCount val="3"/>
                <c:pt idx="1">
                  <c:v>0.25</c:v>
                </c:pt>
                <c:pt idx="2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300-4F8C-B9E2-D69A9C8C7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delete val="1"/>
      </c:legendEntry>
      <c:layout>
        <c:manualLayout>
          <c:xMode val="edge"/>
          <c:yMode val="edge"/>
          <c:x val="0.6530244343833238"/>
          <c:y val="0.60885782764182372"/>
          <c:w val="0.28721406987836978"/>
          <c:h val="0.18544541266649328"/>
        </c:manualLayout>
      </c:layout>
      <c:overlay val="0"/>
      <c:txPr>
        <a:bodyPr/>
        <a:lstStyle/>
        <a:p>
          <a:pPr>
            <a:defRPr sz="2000"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921777848438289E-2"/>
          <c:y val="5.7993569717870654E-2"/>
          <c:w val="0.85365910013829882"/>
          <c:h val="0.735976545702560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Лист1!$C$11</c:f>
              <c:strCache>
                <c:ptCount val="1"/>
                <c:pt idx="0">
                  <c:v>Totally for 2017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bg1"/>
              </a:solidFill>
            </c:spPr>
            <c:extLst>
              <c:ext xmlns:c16="http://schemas.microsoft.com/office/drawing/2014/chart" uri="{C3380CC4-5D6E-409C-BE32-E72D297353CC}">
                <c16:uniqueId val="{00000001-9FA4-4B21-891D-DF3B62D91BDB}"/>
              </c:ext>
            </c:extLst>
          </c:dPt>
          <c:dPt>
            <c:idx val="2"/>
            <c:invertIfNegative val="0"/>
            <c:bubble3D val="0"/>
            <c:spPr>
              <a:solidFill>
                <a:schemeClr val="bg2">
                  <a:lumMod val="20000"/>
                  <a:lumOff val="8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9FA4-4B21-891D-DF3B62D91BDB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5-9FA4-4B21-891D-DF3B62D91BDB}"/>
              </c:ext>
            </c:extLst>
          </c:dPt>
          <c:dPt>
            <c:idx val="4"/>
            <c:invertIfNegative val="0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7-9FA4-4B21-891D-DF3B62D91BDB}"/>
              </c:ext>
            </c:extLst>
          </c:dPt>
          <c:dPt>
            <c:idx val="5"/>
            <c:invertIfNegative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9-9FA4-4B21-891D-DF3B62D91BDB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B-9FA4-4B21-891D-DF3B62D91BD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Лист1!$B$12:$B$18</c:f>
              <c:strCache>
                <c:ptCount val="7"/>
                <c:pt idx="1">
                  <c:v>AVIS </c:v>
                </c:pt>
                <c:pt idx="2">
                  <c:v>ILTA</c:v>
                </c:pt>
                <c:pt idx="3">
                  <c:v>OTP</c:v>
                </c:pt>
                <c:pt idx="4">
                  <c:v>Winner Leasing</c:v>
                </c:pt>
                <c:pt idx="5">
                  <c:v>Tekom Leasing</c:v>
                </c:pt>
                <c:pt idx="6">
                  <c:v>Porsche Leasing</c:v>
                </c:pt>
              </c:strCache>
            </c:strRef>
          </c:cat>
          <c:val>
            <c:numRef>
              <c:f>Лист1!$C$12:$C$18</c:f>
              <c:numCache>
                <c:formatCode>General</c:formatCode>
                <c:ptCount val="7"/>
                <c:pt idx="1">
                  <c:v>674</c:v>
                </c:pt>
                <c:pt idx="2">
                  <c:v>137</c:v>
                </c:pt>
                <c:pt idx="3">
                  <c:v>224</c:v>
                </c:pt>
                <c:pt idx="4">
                  <c:v>17</c:v>
                </c:pt>
                <c:pt idx="5">
                  <c:v>38</c:v>
                </c:pt>
                <c:pt idx="6">
                  <c:v>378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FA4-4B21-891D-DF3B62D91BD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90319872"/>
        <c:axId val="90366336"/>
      </c:barChart>
      <c:catAx>
        <c:axId val="903198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800" b="1">
                <a:solidFill>
                  <a:schemeClr val="bg1"/>
                </a:solidFill>
              </a:defRPr>
            </a:pPr>
            <a:endParaRPr lang="en-US"/>
          </a:p>
        </c:txPr>
        <c:crossAx val="90366336"/>
        <c:crosses val="autoZero"/>
        <c:auto val="1"/>
        <c:lblAlgn val="ctr"/>
        <c:lblOffset val="100"/>
        <c:noMultiLvlLbl val="0"/>
      </c:catAx>
      <c:valAx>
        <c:axId val="90366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n-US"/>
          </a:p>
        </c:txPr>
        <c:crossAx val="903198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6363" cy="511731"/>
          </a:xfrm>
          <a:prstGeom prst="rect">
            <a:avLst/>
          </a:prstGeom>
        </p:spPr>
        <p:txBody>
          <a:bodyPr vert="horz" lIns="99042" tIns="49520" rIns="99042" bIns="49520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 vert="horz" lIns="99042" tIns="49520" rIns="99042" bIns="49520" rtlCol="0"/>
          <a:lstStyle>
            <a:lvl1pPr algn="r">
              <a:defRPr sz="1300"/>
            </a:lvl1pPr>
          </a:lstStyle>
          <a:p>
            <a:fld id="{00F2998B-B49F-5A40-8F0F-2D8AD2B81803}" type="datetimeFigureOut">
              <a:rPr lang="en-US" smtClean="0"/>
              <a:t>4/6/2018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6363" cy="511731"/>
          </a:xfrm>
          <a:prstGeom prst="rect">
            <a:avLst/>
          </a:prstGeom>
        </p:spPr>
        <p:txBody>
          <a:bodyPr vert="horz" lIns="99042" tIns="49520" rIns="99042" bIns="49520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5" y="9721106"/>
            <a:ext cx="3076363" cy="511731"/>
          </a:xfrm>
          <a:prstGeom prst="rect">
            <a:avLst/>
          </a:prstGeom>
        </p:spPr>
        <p:txBody>
          <a:bodyPr vert="horz" lIns="99042" tIns="49520" rIns="99042" bIns="49520" rtlCol="0" anchor="b"/>
          <a:lstStyle>
            <a:lvl1pPr algn="r">
              <a:defRPr sz="1300"/>
            </a:lvl1pPr>
          </a:lstStyle>
          <a:p>
            <a:fld id="{EB500DB9-1D98-B749-94E1-A062EE09F1F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1207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2" tIns="49520" rIns="99042" bIns="49520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US" dirty="0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937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2" tIns="49520" rIns="99042" bIns="49520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en-US" dirty="0"/>
          </a:p>
        </p:txBody>
      </p:sp>
      <p:sp>
        <p:nvSpPr>
          <p:cNvPr id="410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574" y="4861442"/>
            <a:ext cx="5206154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2" tIns="49520" rIns="99042" bIns="495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22882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2" tIns="49520" rIns="99042" bIns="49520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US" dirty="0"/>
          </a:p>
        </p:txBody>
      </p:sp>
      <p:sp>
        <p:nvSpPr>
          <p:cNvPr id="410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937" y="9722882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2" tIns="49520" rIns="99042" bIns="49520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790D3DF7-73EE-3E4D-9809-02B5CBE3AF7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9798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rgbClr val="D400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6477000" y="5245657"/>
            <a:ext cx="2667000" cy="1524000"/>
          </a:xfrm>
          <a:prstGeom prst="rect">
            <a:avLst/>
          </a:prstGeom>
          <a:solidFill>
            <a:srgbClr val="D4002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04800"/>
            <a:ext cx="8229600" cy="169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6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2051" name="Picture 3" descr="K:\Marketing\MarComms Team\ABG brand development\Logos &amp; Colours\Avis final files\AVIS_Tagline_logo_130208\Adjusted logos\avis_tg_rgb_rev\avis_tg_rgb_pos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42201" y="6314828"/>
            <a:ext cx="1563916" cy="46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882854"/>
          </a:xfrm>
        </p:spPr>
        <p:txBody>
          <a:bodyPr/>
          <a:lstStyle>
            <a:lvl1pPr>
              <a:spcBef>
                <a:spcPts val="1000"/>
              </a:spcBef>
              <a:defRPr sz="2800"/>
            </a:lvl1pPr>
            <a:lvl2pPr>
              <a:spcBef>
                <a:spcPts val="400"/>
              </a:spcBef>
              <a:buClr>
                <a:srgbClr val="C70020"/>
              </a:buClr>
              <a:defRPr sz="2800"/>
            </a:lvl2pPr>
            <a:lvl3pPr>
              <a:buClr>
                <a:srgbClr val="C70020"/>
              </a:buClr>
              <a:defRPr sz="2000"/>
            </a:lvl3pPr>
            <a:lvl4pPr>
              <a:buClr>
                <a:srgbClr val="C70020"/>
              </a:buClr>
              <a:defRPr sz="1800"/>
            </a:lvl4pPr>
            <a:lvl5pPr>
              <a:buClr>
                <a:srgbClr val="C70020"/>
              </a:buCl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3898"/>
            <a:ext cx="8229600" cy="88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320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bg>
      <p:bgPr>
        <a:solidFill>
          <a:srgbClr val="C70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"/>
          <a:stretch/>
        </p:blipFill>
        <p:spPr>
          <a:xfrm>
            <a:off x="-16933" y="0"/>
            <a:ext cx="9160933" cy="68967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"/>
          <a:stretch/>
        </p:blipFill>
        <p:spPr>
          <a:xfrm>
            <a:off x="-16933" y="457200"/>
            <a:ext cx="9160933" cy="64395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06654"/>
          </a:xfrm>
        </p:spPr>
        <p:txBody>
          <a:bodyPr/>
          <a:lstStyle>
            <a:lvl1pPr>
              <a:spcBef>
                <a:spcPts val="1000"/>
              </a:spcBef>
              <a:defRPr sz="2800">
                <a:solidFill>
                  <a:schemeClr val="bg1"/>
                </a:solidFill>
              </a:defRPr>
            </a:lvl1pPr>
            <a:lvl2pPr>
              <a:spcBef>
                <a:spcPts val="400"/>
              </a:spcBef>
              <a:defRPr sz="28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3898"/>
            <a:ext cx="8229600" cy="88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10" name="Picture 3" descr="K:\Marketing\MarComms Team\ABG brand development\Logos &amp; Colours\Avis final files\AVIS_Tagline_logo_130208\Adjusted logos\avis_tg_rgb_rev\avis_tg_rgb_pos.jp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29829" y="5943600"/>
            <a:ext cx="2576288" cy="76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 userDrawn="1"/>
        </p:nvSpPr>
        <p:spPr bwMode="auto">
          <a:xfrm>
            <a:off x="6477000" y="5245657"/>
            <a:ext cx="2667000" cy="1524000"/>
          </a:xfrm>
          <a:prstGeom prst="rect">
            <a:avLst/>
          </a:prstGeom>
          <a:solidFill>
            <a:srgbClr val="D4002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14" name="Picture 3" descr="K:\Marketing\MarComms Team\ABG brand development\Logos &amp; Colours\Avis final files\AVIS_Tagline_logo_130208\Adjusted logos\avis_tg_rgb_rev\avis_tg_rgb_pos.jpg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42201" y="6314828"/>
            <a:ext cx="1563916" cy="46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:\Marketing\MarComms Team\ABG brand development\Logos &amp; Colours\Avis final files\AVIS_Tagline_logo_130208\JPEG\avis_tg_rgb_po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42201" y="6324551"/>
            <a:ext cx="1473199" cy="432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5476"/>
            <a:ext cx="8229600" cy="88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43638"/>
            <a:ext cx="8229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50" r:id="rId2"/>
    <p:sldLayoutId id="2147483669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/>
          <a:ea typeface="+mj-ea"/>
          <a:cs typeface="Arial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9pPr>
    </p:titleStyle>
    <p:bodyStyle>
      <a:lvl1pPr algn="l" rtl="0" eaLnBrk="1" fontAlgn="base" hangingPunct="1">
        <a:spcBef>
          <a:spcPct val="40000"/>
        </a:spcBef>
        <a:spcAft>
          <a:spcPct val="0"/>
        </a:spcAft>
        <a:defRPr sz="2000">
          <a:solidFill>
            <a:schemeClr val="tx1"/>
          </a:solidFill>
          <a:latin typeface="Arial"/>
          <a:ea typeface="+mn-ea"/>
          <a:cs typeface="Arial"/>
        </a:defRPr>
      </a:lvl1pPr>
      <a:lvl2pPr marL="288925" indent="-174625" algn="l" rtl="0" eaLnBrk="1" fontAlgn="base" hangingPunct="1">
        <a:spcBef>
          <a:spcPct val="15000"/>
        </a:spcBef>
        <a:spcAft>
          <a:spcPct val="0"/>
        </a:spcAft>
        <a:buChar char="•"/>
        <a:defRPr sz="2000">
          <a:solidFill>
            <a:schemeClr val="tx1"/>
          </a:solidFill>
          <a:latin typeface="Arial"/>
          <a:ea typeface="+mn-ea"/>
          <a:cs typeface="Arial"/>
        </a:defRPr>
      </a:lvl2pPr>
      <a:lvl3pPr marL="568325" indent="-165100" algn="l" rtl="0" eaLnBrk="1" fontAlgn="base" hangingPunct="1">
        <a:spcBef>
          <a:spcPct val="5000"/>
        </a:spcBef>
        <a:spcAft>
          <a:spcPct val="0"/>
        </a:spcAft>
        <a:buChar char="–"/>
        <a:defRPr sz="1600">
          <a:solidFill>
            <a:schemeClr val="tx1"/>
          </a:solidFill>
          <a:latin typeface="Arial"/>
          <a:ea typeface="+mn-ea"/>
          <a:cs typeface="Arial"/>
        </a:defRPr>
      </a:lvl3pPr>
      <a:lvl4pPr marL="857250" indent="-174625" algn="l" rtl="0" eaLnBrk="1" fontAlgn="base" hangingPunct="1">
        <a:spcBef>
          <a:spcPct val="0"/>
        </a:spcBef>
        <a:spcAft>
          <a:spcPct val="0"/>
        </a:spcAft>
        <a:buChar char="•"/>
        <a:defRPr sz="1500">
          <a:solidFill>
            <a:schemeClr val="tx1"/>
          </a:solidFill>
          <a:latin typeface="Arial"/>
          <a:ea typeface="+mn-ea"/>
          <a:cs typeface="Arial"/>
        </a:defRPr>
      </a:lvl4pPr>
      <a:lvl5pPr marL="1146175" indent="-174625" algn="l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chemeClr val="tx1"/>
          </a:solidFill>
          <a:latin typeface="Arial"/>
          <a:ea typeface="+mn-ea"/>
          <a:cs typeface="Arial"/>
        </a:defRPr>
      </a:lvl5pPr>
      <a:lvl6pPr marL="1603375" indent="-174625" algn="l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6pPr>
      <a:lvl7pPr marL="2060575" indent="-174625" algn="l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7pPr>
      <a:lvl8pPr marL="2517775" indent="-174625" algn="l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8pPr>
      <a:lvl9pPr marL="2974975" indent="-174625" algn="l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t.com/content/c8cc4704-02c9-11e8-9650-9c0ad2d7c5b5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esla.com/support/tesla-leasin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frs.org/issued-standards/list-of-standards/ifrs-16-leases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arval.com/en/profile/press-room/ifrs16-accounting-standard-impacting-leasing-contracts" TargetMode="External"/><Relationship Id="rId4" Type="http://schemas.openxmlformats.org/officeDocument/2006/relationships/hyperlink" Target="https://www.pwc.com/gx/en/services/audit-assurance/ifrs-reporting/leases-ifrs-16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" y="0"/>
            <a:ext cx="914061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896110" y="1628800"/>
            <a:ext cx="7355160" cy="322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/>
                <a:ea typeface="+mj-ea"/>
                <a:cs typeface="Arial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2"/>
                </a:solidFill>
                <a:latin typeface="Tahoma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ru-RU" sz="6000" kern="0" dirty="0" smtClean="0">
                <a:solidFill>
                  <a:schemeClr val="bg1"/>
                </a:solidFill>
              </a:rPr>
              <a:t>ОПЕРАТИВН</a:t>
            </a:r>
            <a:r>
              <a:rPr lang="uk-UA" sz="6000" kern="0" dirty="0" smtClean="0">
                <a:solidFill>
                  <a:schemeClr val="bg1"/>
                </a:solidFill>
              </a:rPr>
              <a:t>ИЙ</a:t>
            </a:r>
            <a:r>
              <a:rPr lang="ru-RU" sz="6000" kern="0" dirty="0" smtClean="0">
                <a:solidFill>
                  <a:schemeClr val="bg1"/>
                </a:solidFill>
              </a:rPr>
              <a:t> ЛІЗИНГ: </a:t>
            </a:r>
            <a:r>
              <a:rPr lang="ru-RU" sz="6000" kern="0" dirty="0">
                <a:solidFill>
                  <a:schemeClr val="bg1"/>
                </a:solidFill>
              </a:rPr>
              <a:t>ОЧІКУВАННЯ ТА ПЕРСПЕКТИВИ</a:t>
            </a:r>
            <a:endParaRPr lang="en-GB" sz="6000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0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Anastasia\Strategic development\Conferences\2018\My presentation\Elon_Musk's_Tesla_Roadster_(40143096241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1"/>
          <p:cNvSpPr txBox="1">
            <a:spLocks/>
          </p:cNvSpPr>
          <p:nvPr/>
        </p:nvSpPr>
        <p:spPr bwMode="auto">
          <a:xfrm>
            <a:off x="467544" y="260648"/>
            <a:ext cx="820891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ts val="100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1pPr>
            <a:lvl2pPr marL="288925" indent="-174625" algn="l" rtl="0" eaLnBrk="1" fontAlgn="base" hangingPunct="1">
              <a:spcBef>
                <a:spcPts val="400"/>
              </a:spcBef>
              <a:spcAft>
                <a:spcPct val="0"/>
              </a:spcAft>
              <a:buChar char="•"/>
              <a:defRPr sz="28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2pPr>
            <a:lvl3pPr marL="568325" indent="-165100" algn="l" rtl="0" eaLnBrk="1" fontAlgn="base" hangingPunct="1">
              <a:spcBef>
                <a:spcPct val="5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3pPr>
            <a:lvl4pPr marL="857250" indent="-174625" algn="l" rtl="0" eaLnBrk="1" fontAlgn="base" hangingPunct="1">
              <a:spcBef>
                <a:spcPct val="0"/>
              </a:spcBef>
              <a:spcAft>
                <a:spcPct val="0"/>
              </a:spcAft>
              <a:buChar char="•"/>
              <a:defRPr sz="18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4pPr>
            <a:lvl5pPr marL="1146175" indent="-174625" algn="l" rtl="0" eaLnBrk="1" fontAlgn="base" hangingPunct="1">
              <a:spcBef>
                <a:spcPct val="0"/>
              </a:spcBef>
              <a:spcAft>
                <a:spcPct val="0"/>
              </a:spcAft>
              <a:buChar char="–"/>
              <a:defRPr sz="18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5pPr>
            <a:lvl6pPr marL="1603375" indent="-174625" algn="l" rtl="0" eaLnBrk="1" fontAlgn="base" hangingPunct="1">
              <a:spcBef>
                <a:spcPct val="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  <a:ea typeface="+mn-ea"/>
              </a:defRPr>
            </a:lvl6pPr>
            <a:lvl7pPr marL="2060575" indent="-174625" algn="l" rtl="0" eaLnBrk="1" fontAlgn="base" hangingPunct="1">
              <a:spcBef>
                <a:spcPct val="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  <a:ea typeface="+mn-ea"/>
              </a:defRPr>
            </a:lvl7pPr>
            <a:lvl8pPr marL="2517775" indent="-174625" algn="l" rtl="0" eaLnBrk="1" fontAlgn="base" hangingPunct="1">
              <a:spcBef>
                <a:spcPct val="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  <a:ea typeface="+mn-ea"/>
              </a:defRPr>
            </a:lvl8pPr>
            <a:lvl9pPr marL="2974975" indent="-174625" algn="l" rtl="0" eaLnBrk="1" fontAlgn="base" hangingPunct="1">
              <a:spcBef>
                <a:spcPct val="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uk-UA" sz="4400" b="1" dirty="0" smtClean="0"/>
              <a:t>ІЛОН МАСК ВІДПРАВИВ АВТОМОБІЛЬ </a:t>
            </a:r>
            <a:r>
              <a:rPr lang="en-US" sz="4400" b="1" dirty="0" smtClean="0"/>
              <a:t>TESLA </a:t>
            </a:r>
            <a:r>
              <a:rPr lang="uk-UA" sz="4400" b="1" dirty="0" smtClean="0"/>
              <a:t>НА МАРС НА РАКЕТІ </a:t>
            </a:r>
            <a:r>
              <a:rPr lang="en-US" sz="4400" b="1" dirty="0" smtClean="0"/>
              <a:t>SPACEX</a:t>
            </a:r>
            <a:endParaRPr lang="en-US" sz="2400" dirty="0" smtClean="0"/>
          </a:p>
          <a:p>
            <a:r>
              <a:rPr lang="ru-RU" sz="2400" dirty="0" err="1"/>
              <a:t>Згідно</a:t>
            </a:r>
            <a:r>
              <a:rPr lang="ru-RU" sz="2400" dirty="0"/>
              <a:t> з </a:t>
            </a:r>
            <a:r>
              <a:rPr lang="ru-RU" sz="2400" dirty="0" err="1"/>
              <a:t>даними</a:t>
            </a:r>
            <a:r>
              <a:rPr lang="ru-RU" sz="2400" dirty="0"/>
              <a:t> </a:t>
            </a:r>
            <a:r>
              <a:rPr lang="en-US" sz="2400" dirty="0"/>
              <a:t>Financial Times, </a:t>
            </a:r>
            <a:r>
              <a:rPr lang="ru-RU" sz="2400" dirty="0" err="1"/>
              <a:t>програма</a:t>
            </a:r>
            <a:r>
              <a:rPr lang="ru-RU" sz="2400" dirty="0"/>
              <a:t> </a:t>
            </a:r>
            <a:r>
              <a:rPr lang="ru-RU" sz="2400" dirty="0" err="1"/>
              <a:t>лізингу</a:t>
            </a:r>
            <a:r>
              <a:rPr lang="ru-RU" sz="2400" dirty="0"/>
              <a:t> </a:t>
            </a:r>
            <a:r>
              <a:rPr lang="ru-RU" sz="2400" dirty="0" err="1"/>
              <a:t>найвідомішого</a:t>
            </a:r>
            <a:r>
              <a:rPr lang="ru-RU" sz="2400" dirty="0"/>
              <a:t> </a:t>
            </a:r>
            <a:r>
              <a:rPr lang="ru-RU" sz="2400" dirty="0" err="1"/>
              <a:t>виробника</a:t>
            </a:r>
            <a:r>
              <a:rPr lang="ru-RU" sz="2400" dirty="0"/>
              <a:t> </a:t>
            </a:r>
            <a:r>
              <a:rPr lang="ru-RU" sz="2400" dirty="0" err="1" smtClean="0"/>
              <a:t>електрокарів</a:t>
            </a:r>
            <a:r>
              <a:rPr lang="ru-RU" sz="2400" dirty="0" smtClean="0"/>
              <a:t> Т</a:t>
            </a:r>
            <a:r>
              <a:rPr lang="en-US" sz="2400" dirty="0" err="1" smtClean="0"/>
              <a:t>esla</a:t>
            </a:r>
            <a:r>
              <a:rPr lang="ru-RU" sz="2400" dirty="0" smtClean="0"/>
              <a:t> </a:t>
            </a:r>
            <a:r>
              <a:rPr lang="ru-RU" sz="2400" dirty="0" err="1"/>
              <a:t>залишила</a:t>
            </a:r>
            <a:r>
              <a:rPr lang="ru-RU" sz="2400" dirty="0"/>
              <a:t> 3,8 млрд. </a:t>
            </a:r>
            <a:r>
              <a:rPr lang="ru-RU" sz="2400" dirty="0" smtClean="0"/>
              <a:t>на </a:t>
            </a:r>
            <a:r>
              <a:rPr lang="ru-RU" sz="2400" dirty="0" err="1"/>
              <a:t>власному</a:t>
            </a:r>
            <a:r>
              <a:rPr lang="ru-RU" sz="2400" dirty="0"/>
              <a:t> </a:t>
            </a:r>
            <a:r>
              <a:rPr lang="ru-RU" sz="2400" dirty="0" err="1"/>
              <a:t>балансі</a:t>
            </a:r>
            <a:r>
              <a:rPr lang="ru-RU" sz="2400" dirty="0"/>
              <a:t> </a:t>
            </a:r>
            <a:r>
              <a:rPr lang="en-US" sz="2400" dirty="0" smtClean="0"/>
              <a:t>Tesla</a:t>
            </a:r>
            <a:r>
              <a:rPr lang="ru-RU" sz="2400" dirty="0" smtClean="0"/>
              <a:t>, </a:t>
            </a:r>
            <a:r>
              <a:rPr lang="ru-RU" sz="2400" dirty="0"/>
              <a:t>а </a:t>
            </a:r>
            <a:r>
              <a:rPr lang="ru-RU" sz="2400" dirty="0" err="1"/>
              <a:t>вартість</a:t>
            </a:r>
            <a:r>
              <a:rPr lang="ru-RU" sz="2400" dirty="0"/>
              <a:t> </a:t>
            </a:r>
            <a:r>
              <a:rPr lang="ru-RU" sz="2400" dirty="0" err="1"/>
              <a:t>фінансування</a:t>
            </a:r>
            <a:r>
              <a:rPr lang="ru-RU" sz="2400" dirty="0"/>
              <a:t> </a:t>
            </a:r>
            <a:r>
              <a:rPr lang="ru-RU" sz="2400" dirty="0" err="1" smtClean="0"/>
              <a:t>операційн</a:t>
            </a:r>
            <a:r>
              <a:rPr lang="uk-UA" sz="2400" dirty="0" smtClean="0"/>
              <a:t>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лізингу</a:t>
            </a:r>
            <a:r>
              <a:rPr lang="ru-RU" sz="2400" dirty="0" smtClean="0"/>
              <a:t> </a:t>
            </a:r>
            <a:r>
              <a:rPr lang="ru-RU" sz="2400" dirty="0" err="1" smtClean="0"/>
              <a:t>склала</a:t>
            </a:r>
            <a:r>
              <a:rPr lang="ru-RU" sz="2400" dirty="0" smtClean="0"/>
              <a:t> </a:t>
            </a:r>
            <a:r>
              <a:rPr lang="ru-RU" sz="2400" dirty="0"/>
              <a:t>1,1 млрд. </a:t>
            </a:r>
            <a:r>
              <a:rPr lang="ru-RU" sz="2400" dirty="0" err="1" smtClean="0"/>
              <a:t>Доларів</a:t>
            </a:r>
            <a:r>
              <a:rPr lang="ru-RU" sz="2400" dirty="0" smtClean="0"/>
              <a:t> за </a:t>
            </a:r>
            <a:r>
              <a:rPr lang="ru-RU" sz="2400" dirty="0" err="1"/>
              <a:t>перші</a:t>
            </a:r>
            <a:r>
              <a:rPr lang="ru-RU" sz="2400" dirty="0"/>
              <a:t> </a:t>
            </a:r>
            <a:r>
              <a:rPr lang="ru-RU" sz="2400" dirty="0" err="1"/>
              <a:t>дев'ять</a:t>
            </a:r>
            <a:r>
              <a:rPr lang="ru-RU" sz="2400" dirty="0"/>
              <a:t> </a:t>
            </a:r>
            <a:r>
              <a:rPr lang="ru-RU" sz="2400" dirty="0" err="1"/>
              <a:t>місяців</a:t>
            </a:r>
            <a:r>
              <a:rPr lang="ru-RU" sz="2400" dirty="0"/>
              <a:t> </a:t>
            </a:r>
            <a:r>
              <a:rPr lang="ru-RU" sz="2400" dirty="0" err="1"/>
              <a:t>минулого</a:t>
            </a:r>
            <a:r>
              <a:rPr lang="ru-RU" sz="2400" dirty="0"/>
              <a:t> </a:t>
            </a:r>
            <a:r>
              <a:rPr lang="ru-RU" sz="2400" dirty="0" smtClean="0"/>
              <a:t>року.</a:t>
            </a:r>
            <a:endParaRPr lang="en-GB" kern="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48657" y="5877272"/>
            <a:ext cx="6120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i="1" dirty="0" smtClean="0">
                <a:solidFill>
                  <a:schemeClr val="bg1"/>
                </a:solidFill>
              </a:rPr>
              <a:t>РЕСУРСИ</a:t>
            </a:r>
            <a:r>
              <a:rPr lang="en-US" sz="1400" i="1" dirty="0" err="1" smtClean="0"/>
              <a:t>ces</a:t>
            </a:r>
            <a:r>
              <a:rPr lang="en-US" sz="1400" i="1" dirty="0"/>
              <a:t>:</a:t>
            </a:r>
            <a:endParaRPr lang="ru-RU" sz="1400" dirty="0"/>
          </a:p>
          <a:p>
            <a:r>
              <a:rPr lang="en-US" sz="1400" b="1" u="sng" dirty="0">
                <a:hlinkClick r:id="rId3"/>
              </a:rPr>
              <a:t>https://www.ft.com/content/c8cc4704-02c9-11e8-9650-9c0ad2d7c5b5</a:t>
            </a:r>
            <a:endParaRPr lang="ru-RU" sz="1400" b="1" dirty="0"/>
          </a:p>
          <a:p>
            <a:r>
              <a:rPr lang="en-US" sz="1400" b="1" u="sng" dirty="0">
                <a:hlinkClick r:id="rId4"/>
              </a:rPr>
              <a:t>https://www.tesla.com/support/tesla-leasing%20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236677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920880" cy="747936"/>
          </a:xfrm>
        </p:spPr>
        <p:txBody>
          <a:bodyPr/>
          <a:lstStyle/>
          <a:p>
            <a:r>
              <a:rPr lang="uk-UA" sz="6600" b="1" dirty="0" smtClean="0"/>
              <a:t>ОПЕРАТИВНИЙ ЛІЗИНГ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2400" dirty="0"/>
              <a:t>Як правило, </a:t>
            </a:r>
            <a:r>
              <a:rPr lang="ru-RU" sz="2400" dirty="0" err="1">
                <a:solidFill>
                  <a:srgbClr val="FFC000"/>
                </a:solidFill>
              </a:rPr>
              <a:t>термін</a:t>
            </a:r>
            <a:r>
              <a:rPr lang="ru-RU" sz="2400" dirty="0">
                <a:solidFill>
                  <a:srgbClr val="FFC000"/>
                </a:solidFill>
              </a:rPr>
              <a:t> оперативного </a:t>
            </a:r>
            <a:r>
              <a:rPr lang="ru-RU" sz="2400" dirty="0" err="1">
                <a:solidFill>
                  <a:srgbClr val="FFC000"/>
                </a:solidFill>
              </a:rPr>
              <a:t>лізингу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/>
              <a:t>активу </a:t>
            </a:r>
            <a:r>
              <a:rPr lang="ru-RU" sz="2400" dirty="0" err="1">
                <a:solidFill>
                  <a:srgbClr val="FFC000"/>
                </a:solidFill>
              </a:rPr>
              <a:t>істотно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менше</a:t>
            </a:r>
            <a:r>
              <a:rPr lang="ru-RU" sz="2400" dirty="0"/>
              <a:t>, </a:t>
            </a:r>
            <a:r>
              <a:rPr lang="ru-RU" sz="2400" dirty="0" err="1"/>
              <a:t>ніж</a:t>
            </a:r>
            <a:r>
              <a:rPr lang="ru-RU" sz="2400" dirty="0"/>
              <a:t> </a:t>
            </a:r>
            <a:r>
              <a:rPr lang="ru-RU" sz="2400" dirty="0" err="1"/>
              <a:t>термін</a:t>
            </a:r>
            <a:r>
              <a:rPr lang="ru-RU" sz="2400" dirty="0"/>
              <a:t> </a:t>
            </a:r>
            <a:r>
              <a:rPr lang="ru-RU" sz="2400" dirty="0" err="1">
                <a:solidFill>
                  <a:srgbClr val="FFC000"/>
                </a:solidFill>
              </a:rPr>
              <a:t>корисного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використання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/>
              <a:t>цього</a:t>
            </a:r>
            <a:r>
              <a:rPr lang="ru-RU" sz="2400" dirty="0"/>
              <a:t> активу.</a:t>
            </a:r>
            <a:br>
              <a:rPr lang="ru-RU" sz="2400" dirty="0"/>
            </a:b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60351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83786" y="1338627"/>
            <a:ext cx="4365150" cy="4896544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altLang="ru-RU" sz="2400" dirty="0" smtClean="0"/>
          </a:p>
          <a:p>
            <a:pPr>
              <a:lnSpc>
                <a:spcPct val="80000"/>
              </a:lnSpc>
            </a:pPr>
            <a:endParaRPr lang="ru-RU" altLang="ru-RU" sz="2400" b="1" dirty="0" smtClean="0"/>
          </a:p>
          <a:p>
            <a:pPr>
              <a:lnSpc>
                <a:spcPct val="80000"/>
              </a:lnSpc>
            </a:pPr>
            <a:endParaRPr lang="ru-RU" altLang="ru-RU" sz="2400" b="1" dirty="0"/>
          </a:p>
          <a:p>
            <a:endParaRPr lang="en-GB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28548" y="1844824"/>
            <a:ext cx="569244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1"/>
                </a:solidFill>
              </a:rPr>
              <a:t>"</a:t>
            </a:r>
            <a:r>
              <a:rPr lang="ru-RU" sz="5400" b="1" dirty="0" err="1">
                <a:solidFill>
                  <a:schemeClr val="bg1"/>
                </a:solidFill>
              </a:rPr>
              <a:t>Купуйте</a:t>
            </a:r>
            <a:r>
              <a:rPr lang="ru-RU" sz="5400" b="1" dirty="0">
                <a:solidFill>
                  <a:schemeClr val="bg1"/>
                </a:solidFill>
              </a:rPr>
              <a:t> те, </a:t>
            </a:r>
            <a:r>
              <a:rPr lang="ru-RU" sz="5400" b="1" dirty="0" err="1">
                <a:solidFill>
                  <a:schemeClr val="bg1"/>
                </a:solidFill>
              </a:rPr>
              <a:t>що</a:t>
            </a:r>
            <a:r>
              <a:rPr lang="ru-RU" sz="5400" b="1" dirty="0">
                <a:solidFill>
                  <a:schemeClr val="bg1"/>
                </a:solidFill>
              </a:rPr>
              <a:t> </a:t>
            </a:r>
            <a:r>
              <a:rPr lang="ru-RU" sz="5400" b="1" dirty="0" err="1" smtClean="0">
                <a:solidFill>
                  <a:schemeClr val="bg1"/>
                </a:solidFill>
              </a:rPr>
              <a:t>зростає</a:t>
            </a:r>
            <a:r>
              <a:rPr lang="ru-RU" sz="5400" b="1" dirty="0" smtClean="0">
                <a:solidFill>
                  <a:schemeClr val="bg1"/>
                </a:solidFill>
              </a:rPr>
              <a:t> в </a:t>
            </a:r>
            <a:r>
              <a:rPr lang="ru-RU" sz="5400" b="1" dirty="0" err="1" smtClean="0">
                <a:solidFill>
                  <a:schemeClr val="bg1"/>
                </a:solidFill>
              </a:rPr>
              <a:t>ціні</a:t>
            </a:r>
            <a:r>
              <a:rPr lang="ru-RU" sz="5400" b="1" dirty="0" smtClean="0">
                <a:solidFill>
                  <a:schemeClr val="bg1"/>
                </a:solidFill>
              </a:rPr>
              <a:t>, </a:t>
            </a:r>
            <a:r>
              <a:rPr lang="ru-RU" sz="5400" b="1" dirty="0" err="1">
                <a:solidFill>
                  <a:srgbClr val="FFC000"/>
                </a:solidFill>
              </a:rPr>
              <a:t>орендуйте</a:t>
            </a:r>
            <a:r>
              <a:rPr lang="ru-RU" sz="5400" b="1" dirty="0">
                <a:solidFill>
                  <a:schemeClr val="bg1"/>
                </a:solidFill>
              </a:rPr>
              <a:t> те, </a:t>
            </a:r>
            <a:r>
              <a:rPr lang="ru-RU" sz="5400" b="1" dirty="0" err="1">
                <a:solidFill>
                  <a:schemeClr val="bg1"/>
                </a:solidFill>
              </a:rPr>
              <a:t>що</a:t>
            </a:r>
            <a:r>
              <a:rPr lang="ru-RU" sz="5400" b="1" dirty="0">
                <a:solidFill>
                  <a:schemeClr val="bg1"/>
                </a:solidFill>
              </a:rPr>
              <a:t> </a:t>
            </a:r>
            <a:r>
              <a:rPr lang="ru-RU" sz="5400" b="1" dirty="0" err="1" smtClean="0">
                <a:solidFill>
                  <a:schemeClr val="bg1"/>
                </a:solidFill>
              </a:rPr>
              <a:t>знецінюється</a:t>
            </a:r>
            <a:r>
              <a:rPr lang="ru-RU" sz="5400" b="1" dirty="0" smtClean="0">
                <a:solidFill>
                  <a:schemeClr val="bg1"/>
                </a:solidFill>
              </a:rPr>
              <a:t>".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ÐÐ°ÑÑÐ¸Ð½ÐºÐ¸ Ð¿Ð¾ Ð·Ð°Ð¿ÑÐ¾ÑÑ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3"/>
            <a:ext cx="1854324" cy="221355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413792" y="2690225"/>
            <a:ext cx="26460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Жан Поль </a:t>
            </a:r>
            <a:r>
              <a:rPr lang="ru-RU" sz="1400" dirty="0" err="1">
                <a:solidFill>
                  <a:schemeClr val="bg1"/>
                </a:solidFill>
              </a:rPr>
              <a:t>Гетті</a:t>
            </a:r>
            <a:endParaRPr lang="ru-RU" sz="1400" dirty="0">
              <a:solidFill>
                <a:schemeClr val="bg1"/>
              </a:solidFill>
            </a:endParaRPr>
          </a:p>
          <a:p>
            <a:r>
              <a:rPr lang="ru-RU" sz="1400" dirty="0">
                <a:solidFill>
                  <a:schemeClr val="bg1"/>
                </a:solidFill>
              </a:rPr>
              <a:t>один з перших в </a:t>
            </a:r>
            <a:r>
              <a:rPr lang="ru-RU" sz="1400" dirty="0" err="1">
                <a:solidFill>
                  <a:schemeClr val="bg1"/>
                </a:solidFill>
              </a:rPr>
              <a:t>світі</a:t>
            </a:r>
            <a:endParaRPr lang="ru-RU" sz="1400" dirty="0">
              <a:solidFill>
                <a:schemeClr val="bg1"/>
              </a:solidFill>
            </a:endParaRPr>
          </a:p>
          <a:p>
            <a:r>
              <a:rPr lang="ru-RU" sz="1400" dirty="0" err="1" smtClean="0">
                <a:solidFill>
                  <a:schemeClr val="bg1"/>
                </a:solidFill>
              </a:rPr>
              <a:t>мільярдерів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20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4032448" cy="747936"/>
          </a:xfrm>
        </p:spPr>
        <p:txBody>
          <a:bodyPr/>
          <a:lstStyle/>
          <a:p>
            <a:r>
              <a:rPr lang="uk-UA" b="1" dirty="0" smtClean="0"/>
              <a:t>МСФО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US" sz="4400" b="1" dirty="0" smtClean="0"/>
              <a:t> </a:t>
            </a:r>
            <a:br>
              <a:rPr lang="en-US" sz="4400" b="1" dirty="0" smtClean="0"/>
            </a:br>
            <a:r>
              <a:rPr lang="uk-UA" sz="2800" b="1" dirty="0" smtClean="0">
                <a:solidFill>
                  <a:srgbClr val="FFC000"/>
                </a:solidFill>
              </a:rPr>
              <a:t>Стандарт лізингу</a:t>
            </a:r>
            <a:r>
              <a:rPr lang="en-US" sz="2800" b="1" dirty="0" smtClean="0">
                <a:solidFill>
                  <a:srgbClr val="FFC000"/>
                </a:solidFill>
              </a:rPr>
              <a:t/>
            </a:r>
            <a:br>
              <a:rPr lang="en-US" sz="2800" b="1" dirty="0" smtClean="0">
                <a:solidFill>
                  <a:srgbClr val="FFC000"/>
                </a:solidFill>
              </a:rPr>
            </a:br>
            <a:r>
              <a:rPr lang="en-US" sz="2800" b="1" dirty="0" smtClean="0">
                <a:solidFill>
                  <a:srgbClr val="FFC000"/>
                </a:solidFill>
              </a:rPr>
              <a:t>IFRS </a:t>
            </a:r>
            <a:r>
              <a:rPr lang="en-US" sz="2800" b="1" dirty="0">
                <a:solidFill>
                  <a:srgbClr val="FFC000"/>
                </a:solidFill>
              </a:rPr>
              <a:t>16</a:t>
            </a:r>
            <a:r>
              <a:rPr lang="en-US" sz="2800" dirty="0" smtClean="0">
                <a:solidFill>
                  <a:srgbClr val="FFC000"/>
                </a:solidFill>
              </a:rPr>
              <a:t>.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en-US" sz="2800" b="1" dirty="0"/>
              <a:t>IFRS 16</a:t>
            </a:r>
            <a:r>
              <a:rPr lang="en-US" sz="2800" dirty="0"/>
              <a:t> </a:t>
            </a:r>
            <a:r>
              <a:rPr lang="en-US" sz="1600" dirty="0"/>
              <a:t>–</a:t>
            </a:r>
            <a:r>
              <a:rPr lang="en-US" sz="2800" dirty="0"/>
              <a:t> </a:t>
            </a:r>
            <a:r>
              <a:rPr lang="ru-RU" sz="2000" dirty="0"/>
              <a:t>Стандарт </a:t>
            </a:r>
            <a:r>
              <a:rPr lang="ru-RU" sz="2000" dirty="0" err="1" smtClean="0"/>
              <a:t>лізингу</a:t>
            </a:r>
            <a:r>
              <a:rPr lang="ru-RU" sz="2000" dirty="0" smtClean="0"/>
              <a:t>, </a:t>
            </a:r>
            <a:r>
              <a:rPr lang="ru-RU" sz="2000" dirty="0" err="1" smtClean="0"/>
              <a:t>опублікований</a:t>
            </a:r>
            <a:r>
              <a:rPr lang="ru-RU" sz="2000" dirty="0" smtClean="0"/>
              <a:t> IASB </a:t>
            </a:r>
            <a:r>
              <a:rPr lang="ru-RU" sz="2000" dirty="0"/>
              <a:t>(Рада з </a:t>
            </a:r>
            <a:r>
              <a:rPr lang="ru-RU" sz="2000" dirty="0" err="1"/>
              <a:t>міжнародних</a:t>
            </a:r>
            <a:r>
              <a:rPr lang="ru-RU" sz="2000" dirty="0"/>
              <a:t> </a:t>
            </a:r>
            <a:r>
              <a:rPr lang="ru-RU" sz="2000" dirty="0" err="1"/>
              <a:t>стандартів</a:t>
            </a:r>
            <a:r>
              <a:rPr lang="ru-RU" sz="2000" dirty="0"/>
              <a:t> </a:t>
            </a:r>
            <a:r>
              <a:rPr lang="ru-RU" sz="2000" dirty="0" err="1"/>
              <a:t>фінансової</a:t>
            </a:r>
            <a:r>
              <a:rPr lang="ru-RU" sz="2000" dirty="0"/>
              <a:t> </a:t>
            </a:r>
            <a:r>
              <a:rPr lang="ru-RU" sz="2000" dirty="0" err="1"/>
              <a:t>звітності</a:t>
            </a:r>
            <a:r>
              <a:rPr lang="ru-RU" sz="2000" dirty="0"/>
              <a:t>).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Стандарт </a:t>
            </a:r>
            <a:r>
              <a:rPr lang="ru-RU" sz="2000" dirty="0" err="1" smtClean="0"/>
              <a:t>вступає</a:t>
            </a:r>
            <a:r>
              <a:rPr lang="ru-RU" sz="2000" dirty="0" smtClean="0"/>
              <a:t> </a:t>
            </a:r>
            <a:r>
              <a:rPr lang="ru-RU" sz="2000" dirty="0"/>
              <a:t>в </a:t>
            </a:r>
            <a:r>
              <a:rPr lang="ru-RU" sz="2000" dirty="0" err="1"/>
              <a:t>дію</a:t>
            </a:r>
            <a:r>
              <a:rPr lang="ru-RU" sz="2000" dirty="0"/>
              <a:t> з 1 </a:t>
            </a:r>
            <a:r>
              <a:rPr lang="ru-RU" sz="2000" dirty="0" err="1"/>
              <a:t>січня</a:t>
            </a:r>
            <a:r>
              <a:rPr lang="ru-RU" sz="2000" dirty="0"/>
              <a:t> 2019 року.</a:t>
            </a:r>
            <a:br>
              <a:rPr lang="ru-RU" sz="2000" dirty="0"/>
            </a:b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31227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\\orion\Data\Marketing\Презентации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402"/>
            <a:ext cx="9129021" cy="686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332656"/>
            <a:ext cx="9001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chemeClr val="bg1"/>
                </a:solidFill>
              </a:rPr>
              <a:t>КОЛИ</a:t>
            </a:r>
            <a:r>
              <a:rPr lang="en-US" sz="4000" b="1" dirty="0" smtClean="0">
                <a:solidFill>
                  <a:schemeClr val="bg1"/>
                </a:solidFill>
              </a:rPr>
              <a:t> IAS </a:t>
            </a:r>
            <a:r>
              <a:rPr lang="en-US" sz="4000" b="1" dirty="0">
                <a:solidFill>
                  <a:schemeClr val="bg1"/>
                </a:solidFill>
              </a:rPr>
              <a:t>17 </a:t>
            </a:r>
            <a:r>
              <a:rPr lang="uk-UA" sz="4000" b="1" dirty="0" smtClean="0">
                <a:solidFill>
                  <a:schemeClr val="bg1"/>
                </a:solidFill>
              </a:rPr>
              <a:t>СТАНЕТ</a:t>
            </a:r>
            <a:r>
              <a:rPr lang="en-US" sz="4000" b="1" dirty="0" smtClean="0">
                <a:solidFill>
                  <a:schemeClr val="bg1"/>
                </a:solidFill>
              </a:rPr>
              <a:t> IFRS </a:t>
            </a:r>
            <a:r>
              <a:rPr lang="en-US" sz="4000" b="1" dirty="0">
                <a:solidFill>
                  <a:schemeClr val="bg1"/>
                </a:solidFill>
              </a:rPr>
              <a:t>16</a:t>
            </a:r>
            <a:endParaRPr lang="ru-RU" sz="4000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84959"/>
              </p:ext>
            </p:extLst>
          </p:nvPr>
        </p:nvGraphicFramePr>
        <p:xfrm>
          <a:off x="467544" y="1040542"/>
          <a:ext cx="8333049" cy="49807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56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7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681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solidFill>
                            <a:schemeClr val="bg1"/>
                          </a:solidFill>
                          <a:effectLst/>
                        </a:rPr>
                        <a:t>Операційна</a:t>
                      </a: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bg1"/>
                          </a:solidFill>
                          <a:effectLst/>
                        </a:rPr>
                        <a:t>оренда</a:t>
                      </a:r>
                      <a:r>
                        <a:rPr lang="ru-RU" sz="2400" dirty="0" smtClean="0">
                          <a:solidFill>
                            <a:schemeClr val="bg1"/>
                          </a:solidFill>
                          <a:effectLst/>
                        </a:rPr>
                        <a:t> для </a:t>
                      </a:r>
                      <a:r>
                        <a:rPr lang="ru-RU" sz="2400" dirty="0" err="1" smtClean="0">
                          <a:solidFill>
                            <a:schemeClr val="bg1"/>
                          </a:solidFill>
                          <a:effectLst/>
                        </a:rPr>
                        <a:t>Лізингоодержувачів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61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rgbClr val="C00000"/>
                          </a:solidFill>
                          <a:effectLst/>
                        </a:rPr>
                        <a:t>IAS 17</a:t>
                      </a:r>
                      <a:endParaRPr lang="en-US" sz="4000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b="1" dirty="0" smtClean="0">
                        <a:effectLst/>
                      </a:endParaRPr>
                    </a:p>
                    <a:p>
                      <a:pPr marL="0" algn="ctr" defTabSz="4572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IFRS </a:t>
                      </a:r>
                      <a:r>
                        <a:rPr lang="en-US" sz="4000" b="1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ru-RU" sz="40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7804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8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Визнання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витрат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по оперативному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лізингу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по м</a:t>
                      </a:r>
                      <a:r>
                        <a:rPr lang="uk-UA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ірі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споживання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послуг</a:t>
                      </a:r>
                      <a:endParaRPr lang="ru-RU" sz="16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16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Облік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зобов'язань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по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мірі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споживання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bg1"/>
                          </a:solidFill>
                          <a:effectLst/>
                        </a:rPr>
                        <a:t>послуг</a:t>
                      </a:r>
                      <a:endParaRPr lang="ru-RU" sz="1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800" dirty="0" smtClean="0">
                        <a:effectLst/>
                      </a:endParaRP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err="1" smtClean="0">
                          <a:effectLst/>
                        </a:rPr>
                        <a:t>Облік</a:t>
                      </a:r>
                      <a:r>
                        <a:rPr lang="ru-RU" sz="1600" dirty="0" smtClean="0">
                          <a:effectLst/>
                        </a:rPr>
                        <a:t> активу, взятого в </a:t>
                      </a:r>
                      <a:r>
                        <a:rPr lang="ru-RU" sz="1600" dirty="0" err="1" smtClean="0">
                          <a:effectLst/>
                        </a:rPr>
                        <a:t>лізинг</a:t>
                      </a:r>
                      <a:r>
                        <a:rPr lang="ru-RU" sz="1600" dirty="0" smtClean="0">
                          <a:effectLst/>
                        </a:rPr>
                        <a:t>, на </a:t>
                      </a:r>
                      <a:r>
                        <a:rPr lang="ru-RU" sz="1600" dirty="0" err="1" smtClean="0">
                          <a:effectLst/>
                        </a:rPr>
                        <a:t>балансі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Лізингоортримувача</a:t>
                      </a:r>
                      <a:r>
                        <a:rPr lang="ru-RU" sz="1600" dirty="0" smtClean="0">
                          <a:effectLst/>
                        </a:rPr>
                        <a:t> в </a:t>
                      </a:r>
                      <a:r>
                        <a:rPr lang="ru-RU" sz="1600" dirty="0" err="1" smtClean="0">
                          <a:effectLst/>
                        </a:rPr>
                        <a:t>якості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</a:rPr>
                        <a:t>права-на-</a:t>
                      </a:r>
                      <a:r>
                        <a:rPr lang="ru-RU" sz="1600" b="1" dirty="0" err="1" smtClean="0">
                          <a:solidFill>
                            <a:srgbClr val="C00000"/>
                          </a:solidFill>
                          <a:effectLst/>
                        </a:rPr>
                        <a:t>використання</a:t>
                      </a:r>
                      <a:endParaRPr lang="ru-RU" sz="1600" b="1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err="1" smtClean="0">
                          <a:effectLst/>
                        </a:rPr>
                        <a:t>Амортизація</a:t>
                      </a:r>
                      <a:r>
                        <a:rPr lang="ru-RU" sz="1600" dirty="0" smtClean="0">
                          <a:effectLst/>
                        </a:rPr>
                        <a:t> активу </a:t>
                      </a:r>
                      <a:r>
                        <a:rPr lang="ru-RU" sz="1600" dirty="0" err="1" smtClean="0">
                          <a:effectLst/>
                        </a:rPr>
                        <a:t>відповідно</a:t>
                      </a:r>
                      <a:r>
                        <a:rPr lang="ru-RU" sz="1600" dirty="0" smtClean="0">
                          <a:effectLst/>
                        </a:rPr>
                        <a:t> до </a:t>
                      </a:r>
                      <a:r>
                        <a:rPr lang="ru-RU" sz="1600" dirty="0" err="1" smtClean="0">
                          <a:effectLst/>
                        </a:rPr>
                        <a:t>облікової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політики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протягом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періоду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лізингу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або</a:t>
                      </a:r>
                      <a:r>
                        <a:rPr lang="ru-RU" sz="1600" dirty="0" smtClean="0">
                          <a:effectLst/>
                        </a:rPr>
                        <a:t> строку </a:t>
                      </a:r>
                      <a:r>
                        <a:rPr lang="ru-RU" sz="1600" dirty="0" err="1" smtClean="0">
                          <a:effectLst/>
                        </a:rPr>
                        <a:t>корисного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використання</a:t>
                      </a:r>
                      <a:r>
                        <a:rPr lang="ru-RU" sz="1600" dirty="0" smtClean="0">
                          <a:effectLst/>
                        </a:rPr>
                        <a:t> активу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err="1" smtClean="0">
                          <a:effectLst/>
                        </a:rPr>
                        <a:t>Облік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зобов'язань</a:t>
                      </a:r>
                      <a:r>
                        <a:rPr lang="ru-RU" sz="1600" dirty="0" smtClean="0">
                          <a:effectLst/>
                        </a:rPr>
                        <a:t> по </a:t>
                      </a:r>
                      <a:r>
                        <a:rPr lang="ru-RU" sz="1600" dirty="0" err="1" smtClean="0">
                          <a:effectLst/>
                        </a:rPr>
                        <a:t>лізингу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err="1" smtClean="0">
                          <a:effectLst/>
                        </a:rPr>
                        <a:t>Визнання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фінансових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витрат</a:t>
                      </a:r>
                      <a:r>
                        <a:rPr lang="ru-RU" sz="1600" dirty="0" smtClean="0">
                          <a:effectLst/>
                        </a:rPr>
                        <a:t> по </a:t>
                      </a:r>
                      <a:r>
                        <a:rPr lang="ru-RU" sz="1600" dirty="0" err="1" smtClean="0">
                          <a:effectLst/>
                        </a:rPr>
                        <a:t>лізингу</a:t>
                      </a:r>
                      <a:endParaRPr lang="ru-RU" sz="1600" dirty="0" smtClean="0">
                        <a:effectLst/>
                      </a:endParaRP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err="1" smtClean="0">
                          <a:effectLst/>
                        </a:rPr>
                        <a:t>Необхідність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виділяти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b="1" dirty="0" err="1" smtClean="0">
                          <a:effectLst/>
                        </a:rPr>
                        <a:t>не</a:t>
                      </a:r>
                      <a:r>
                        <a:rPr lang="ru-RU" sz="1600" dirty="0" err="1" smtClean="0">
                          <a:effectLst/>
                        </a:rPr>
                        <a:t>лізінгові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елементи</a:t>
                      </a:r>
                      <a:r>
                        <a:rPr lang="ru-RU" sz="1600" dirty="0" smtClean="0">
                          <a:effectLst/>
                        </a:rPr>
                        <a:t> (</a:t>
                      </a:r>
                      <a:r>
                        <a:rPr lang="ru-RU" sz="1600" dirty="0" err="1" smtClean="0">
                          <a:effectLst/>
                        </a:rPr>
                        <a:t>сервіс</a:t>
                      </a:r>
                      <a:r>
                        <a:rPr lang="ru-RU" sz="1600" dirty="0" smtClean="0">
                          <a:effectLst/>
                        </a:rPr>
                        <a:t>, </a:t>
                      </a:r>
                      <a:r>
                        <a:rPr lang="ru-RU" sz="1600" dirty="0" err="1" smtClean="0">
                          <a:effectLst/>
                        </a:rPr>
                        <a:t>страхування</a:t>
                      </a:r>
                      <a:r>
                        <a:rPr lang="ru-RU" sz="1600" dirty="0" smtClean="0">
                          <a:effectLst/>
                        </a:rPr>
                        <a:t>) і </a:t>
                      </a:r>
                      <a:r>
                        <a:rPr lang="ru-RU" sz="1600" dirty="0" err="1" smtClean="0">
                          <a:effectLst/>
                        </a:rPr>
                        <a:t>облік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їх</a:t>
                      </a:r>
                      <a:r>
                        <a:rPr lang="ru-RU" sz="1600" dirty="0" smtClean="0">
                          <a:effectLst/>
                        </a:rPr>
                        <a:t>, як </a:t>
                      </a:r>
                      <a:r>
                        <a:rPr lang="ru-RU" sz="1600" dirty="0" err="1" smtClean="0">
                          <a:effectLst/>
                        </a:rPr>
                        <a:t>облік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</a:rPr>
                        <a:t>послуг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0" name="Прямая со стрелкой 9"/>
          <p:cNvCxnSpPr/>
          <p:nvPr/>
        </p:nvCxnSpPr>
        <p:spPr bwMode="auto">
          <a:xfrm>
            <a:off x="3205538" y="2636912"/>
            <a:ext cx="151047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" name="Прямоугольник 12"/>
          <p:cNvSpPr/>
          <p:nvPr/>
        </p:nvSpPr>
        <p:spPr>
          <a:xfrm>
            <a:off x="467543" y="6021288"/>
            <a:ext cx="86614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000" i="1" dirty="0" smtClean="0">
                <a:solidFill>
                  <a:schemeClr val="bg1"/>
                </a:solidFill>
              </a:rPr>
              <a:t>Ресурси</a:t>
            </a:r>
            <a:r>
              <a:rPr lang="en-US" sz="1000" i="1" dirty="0" smtClean="0">
                <a:solidFill>
                  <a:schemeClr val="bg1"/>
                </a:solidFill>
              </a:rPr>
              <a:t>:</a:t>
            </a:r>
            <a:endParaRPr lang="ru-RU" sz="1000" dirty="0">
              <a:solidFill>
                <a:schemeClr val="bg1"/>
              </a:solidFill>
            </a:endParaRPr>
          </a:p>
          <a:p>
            <a:r>
              <a:rPr lang="en-US" sz="1000" u="sng" dirty="0">
                <a:solidFill>
                  <a:schemeClr val="bg1"/>
                </a:solidFill>
                <a:hlinkClick r:id="rId3"/>
              </a:rPr>
              <a:t>http://www.ifrs.org/issued-standards/list-of-standards/ifrs-16-leases/</a:t>
            </a:r>
            <a:endParaRPr lang="ru-RU" sz="1000" dirty="0">
              <a:solidFill>
                <a:schemeClr val="bg1"/>
              </a:solidFill>
            </a:endParaRPr>
          </a:p>
          <a:p>
            <a:r>
              <a:rPr lang="en-US" sz="1000" u="sng" dirty="0">
                <a:solidFill>
                  <a:schemeClr val="bg1"/>
                </a:solidFill>
                <a:hlinkClick r:id="rId4"/>
              </a:rPr>
              <a:t>https://www.pwc.com/gx/en/services/audit-assurance/ifrs-reporting/leases-ifrs-16.html</a:t>
            </a:r>
            <a:endParaRPr lang="ru-RU" sz="1000" dirty="0">
              <a:solidFill>
                <a:schemeClr val="bg1"/>
              </a:solidFill>
            </a:endParaRPr>
          </a:p>
          <a:p>
            <a:r>
              <a:rPr lang="en-US" sz="1000" u="sng" dirty="0">
                <a:solidFill>
                  <a:schemeClr val="bg1"/>
                </a:solidFill>
                <a:hlinkClick r:id="rId5"/>
              </a:rPr>
              <a:t>https://www.arval.com/en/profile/press-room/ifrs16-accounting-standard-impacting-leasing-contracts</a:t>
            </a:r>
            <a:endParaRPr lang="ru-RU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99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842493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>
                <a:solidFill>
                  <a:schemeClr val="bg1"/>
                </a:solidFill>
              </a:rPr>
              <a:t>ОПЕРАТИВНИЙ ЛІЗИНГ АВТОМОБІЛІВ </a:t>
            </a:r>
            <a:endParaRPr lang="en-US" sz="5400" b="1" dirty="0" smtClean="0">
              <a:solidFill>
                <a:schemeClr val="bg1"/>
              </a:solidFill>
            </a:endParaRPr>
          </a:p>
          <a:p>
            <a:endParaRPr lang="en-US" sz="5400" b="1" dirty="0">
              <a:solidFill>
                <a:schemeClr val="bg1"/>
              </a:solidFill>
            </a:endParaRPr>
          </a:p>
          <a:p>
            <a:endParaRPr lang="en-US" sz="5400" b="1" dirty="0" smtClean="0">
              <a:solidFill>
                <a:schemeClr val="bg1"/>
              </a:solidFill>
            </a:endParaRPr>
          </a:p>
          <a:p>
            <a:endParaRPr lang="en-US" sz="3200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38367"/>
              </p:ext>
            </p:extLst>
          </p:nvPr>
        </p:nvGraphicFramePr>
        <p:xfrm>
          <a:off x="431032" y="2492896"/>
          <a:ext cx="8712968" cy="40951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5" y="245764"/>
            <a:ext cx="6000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95936" y="1946807"/>
            <a:ext cx="50186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bg1"/>
                </a:solidFill>
              </a:rPr>
              <a:t>Примітка</a:t>
            </a:r>
            <a:r>
              <a:rPr lang="ru-RU" sz="1400" dirty="0">
                <a:solidFill>
                  <a:schemeClr val="bg1"/>
                </a:solidFill>
              </a:rPr>
              <a:t>:</a:t>
            </a:r>
          </a:p>
          <a:p>
            <a:r>
              <a:rPr lang="ru-RU" sz="1400" dirty="0" err="1">
                <a:solidFill>
                  <a:schemeClr val="bg1"/>
                </a:solidFill>
              </a:rPr>
              <a:t>Ця</a:t>
            </a:r>
            <a:r>
              <a:rPr lang="ru-RU" sz="1400" dirty="0">
                <a:solidFill>
                  <a:schemeClr val="bg1"/>
                </a:solidFill>
              </a:rPr>
              <a:t> статистика </a:t>
            </a:r>
            <a:r>
              <a:rPr lang="ru-RU" sz="1400" dirty="0" err="1">
                <a:solidFill>
                  <a:schemeClr val="bg1"/>
                </a:solidFill>
              </a:rPr>
              <a:t>містить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дані</a:t>
            </a:r>
            <a:r>
              <a:rPr lang="ru-RU" sz="1400" dirty="0">
                <a:solidFill>
                  <a:schemeClr val="bg1"/>
                </a:solidFill>
              </a:rPr>
              <a:t> про </a:t>
            </a:r>
            <a:r>
              <a:rPr lang="ru-RU" sz="1400" dirty="0" err="1">
                <a:solidFill>
                  <a:schemeClr val="bg1"/>
                </a:solidFill>
              </a:rPr>
              <a:t>автомобілі</a:t>
            </a:r>
            <a:r>
              <a:rPr lang="ru-RU" sz="1400" dirty="0">
                <a:solidFill>
                  <a:schemeClr val="bg1"/>
                </a:solidFill>
              </a:rPr>
              <a:t>, </a:t>
            </a:r>
            <a:r>
              <a:rPr lang="ru-RU" sz="1400" dirty="0" err="1">
                <a:solidFill>
                  <a:schemeClr val="bg1"/>
                </a:solidFill>
              </a:rPr>
              <a:t>зареєстровані</a:t>
            </a:r>
            <a:r>
              <a:rPr lang="ru-RU" sz="1400" dirty="0">
                <a:solidFill>
                  <a:schemeClr val="bg1"/>
                </a:solidFill>
              </a:rPr>
              <a:t> в 2017 </a:t>
            </a:r>
            <a:r>
              <a:rPr lang="ru-RU" sz="1400" dirty="0" err="1">
                <a:solidFill>
                  <a:schemeClr val="bg1"/>
                </a:solidFill>
              </a:rPr>
              <a:t>році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лізинговими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компаніями</a:t>
            </a:r>
            <a:r>
              <a:rPr lang="ru-RU" sz="1400" dirty="0">
                <a:solidFill>
                  <a:schemeClr val="bg1"/>
                </a:solidFill>
              </a:rPr>
              <a:t> - членами </a:t>
            </a:r>
            <a:r>
              <a:rPr lang="ru-RU" sz="1400" dirty="0" err="1">
                <a:solidFill>
                  <a:schemeClr val="bg1"/>
                </a:solidFill>
              </a:rPr>
              <a:t>Українського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об'єднання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лізингодавців</a:t>
            </a:r>
            <a:r>
              <a:rPr lang="ru-RU" sz="1400" dirty="0">
                <a:solidFill>
                  <a:schemeClr val="bg1"/>
                </a:solidFill>
              </a:rPr>
              <a:t> (</a:t>
            </a:r>
            <a:r>
              <a:rPr lang="en-US" sz="1400" dirty="0">
                <a:solidFill>
                  <a:schemeClr val="bg1"/>
                </a:solidFill>
              </a:rPr>
              <a:t>UUL).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94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7306" y="378588"/>
            <a:ext cx="8624755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>
                <a:solidFill>
                  <a:schemeClr val="bg1"/>
                </a:solidFill>
              </a:rPr>
              <a:t>ОПЕРАТИВНИЙ ЛІЗИНГ</a:t>
            </a:r>
            <a:r>
              <a:rPr lang="en-US" sz="5400" b="1" dirty="0" smtClean="0">
                <a:solidFill>
                  <a:schemeClr val="bg1"/>
                </a:solidFill>
              </a:rPr>
              <a:t>. </a:t>
            </a:r>
          </a:p>
          <a:p>
            <a:r>
              <a:rPr lang="uk-UA" sz="5400" b="1" dirty="0" smtClean="0">
                <a:solidFill>
                  <a:schemeClr val="bg1"/>
                </a:solidFill>
              </a:rPr>
              <a:t>ОСНОВНІ ГРАВЦІ .</a:t>
            </a:r>
            <a:endParaRPr lang="en-US" sz="5400" b="1" dirty="0">
              <a:solidFill>
                <a:schemeClr val="bg1"/>
              </a:solidFill>
            </a:endParaRPr>
          </a:p>
          <a:p>
            <a:endParaRPr lang="en-US" sz="5400" b="1" dirty="0" smtClean="0">
              <a:solidFill>
                <a:schemeClr val="bg1"/>
              </a:solidFill>
            </a:endParaRPr>
          </a:p>
          <a:p>
            <a:endParaRPr lang="en-US" sz="3200" b="1" dirty="0">
              <a:solidFill>
                <a:srgbClr val="FFFF00"/>
              </a:solidFill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2365009"/>
              </p:ext>
            </p:extLst>
          </p:nvPr>
        </p:nvGraphicFramePr>
        <p:xfrm>
          <a:off x="317306" y="2204864"/>
          <a:ext cx="8352928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4" y="193036"/>
            <a:ext cx="6000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91880" y="2204864"/>
            <a:ext cx="50186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bg1"/>
                </a:solidFill>
              </a:rPr>
              <a:t>Примітка</a:t>
            </a:r>
            <a:r>
              <a:rPr lang="ru-RU" sz="1400" dirty="0">
                <a:solidFill>
                  <a:schemeClr val="bg1"/>
                </a:solidFill>
              </a:rPr>
              <a:t>:</a:t>
            </a:r>
          </a:p>
          <a:p>
            <a:r>
              <a:rPr lang="ru-RU" sz="1400" dirty="0" err="1">
                <a:solidFill>
                  <a:schemeClr val="bg1"/>
                </a:solidFill>
              </a:rPr>
              <a:t>Ця</a:t>
            </a:r>
            <a:r>
              <a:rPr lang="ru-RU" sz="1400" dirty="0">
                <a:solidFill>
                  <a:schemeClr val="bg1"/>
                </a:solidFill>
              </a:rPr>
              <a:t> статистика </a:t>
            </a:r>
            <a:r>
              <a:rPr lang="ru-RU" sz="1400" dirty="0" err="1">
                <a:solidFill>
                  <a:schemeClr val="bg1"/>
                </a:solidFill>
              </a:rPr>
              <a:t>містить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дані</a:t>
            </a:r>
            <a:r>
              <a:rPr lang="ru-RU" sz="1400" dirty="0">
                <a:solidFill>
                  <a:schemeClr val="bg1"/>
                </a:solidFill>
              </a:rPr>
              <a:t> про </a:t>
            </a:r>
            <a:r>
              <a:rPr lang="ru-RU" sz="1400" dirty="0" err="1">
                <a:solidFill>
                  <a:schemeClr val="bg1"/>
                </a:solidFill>
              </a:rPr>
              <a:t>автомобілі</a:t>
            </a:r>
            <a:r>
              <a:rPr lang="ru-RU" sz="1400" dirty="0">
                <a:solidFill>
                  <a:schemeClr val="bg1"/>
                </a:solidFill>
              </a:rPr>
              <a:t>, </a:t>
            </a:r>
            <a:r>
              <a:rPr lang="ru-RU" sz="1400" dirty="0" err="1">
                <a:solidFill>
                  <a:schemeClr val="bg1"/>
                </a:solidFill>
              </a:rPr>
              <a:t>зареєстровані</a:t>
            </a:r>
            <a:r>
              <a:rPr lang="ru-RU" sz="1400" dirty="0">
                <a:solidFill>
                  <a:schemeClr val="bg1"/>
                </a:solidFill>
              </a:rPr>
              <a:t> в 2017 </a:t>
            </a:r>
            <a:r>
              <a:rPr lang="ru-RU" sz="1400" dirty="0" err="1">
                <a:solidFill>
                  <a:schemeClr val="bg1"/>
                </a:solidFill>
              </a:rPr>
              <a:t>році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лізинговими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компаніями</a:t>
            </a:r>
            <a:r>
              <a:rPr lang="ru-RU" sz="1400" dirty="0">
                <a:solidFill>
                  <a:schemeClr val="bg1"/>
                </a:solidFill>
              </a:rPr>
              <a:t> - членами </a:t>
            </a:r>
            <a:r>
              <a:rPr lang="ru-RU" sz="1400" dirty="0" err="1">
                <a:solidFill>
                  <a:schemeClr val="bg1"/>
                </a:solidFill>
              </a:rPr>
              <a:t>Українського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об'єднання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лізингодавців</a:t>
            </a:r>
            <a:r>
              <a:rPr lang="ru-RU" sz="1400" dirty="0">
                <a:solidFill>
                  <a:schemeClr val="bg1"/>
                </a:solidFill>
              </a:rPr>
              <a:t> (</a:t>
            </a:r>
            <a:r>
              <a:rPr lang="en-US" sz="1400" dirty="0">
                <a:solidFill>
                  <a:schemeClr val="bg1"/>
                </a:solidFill>
              </a:rPr>
              <a:t>UUL).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5159" y="6092716"/>
            <a:ext cx="80053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bg1"/>
                </a:solidFill>
              </a:rPr>
              <a:t>Ця</a:t>
            </a:r>
            <a:r>
              <a:rPr lang="ru-RU" sz="1400" dirty="0">
                <a:solidFill>
                  <a:schemeClr val="bg1"/>
                </a:solidFill>
              </a:rPr>
              <a:t> статистика не </a:t>
            </a:r>
            <a:r>
              <a:rPr lang="ru-RU" sz="1400" dirty="0" err="1">
                <a:solidFill>
                  <a:schemeClr val="bg1"/>
                </a:solidFill>
              </a:rPr>
              <a:t>включає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інформацію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 smtClean="0">
                <a:solidFill>
                  <a:schemeClr val="bg1"/>
                </a:solidFill>
              </a:rPr>
              <a:t>щодо</a:t>
            </a:r>
            <a:r>
              <a:rPr lang="ru-RU" sz="1400" dirty="0" smtClean="0">
                <a:solidFill>
                  <a:schemeClr val="bg1"/>
                </a:solidFill>
              </a:rPr>
              <a:t> одного </a:t>
            </a:r>
            <a:r>
              <a:rPr lang="ru-RU" sz="1400" dirty="0">
                <a:solidFill>
                  <a:schemeClr val="bg1"/>
                </a:solidFill>
              </a:rPr>
              <a:t>великого оператора оперативного </a:t>
            </a:r>
            <a:r>
              <a:rPr lang="ru-RU" sz="1400" dirty="0" err="1" smtClean="0">
                <a:solidFill>
                  <a:schemeClr val="bg1"/>
                </a:solidFill>
              </a:rPr>
              <a:t>лізингу</a:t>
            </a:r>
            <a:r>
              <a:rPr lang="ru-RU" sz="1400" dirty="0" smtClean="0">
                <a:solidFill>
                  <a:schemeClr val="bg1"/>
                </a:solidFill>
              </a:rPr>
              <a:t> </a:t>
            </a:r>
            <a:r>
              <a:rPr lang="ru-RU" sz="1400" dirty="0" err="1" smtClean="0">
                <a:solidFill>
                  <a:schemeClr val="bg1"/>
                </a:solidFill>
              </a:rPr>
              <a:t>автомобілів</a:t>
            </a:r>
            <a:r>
              <a:rPr lang="ru-RU" sz="1400" dirty="0" smtClean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в </a:t>
            </a:r>
            <a:r>
              <a:rPr lang="ru-RU" sz="1400" dirty="0" err="1">
                <a:solidFill>
                  <a:schemeClr val="bg1"/>
                </a:solidFill>
              </a:rPr>
              <a:t>Україні</a:t>
            </a:r>
            <a:r>
              <a:rPr lang="ru-RU" sz="1400" dirty="0">
                <a:solidFill>
                  <a:schemeClr val="bg1"/>
                </a:solidFill>
              </a:rPr>
              <a:t>, </a:t>
            </a:r>
            <a:r>
              <a:rPr lang="ru-RU" sz="1400" dirty="0" err="1">
                <a:solidFill>
                  <a:schemeClr val="bg1"/>
                </a:solidFill>
              </a:rPr>
              <a:t>який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u="sng" dirty="0">
                <a:solidFill>
                  <a:schemeClr val="bg1"/>
                </a:solidFill>
              </a:rPr>
              <a:t>не є членом UUL</a:t>
            </a:r>
            <a:r>
              <a:rPr lang="ru-RU" sz="14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214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8424936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>
                <a:solidFill>
                  <a:schemeClr val="bg1"/>
                </a:solidFill>
              </a:rPr>
              <a:t>ПОДАТКОВИЙ ВПЛИВ ТА ПЕРСПЕКТИВИ</a:t>
            </a:r>
            <a:endParaRPr lang="ru-RU" sz="5400" dirty="0">
              <a:solidFill>
                <a:schemeClr val="bg1"/>
              </a:solidFill>
            </a:endParaRPr>
          </a:p>
          <a:p>
            <a:endParaRPr lang="en-US" sz="5400" b="1" dirty="0" smtClean="0">
              <a:solidFill>
                <a:schemeClr val="bg1"/>
              </a:solidFill>
            </a:endParaRPr>
          </a:p>
          <a:p>
            <a:endParaRPr lang="en-US" sz="3200" b="1" dirty="0">
              <a:solidFill>
                <a:srgbClr val="FFFF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411" y="404664"/>
            <a:ext cx="6000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96796"/>
              </p:ext>
            </p:extLst>
          </p:nvPr>
        </p:nvGraphicFramePr>
        <p:xfrm>
          <a:off x="611560" y="2060844"/>
          <a:ext cx="8110962" cy="41122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21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895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23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Фінансовий</a:t>
                      </a:r>
                      <a:r>
                        <a:rPr lang="uk-UA" sz="20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лізинг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Оперативний</a:t>
                      </a:r>
                      <a:r>
                        <a:rPr lang="uk-UA" sz="20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лізинг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55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Де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 заходиться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актив?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3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  <a:effectLst/>
                        </a:rPr>
                        <a:t>Баланс</a:t>
                      </a:r>
                      <a:r>
                        <a:rPr lang="uk-UA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 Лізингоотримувача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 smtClean="0">
                          <a:solidFill>
                            <a:schemeClr val="tx1"/>
                          </a:solidFill>
                          <a:effectLst/>
                        </a:rPr>
                        <a:t>Баланс</a:t>
                      </a:r>
                      <a:r>
                        <a:rPr lang="uk-UA" sz="14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Лізингодавця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59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  <a:effectLst/>
                        </a:rPr>
                        <a:t>Економія</a:t>
                      </a:r>
                      <a:r>
                        <a:rPr lang="uk-UA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 податку на прибуток для Лізингоотримувача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183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Амортизація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активу на Балансі Лізингоотримувача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  <a:effectLst/>
                        </a:rPr>
                        <a:t>Лізингова плата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</a:rPr>
                        <a:t>=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100%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валов</a:t>
                      </a: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і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витрати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1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%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%страхування,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лізинговий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%,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forex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=100%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валов</a:t>
                      </a: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і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витрати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3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Сервісна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частина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=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100%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валов</a:t>
                      </a: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і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витрати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31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  <a:effectLst/>
                        </a:rPr>
                        <a:t>ПДВ для</a:t>
                      </a:r>
                      <a:r>
                        <a:rPr lang="uk-UA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 Лізингоотримувача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7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%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не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</a:rPr>
                        <a:t>обкладається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ПДВ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  <a:effectLst/>
                        </a:rPr>
                        <a:t>Лізингова плата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100% </a:t>
                      </a: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податковий кредит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3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Сервісна</a:t>
                      </a:r>
                      <a:r>
                        <a:rPr lang="uk-UA" sz="1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частина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100% </a:t>
                      </a:r>
                      <a:r>
                        <a:rPr lang="uk-UA" sz="1400" b="0" dirty="0" smtClean="0">
                          <a:solidFill>
                            <a:schemeClr val="tx1"/>
                          </a:solidFill>
                          <a:effectLst/>
                        </a:rPr>
                        <a:t>податковий кредит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231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  <a:effectLst/>
                        </a:rPr>
                        <a:t>Чий ризик</a:t>
                      </a:r>
                      <a:r>
                        <a:rPr lang="uk-UA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 залишкової вартості?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23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Лізингоотримувач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Лізингодавець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192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39552" y="391999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300" b="1" dirty="0" smtClean="0">
                <a:solidFill>
                  <a:schemeClr val="bg1"/>
                </a:solidFill>
              </a:rPr>
              <a:t>ЕКОНОМІЧНІ ПЕРЕВАГИ ОПЕРАТИВНОГО ЛІЗИНГУ ДЛЯ ЛІЗИНГООТРИМУВАЧА</a:t>
            </a:r>
            <a:endParaRPr lang="en-US" sz="5300" dirty="0" smtClean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3200" dirty="0" smtClean="0">
                <a:solidFill>
                  <a:srgbClr val="FFC000"/>
                </a:solidFill>
              </a:rPr>
              <a:t>100</a:t>
            </a:r>
            <a:r>
              <a:rPr lang="en-US" sz="3200" dirty="0">
                <a:solidFill>
                  <a:srgbClr val="FFC000"/>
                </a:solidFill>
              </a:rPr>
              <a:t>% </a:t>
            </a:r>
            <a:r>
              <a:rPr lang="uk-UA" sz="3200" dirty="0" smtClean="0">
                <a:solidFill>
                  <a:schemeClr val="bg1"/>
                </a:solidFill>
              </a:rPr>
              <a:t>податковий кредит по ПДВ</a:t>
            </a:r>
            <a:endParaRPr lang="ru-RU" sz="3200" dirty="0">
              <a:solidFill>
                <a:schemeClr val="bg1"/>
              </a:solidFill>
            </a:endParaRPr>
          </a:p>
          <a:p>
            <a:r>
              <a:rPr lang="en-US" sz="3200" dirty="0">
                <a:solidFill>
                  <a:srgbClr val="FFC000"/>
                </a:solidFill>
              </a:rPr>
              <a:t>100% </a:t>
            </a:r>
            <a:r>
              <a:rPr lang="uk-UA" sz="3200" dirty="0" smtClean="0">
                <a:solidFill>
                  <a:schemeClr val="bg1"/>
                </a:solidFill>
              </a:rPr>
              <a:t>лізингової плати відноситься до валових витрат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410" y="228756"/>
            <a:ext cx="6000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186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13341" y="391999"/>
            <a:ext cx="8424936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>
                <a:solidFill>
                  <a:schemeClr val="bg1"/>
                </a:solidFill>
              </a:rPr>
              <a:t>ЕКОНОМІЯ ПОДАТКУ НА ПРИБУТОК ДЛЯ ЛИЗИНГООТРИМУВАЧА</a:t>
            </a:r>
            <a:endParaRPr lang="en-US" sz="5400" dirty="0" smtClean="0">
              <a:solidFill>
                <a:schemeClr val="bg1"/>
              </a:solidFill>
            </a:endParaRPr>
          </a:p>
          <a:p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1015" y="2835005"/>
            <a:ext cx="823512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rgbClr val="FFC000"/>
                </a:solidFill>
              </a:rPr>
              <a:t>Купівля</a:t>
            </a:r>
            <a:r>
              <a:rPr lang="en-US" sz="2800" dirty="0" smtClean="0">
                <a:solidFill>
                  <a:schemeClr val="bg1"/>
                </a:solidFill>
              </a:rPr>
              <a:t> = </a:t>
            </a:r>
            <a:r>
              <a:rPr lang="uk-UA" sz="2800" dirty="0" smtClean="0">
                <a:solidFill>
                  <a:schemeClr val="bg1"/>
                </a:solidFill>
              </a:rPr>
              <a:t>Амортизація</a:t>
            </a:r>
            <a:r>
              <a:rPr lang="en-US" sz="2800" dirty="0" smtClean="0">
                <a:solidFill>
                  <a:schemeClr val="bg1"/>
                </a:solidFill>
              </a:rPr>
              <a:t>*% </a:t>
            </a:r>
            <a:r>
              <a:rPr lang="uk-UA" sz="2800" dirty="0" smtClean="0">
                <a:solidFill>
                  <a:schemeClr val="bg1"/>
                </a:solidFill>
              </a:rPr>
              <a:t>Податку на прибуток</a:t>
            </a:r>
            <a:endParaRPr lang="en-US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r>
              <a:rPr lang="uk-UA" sz="2800" dirty="0" smtClean="0">
                <a:solidFill>
                  <a:srgbClr val="FFC000"/>
                </a:solidFill>
              </a:rPr>
              <a:t>Фінансовий лізинг</a:t>
            </a:r>
            <a:r>
              <a:rPr lang="en-US" sz="2800" dirty="0" smtClean="0">
                <a:solidFill>
                  <a:schemeClr val="bg1"/>
                </a:solidFill>
              </a:rPr>
              <a:t>= (</a:t>
            </a:r>
            <a:r>
              <a:rPr lang="uk-UA" sz="2800" dirty="0">
                <a:solidFill>
                  <a:schemeClr val="bg1"/>
                </a:solidFill>
              </a:rPr>
              <a:t>Амортизація </a:t>
            </a:r>
            <a:r>
              <a:rPr lang="en-US" sz="2800" dirty="0" smtClean="0">
                <a:solidFill>
                  <a:schemeClr val="bg1"/>
                </a:solidFill>
              </a:rPr>
              <a:t>*+ </a:t>
            </a:r>
            <a:r>
              <a:rPr lang="en-US" sz="2800" dirty="0">
                <a:solidFill>
                  <a:schemeClr val="bg1"/>
                </a:solidFill>
              </a:rPr>
              <a:t>% </a:t>
            </a:r>
            <a:r>
              <a:rPr lang="en-US" sz="2800" dirty="0" smtClean="0">
                <a:solidFill>
                  <a:schemeClr val="bg1"/>
                </a:solidFill>
              </a:rPr>
              <a:t>+</a:t>
            </a:r>
            <a:r>
              <a:rPr lang="uk-UA" sz="2800" dirty="0" smtClean="0">
                <a:solidFill>
                  <a:schemeClr val="bg1"/>
                </a:solidFill>
              </a:rPr>
              <a:t>Сервіс</a:t>
            </a:r>
            <a:r>
              <a:rPr lang="en-US" sz="2800" dirty="0" smtClean="0">
                <a:solidFill>
                  <a:schemeClr val="bg1"/>
                </a:solidFill>
              </a:rPr>
              <a:t>)*% </a:t>
            </a:r>
            <a:r>
              <a:rPr lang="uk-UA" sz="2800" dirty="0" smtClean="0">
                <a:solidFill>
                  <a:schemeClr val="bg1"/>
                </a:solidFill>
              </a:rPr>
              <a:t>Податку на прибуток</a:t>
            </a:r>
            <a:endParaRPr lang="en-US" sz="2800" dirty="0" smtClean="0">
              <a:solidFill>
                <a:schemeClr val="bg1"/>
              </a:solidFill>
            </a:endParaRPr>
          </a:p>
          <a:p>
            <a:endParaRPr lang="ru-RU" sz="2800" dirty="0">
              <a:solidFill>
                <a:schemeClr val="bg1"/>
              </a:solidFill>
            </a:endParaRPr>
          </a:p>
          <a:p>
            <a:r>
              <a:rPr lang="uk-UA" sz="2800" dirty="0" smtClean="0">
                <a:solidFill>
                  <a:srgbClr val="FFC000"/>
                </a:solidFill>
              </a:rPr>
              <a:t>Оперативний лізинг</a:t>
            </a:r>
            <a:r>
              <a:rPr lang="en-US" sz="2800" dirty="0" smtClean="0">
                <a:solidFill>
                  <a:schemeClr val="bg1"/>
                </a:solidFill>
              </a:rPr>
              <a:t>=100</a:t>
            </a:r>
            <a:r>
              <a:rPr lang="en-US" sz="2800" dirty="0">
                <a:solidFill>
                  <a:schemeClr val="bg1"/>
                </a:solidFill>
              </a:rPr>
              <a:t>% </a:t>
            </a:r>
            <a:r>
              <a:rPr lang="uk-UA" sz="2800" dirty="0" smtClean="0">
                <a:solidFill>
                  <a:schemeClr val="bg1"/>
                </a:solidFill>
              </a:rPr>
              <a:t>лізингової плати</a:t>
            </a:r>
            <a:r>
              <a:rPr lang="en-US" sz="2800" dirty="0" smtClean="0">
                <a:solidFill>
                  <a:schemeClr val="bg1"/>
                </a:solidFill>
              </a:rPr>
              <a:t>*% </a:t>
            </a:r>
            <a:r>
              <a:rPr lang="uk-UA" sz="2800" dirty="0">
                <a:solidFill>
                  <a:schemeClr val="bg1"/>
                </a:solidFill>
              </a:rPr>
              <a:t>Податку на прибуток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1344" y="6105516"/>
            <a:ext cx="78488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 smtClean="0">
                <a:solidFill>
                  <a:schemeClr val="bg1"/>
                </a:solidFill>
              </a:rPr>
              <a:t>Примітка</a:t>
            </a:r>
            <a:r>
              <a:rPr lang="en-US" sz="1600" dirty="0" smtClean="0">
                <a:solidFill>
                  <a:schemeClr val="bg1"/>
                </a:solidFill>
              </a:rPr>
              <a:t>: </a:t>
            </a:r>
            <a:r>
              <a:rPr lang="uk-UA" sz="1600" dirty="0" smtClean="0">
                <a:solidFill>
                  <a:schemeClr val="bg1"/>
                </a:solidFill>
              </a:rPr>
              <a:t>Податок </a:t>
            </a:r>
            <a:r>
              <a:rPr lang="uk-UA" sz="1600" dirty="0">
                <a:solidFill>
                  <a:schemeClr val="bg1"/>
                </a:solidFill>
              </a:rPr>
              <a:t>на </a:t>
            </a:r>
            <a:r>
              <a:rPr lang="uk-UA" sz="1600" dirty="0" smtClean="0">
                <a:solidFill>
                  <a:schemeClr val="bg1"/>
                </a:solidFill>
              </a:rPr>
              <a:t>прибуток в Україні </a:t>
            </a:r>
            <a:r>
              <a:rPr lang="en-US" sz="1600" dirty="0" smtClean="0">
                <a:solidFill>
                  <a:schemeClr val="bg1"/>
                </a:solidFill>
              </a:rPr>
              <a:t>= </a:t>
            </a:r>
            <a:r>
              <a:rPr lang="en-US" sz="1600" dirty="0">
                <a:solidFill>
                  <a:schemeClr val="bg1"/>
                </a:solidFill>
              </a:rPr>
              <a:t>18%, </a:t>
            </a:r>
            <a:r>
              <a:rPr lang="uk-UA" sz="1600" dirty="0" smtClean="0">
                <a:solidFill>
                  <a:schemeClr val="bg1"/>
                </a:solidFill>
              </a:rPr>
              <a:t>ПДВ в Україні</a:t>
            </a:r>
            <a:r>
              <a:rPr lang="en-US" sz="1600" dirty="0" smtClean="0">
                <a:solidFill>
                  <a:schemeClr val="bg1"/>
                </a:solidFill>
              </a:rPr>
              <a:t>=20</a:t>
            </a:r>
            <a:r>
              <a:rPr lang="en-US" sz="1600" dirty="0">
                <a:solidFill>
                  <a:schemeClr val="bg1"/>
                </a:solidFill>
              </a:rPr>
              <a:t>%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411" y="404664"/>
            <a:ext cx="6000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820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\\orion\Data\Marketing\PHOTO BANK\PHOTO NEW\CCF_ сайт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42" y="0"/>
            <a:ext cx="9164442" cy="6873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80920" cy="3312368"/>
          </a:xfrm>
        </p:spPr>
        <p:txBody>
          <a:bodyPr/>
          <a:lstStyle/>
          <a:p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err="1"/>
              <a:t>Відповідно</a:t>
            </a:r>
            <a:r>
              <a:rPr lang="ru-RU" sz="3600" dirty="0"/>
              <a:t> до </a:t>
            </a:r>
            <a:r>
              <a:rPr lang="ru-RU" sz="3600" dirty="0" err="1"/>
              <a:t>статті</a:t>
            </a:r>
            <a:r>
              <a:rPr lang="ru-RU" sz="3600" dirty="0"/>
              <a:t> 14 </a:t>
            </a:r>
            <a:r>
              <a:rPr lang="ru-RU" sz="3600" dirty="0" err="1"/>
              <a:t>Податкового</a:t>
            </a:r>
            <a:r>
              <a:rPr lang="ru-RU" sz="3600" dirty="0"/>
              <a:t> кодексу </a:t>
            </a:r>
            <a:r>
              <a:rPr lang="ru-RU" sz="3600" dirty="0" err="1" smtClean="0"/>
              <a:t>України</a:t>
            </a:r>
            <a:r>
              <a:rPr lang="ru-RU" sz="3600" dirty="0" smtClean="0"/>
              <a:t>, </a:t>
            </a:r>
            <a:r>
              <a:rPr lang="ru-RU" sz="3600" dirty="0" err="1" smtClean="0"/>
              <a:t>Сторони</a:t>
            </a:r>
            <a:r>
              <a:rPr lang="ru-RU" sz="3600" dirty="0" smtClean="0"/>
              <a:t> </a:t>
            </a:r>
            <a:r>
              <a:rPr lang="ru-RU" sz="3600" dirty="0"/>
              <a:t>договору </a:t>
            </a:r>
            <a:r>
              <a:rPr lang="ru-RU" sz="3600" dirty="0" err="1"/>
              <a:t>мають</a:t>
            </a:r>
            <a:r>
              <a:rPr lang="ru-RU" sz="3600" dirty="0"/>
              <a:t> право </a:t>
            </a:r>
            <a:r>
              <a:rPr lang="ru-RU" sz="3600" dirty="0" err="1"/>
              <a:t>під</a:t>
            </a:r>
            <a:r>
              <a:rPr lang="ru-RU" sz="3600" dirty="0"/>
              <a:t> час </a:t>
            </a:r>
            <a:r>
              <a:rPr lang="ru-RU" sz="3600" dirty="0" err="1"/>
              <a:t>укладання</a:t>
            </a:r>
            <a:r>
              <a:rPr lang="ru-RU" sz="3600" dirty="0"/>
              <a:t> договору </a:t>
            </a:r>
            <a:r>
              <a:rPr lang="ru-RU" sz="3600" dirty="0" err="1" smtClean="0">
                <a:solidFill>
                  <a:srgbClr val="C00000"/>
                </a:solidFill>
              </a:rPr>
              <a:t>визначити</a:t>
            </a:r>
            <a:r>
              <a:rPr lang="ru-RU" sz="3600" dirty="0" smtClean="0">
                <a:solidFill>
                  <a:srgbClr val="C00000"/>
                </a:solidFill>
              </a:rPr>
              <a:t> угоду як </a:t>
            </a:r>
            <a:r>
              <a:rPr lang="ru-RU" sz="3600" dirty="0" err="1" smtClean="0">
                <a:solidFill>
                  <a:srgbClr val="C00000"/>
                </a:solidFill>
              </a:rPr>
              <a:t>договір</a:t>
            </a:r>
            <a:r>
              <a:rPr lang="ru-RU" sz="3600" dirty="0" smtClean="0">
                <a:solidFill>
                  <a:srgbClr val="C00000"/>
                </a:solidFill>
              </a:rPr>
              <a:t> оперативного </a:t>
            </a:r>
            <a:r>
              <a:rPr lang="ru-RU" sz="3600" dirty="0" err="1" smtClean="0">
                <a:solidFill>
                  <a:srgbClr val="C00000"/>
                </a:solidFill>
              </a:rPr>
              <a:t>лізингу</a:t>
            </a:r>
            <a:r>
              <a:rPr lang="ru-RU" sz="3600" dirty="0" smtClean="0">
                <a:solidFill>
                  <a:srgbClr val="C00000"/>
                </a:solidFill>
              </a:rPr>
              <a:t> </a:t>
            </a:r>
            <a:r>
              <a:rPr lang="ru-RU" sz="3600" dirty="0" err="1" smtClean="0"/>
              <a:t>навідь</a:t>
            </a:r>
            <a:r>
              <a:rPr lang="ru-RU" sz="3600" dirty="0" smtClean="0"/>
              <a:t> </a:t>
            </a:r>
            <a:r>
              <a:rPr lang="ru-RU" sz="3600" dirty="0" err="1" smtClean="0"/>
              <a:t>якщо</a:t>
            </a:r>
            <a:r>
              <a:rPr lang="ru-RU" sz="3600" dirty="0" smtClean="0"/>
              <a:t> </a:t>
            </a:r>
            <a:r>
              <a:rPr lang="uk-UA" sz="3600" dirty="0" smtClean="0"/>
              <a:t>вона має ознаки фінансового лізингу.</a:t>
            </a:r>
            <a:r>
              <a:rPr lang="ru-RU" sz="3600" dirty="0"/>
              <a:t/>
            </a:r>
            <a:br>
              <a:rPr lang="ru-RU" sz="3600" dirty="0"/>
            </a:br>
            <a:endParaRPr lang="en-GB" sz="36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411" y="404664"/>
            <a:ext cx="6000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494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23528" y="545817"/>
            <a:ext cx="403244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"</a:t>
            </a:r>
            <a:r>
              <a:rPr lang="ru-RU" b="1" dirty="0" err="1">
                <a:solidFill>
                  <a:schemeClr val="bg1"/>
                </a:solidFill>
              </a:rPr>
              <a:t>Лізинг</a:t>
            </a:r>
            <a:r>
              <a:rPr lang="ru-RU" b="1" dirty="0">
                <a:solidFill>
                  <a:schemeClr val="bg1"/>
                </a:solidFill>
              </a:rPr>
              <a:t> є абсолютно </a:t>
            </a:r>
            <a:r>
              <a:rPr lang="ru-RU" b="1" dirty="0" err="1">
                <a:solidFill>
                  <a:schemeClr val="bg1"/>
                </a:solidFill>
              </a:rPr>
              <a:t>легальним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засобом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зменшення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податкового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тиску</a:t>
            </a:r>
            <a:r>
              <a:rPr lang="ru-RU" b="1" dirty="0" smtClean="0">
                <a:solidFill>
                  <a:schemeClr val="bg1"/>
                </a:solidFill>
              </a:rPr>
              <a:t> на </a:t>
            </a:r>
            <a:r>
              <a:rPr lang="ru-RU" b="1" dirty="0" err="1">
                <a:solidFill>
                  <a:schemeClr val="bg1"/>
                </a:solidFill>
              </a:rPr>
              <a:t>компанію</a:t>
            </a:r>
            <a:r>
              <a:rPr lang="ru-RU" b="1" dirty="0">
                <a:solidFill>
                  <a:schemeClr val="bg1"/>
                </a:solidFill>
              </a:rPr>
              <a:t>. </a:t>
            </a:r>
            <a:r>
              <a:rPr lang="ru-RU" b="1" dirty="0" err="1">
                <a:solidFill>
                  <a:schemeClr val="bg1"/>
                </a:solidFill>
              </a:rPr>
              <a:t>Розрахунки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показують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err="1">
                <a:solidFill>
                  <a:schemeClr val="bg1"/>
                </a:solidFill>
              </a:rPr>
              <a:t>що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оперативний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лізинг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дозволяє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істотно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економіти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грошові</a:t>
            </a:r>
            <a:r>
              <a:rPr lang="ru-RU" b="1" dirty="0">
                <a:solidFill>
                  <a:schemeClr val="bg1"/>
                </a:solidFill>
              </a:rPr>
              <a:t> потоки, </a:t>
            </a:r>
            <a:r>
              <a:rPr lang="ru-RU" b="1" dirty="0" err="1">
                <a:solidFill>
                  <a:schemeClr val="bg1"/>
                </a:solidFill>
              </a:rPr>
              <a:t>необхідні</a:t>
            </a:r>
            <a:r>
              <a:rPr lang="ru-RU" b="1" dirty="0">
                <a:solidFill>
                  <a:schemeClr val="bg1"/>
                </a:solidFill>
              </a:rPr>
              <a:t> для </a:t>
            </a:r>
            <a:r>
              <a:rPr lang="ru-RU" b="1" dirty="0" err="1">
                <a:solidFill>
                  <a:schemeClr val="bg1"/>
                </a:solidFill>
              </a:rPr>
              <a:t>придбання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основних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засобів</a:t>
            </a:r>
            <a:r>
              <a:rPr lang="ru-RU" b="1" dirty="0">
                <a:solidFill>
                  <a:schemeClr val="bg1"/>
                </a:solidFill>
              </a:rPr>
              <a:t> (</a:t>
            </a:r>
            <a:r>
              <a:rPr lang="ru-RU" b="1" dirty="0" err="1">
                <a:solidFill>
                  <a:schemeClr val="bg1"/>
                </a:solidFill>
              </a:rPr>
              <a:t>обладнання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smtClean="0">
                <a:solidFill>
                  <a:schemeClr val="bg1"/>
                </a:solidFill>
              </a:rPr>
              <a:t>авто та </a:t>
            </a:r>
            <a:r>
              <a:rPr lang="ru-RU" b="1" dirty="0" err="1" smtClean="0">
                <a:solidFill>
                  <a:schemeClr val="bg1"/>
                </a:solidFill>
              </a:rPr>
              <a:t>ін</a:t>
            </a:r>
            <a:r>
              <a:rPr lang="ru-RU" b="1" dirty="0" smtClean="0">
                <a:solidFill>
                  <a:schemeClr val="bg1"/>
                </a:solidFill>
              </a:rPr>
              <a:t>.)".</a:t>
            </a:r>
            <a:endParaRPr lang="uk-UA" b="1" dirty="0" smtClean="0">
              <a:solidFill>
                <a:schemeClr val="bg1"/>
              </a:solidFill>
            </a:endParaRPr>
          </a:p>
          <a:p>
            <a:endParaRPr lang="ru-RU" b="1" dirty="0">
              <a:solidFill>
                <a:schemeClr val="bg1"/>
              </a:solidFill>
            </a:endParaRPr>
          </a:p>
          <a:p>
            <a:r>
              <a:rPr lang="ru-RU" sz="1800" b="1" dirty="0">
                <a:solidFill>
                  <a:schemeClr val="bg1"/>
                </a:solidFill>
              </a:rPr>
              <a:t>Олена </a:t>
            </a:r>
            <a:r>
              <a:rPr lang="ru-RU" sz="1800" b="1" dirty="0" smtClean="0">
                <a:solidFill>
                  <a:schemeClr val="bg1"/>
                </a:solidFill>
              </a:rPr>
              <a:t>Сухенко</a:t>
            </a:r>
            <a:r>
              <a:rPr lang="en-US" sz="1800" b="1" dirty="0" smtClean="0">
                <a:solidFill>
                  <a:schemeClr val="bg1"/>
                </a:solidFill>
              </a:rPr>
              <a:t>, </a:t>
            </a:r>
            <a:r>
              <a:rPr lang="ru-RU" sz="1800" b="1" dirty="0" smtClean="0">
                <a:solidFill>
                  <a:schemeClr val="bg1"/>
                </a:solidFill>
              </a:rPr>
              <a:t>Консультант </a:t>
            </a:r>
            <a:r>
              <a:rPr lang="ru-RU" sz="1800" b="1" dirty="0">
                <a:solidFill>
                  <a:schemeClr val="bg1"/>
                </a:solidFill>
              </a:rPr>
              <a:t>Проекту </a:t>
            </a:r>
            <a:r>
              <a:rPr lang="ru-RU" sz="1800" b="1" dirty="0" smtClean="0">
                <a:solidFill>
                  <a:schemeClr val="bg1"/>
                </a:solidFill>
              </a:rPr>
              <a:t> «</a:t>
            </a:r>
            <a:r>
              <a:rPr lang="ru-RU" sz="1800" b="1" dirty="0" err="1">
                <a:solidFill>
                  <a:schemeClr val="bg1"/>
                </a:solidFill>
              </a:rPr>
              <a:t>Трансформація</a:t>
            </a:r>
            <a:r>
              <a:rPr lang="ru-RU" sz="1800" b="1" dirty="0">
                <a:solidFill>
                  <a:schemeClr val="bg1"/>
                </a:solidFill>
              </a:rPr>
              <a:t> </a:t>
            </a:r>
            <a:r>
              <a:rPr lang="ru-RU" sz="1800" b="1" dirty="0" err="1">
                <a:solidFill>
                  <a:schemeClr val="bg1"/>
                </a:solidFill>
              </a:rPr>
              <a:t>фінансового</a:t>
            </a:r>
            <a:r>
              <a:rPr lang="ru-RU" sz="1800" b="1" dirty="0">
                <a:solidFill>
                  <a:schemeClr val="bg1"/>
                </a:solidFill>
              </a:rPr>
              <a:t> сектору»</a:t>
            </a:r>
            <a:r>
              <a:rPr lang="en-US" sz="1800" b="1" dirty="0">
                <a:solidFill>
                  <a:schemeClr val="bg1"/>
                </a:solidFill>
              </a:rPr>
              <a:t>, USAID &amp; UUL</a:t>
            </a:r>
            <a:r>
              <a:rPr lang="en-US" sz="1800" b="1" dirty="0" smtClean="0">
                <a:solidFill>
                  <a:schemeClr val="bg1"/>
                </a:solidFill>
              </a:rPr>
              <a:t>.</a:t>
            </a:r>
            <a:endParaRPr lang="ru-RU" sz="1800" b="1" dirty="0">
              <a:solidFill>
                <a:schemeClr val="bg1"/>
              </a:solidFill>
            </a:endParaRPr>
          </a:p>
        </p:txBody>
      </p:sp>
      <p:pic>
        <p:nvPicPr>
          <p:cNvPr id="6146" name="Picture 2" descr="\\orion\Data\Marketing\Презентации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9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98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83786" y="1338627"/>
            <a:ext cx="4365150" cy="4896544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altLang="ru-RU" sz="2400" dirty="0" smtClean="0"/>
          </a:p>
          <a:p>
            <a:pPr>
              <a:lnSpc>
                <a:spcPct val="80000"/>
              </a:lnSpc>
            </a:pPr>
            <a:endParaRPr lang="ru-RU" altLang="ru-RU" sz="2400" b="1" dirty="0" smtClean="0"/>
          </a:p>
          <a:p>
            <a:pPr>
              <a:lnSpc>
                <a:spcPct val="80000"/>
              </a:lnSpc>
            </a:pPr>
            <a:endParaRPr lang="ru-RU" altLang="ru-RU" sz="2400" b="1" dirty="0"/>
          </a:p>
          <a:p>
            <a:endParaRPr lang="en-GB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15817" y="377428"/>
            <a:ext cx="585872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100" b="1" dirty="0">
                <a:solidFill>
                  <a:schemeClr val="bg1"/>
                </a:solidFill>
              </a:rPr>
              <a:t>"</a:t>
            </a:r>
            <a:r>
              <a:rPr lang="ru-RU" sz="5100" b="1" dirty="0" err="1">
                <a:solidFill>
                  <a:schemeClr val="bg1"/>
                </a:solidFill>
              </a:rPr>
              <a:t>Істинне</a:t>
            </a:r>
            <a:r>
              <a:rPr lang="ru-RU" sz="5100" b="1" dirty="0">
                <a:solidFill>
                  <a:schemeClr val="bg1"/>
                </a:solidFill>
              </a:rPr>
              <a:t> </a:t>
            </a:r>
            <a:r>
              <a:rPr lang="ru-RU" sz="5100" b="1" dirty="0" err="1">
                <a:solidFill>
                  <a:schemeClr val="bg1"/>
                </a:solidFill>
              </a:rPr>
              <a:t>багатство</a:t>
            </a:r>
            <a:r>
              <a:rPr lang="ru-RU" sz="5100" b="1" dirty="0">
                <a:solidFill>
                  <a:schemeClr val="bg1"/>
                </a:solidFill>
              </a:rPr>
              <a:t> </a:t>
            </a:r>
            <a:r>
              <a:rPr lang="ru-RU" sz="5100" b="1" dirty="0" err="1">
                <a:solidFill>
                  <a:schemeClr val="bg1"/>
                </a:solidFill>
              </a:rPr>
              <a:t>лежить</a:t>
            </a:r>
            <a:r>
              <a:rPr lang="ru-RU" sz="5100" b="1" dirty="0">
                <a:solidFill>
                  <a:schemeClr val="bg1"/>
                </a:solidFill>
              </a:rPr>
              <a:t> не </a:t>
            </a:r>
            <a:r>
              <a:rPr lang="uk-UA" sz="5100" b="1" dirty="0">
                <a:solidFill>
                  <a:schemeClr val="bg1"/>
                </a:solidFill>
              </a:rPr>
              <a:t>у</a:t>
            </a:r>
            <a:r>
              <a:rPr lang="ru-RU" sz="5100" b="1" dirty="0" smtClean="0">
                <a:solidFill>
                  <a:schemeClr val="bg1"/>
                </a:solidFill>
              </a:rPr>
              <a:t> </a:t>
            </a:r>
            <a:r>
              <a:rPr lang="ru-RU" sz="5100" b="1" dirty="0" err="1">
                <a:solidFill>
                  <a:schemeClr val="bg1"/>
                </a:solidFill>
              </a:rPr>
              <a:t>власності</a:t>
            </a:r>
            <a:r>
              <a:rPr lang="ru-RU" sz="5100" b="1" dirty="0">
                <a:solidFill>
                  <a:schemeClr val="bg1"/>
                </a:solidFill>
              </a:rPr>
              <a:t> на </a:t>
            </a:r>
            <a:r>
              <a:rPr lang="ru-RU" sz="5100" b="1" dirty="0" err="1">
                <a:solidFill>
                  <a:schemeClr val="bg1"/>
                </a:solidFill>
              </a:rPr>
              <a:t>майно</a:t>
            </a:r>
            <a:r>
              <a:rPr lang="ru-RU" sz="5100" b="1" dirty="0">
                <a:solidFill>
                  <a:schemeClr val="bg1"/>
                </a:solidFill>
              </a:rPr>
              <a:t>, а </a:t>
            </a:r>
            <a:r>
              <a:rPr lang="ru-RU" sz="5100" b="1" dirty="0" smtClean="0">
                <a:solidFill>
                  <a:schemeClr val="bg1"/>
                </a:solidFill>
              </a:rPr>
              <a:t>в </a:t>
            </a:r>
            <a:r>
              <a:rPr lang="ru-RU" sz="5100" b="1" dirty="0" err="1">
                <a:solidFill>
                  <a:schemeClr val="bg1"/>
                </a:solidFill>
              </a:rPr>
              <a:t>праві</a:t>
            </a:r>
            <a:r>
              <a:rPr lang="ru-RU" sz="5100" b="1" dirty="0">
                <a:solidFill>
                  <a:schemeClr val="bg1"/>
                </a:solidFill>
              </a:rPr>
              <a:t> на </a:t>
            </a:r>
            <a:r>
              <a:rPr lang="ru-RU" sz="5100" b="1" dirty="0" err="1">
                <a:solidFill>
                  <a:srgbClr val="FFC000"/>
                </a:solidFill>
              </a:rPr>
              <a:t>його</a:t>
            </a:r>
            <a:r>
              <a:rPr lang="ru-RU" sz="5100" b="1" dirty="0">
                <a:solidFill>
                  <a:srgbClr val="FFC000"/>
                </a:solidFill>
              </a:rPr>
              <a:t> </a:t>
            </a:r>
            <a:r>
              <a:rPr lang="ru-RU" sz="5100" b="1" dirty="0" err="1">
                <a:solidFill>
                  <a:srgbClr val="FFC000"/>
                </a:solidFill>
              </a:rPr>
              <a:t>використання</a:t>
            </a:r>
            <a:r>
              <a:rPr lang="ru-RU" sz="5100" b="1" dirty="0">
                <a:solidFill>
                  <a:srgbClr val="FFC000"/>
                </a:solidFill>
              </a:rPr>
              <a:t>".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13792" y="3213445"/>
            <a:ext cx="26460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bg1"/>
                </a:solidFill>
              </a:rPr>
              <a:t>Арістотель</a:t>
            </a:r>
            <a:r>
              <a:rPr lang="en-US" sz="1400" dirty="0" smtClean="0">
                <a:solidFill>
                  <a:schemeClr val="bg1"/>
                </a:solidFill>
              </a:rPr>
              <a:t>, 384-322 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1902090" cy="2511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13792" y="5589240"/>
            <a:ext cx="8046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 err="1">
                <a:solidFill>
                  <a:schemeClr val="bg1"/>
                </a:solidFill>
              </a:rPr>
              <a:t>Бізнес</a:t>
            </a:r>
            <a:r>
              <a:rPr lang="ru-RU" sz="1800" dirty="0">
                <a:solidFill>
                  <a:schemeClr val="bg1"/>
                </a:solidFill>
              </a:rPr>
              <a:t> не повинен </a:t>
            </a:r>
            <a:r>
              <a:rPr lang="ru-RU" sz="1800" dirty="0" err="1">
                <a:solidFill>
                  <a:schemeClr val="bg1"/>
                </a:solidFill>
              </a:rPr>
              <a:t>володіти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майном</a:t>
            </a:r>
            <a:r>
              <a:rPr lang="ru-RU" sz="1800" dirty="0">
                <a:solidFill>
                  <a:schemeClr val="bg1"/>
                </a:solidFill>
              </a:rPr>
              <a:t>, </a:t>
            </a:r>
            <a:r>
              <a:rPr lang="ru-RU" sz="1800" dirty="0" err="1">
                <a:solidFill>
                  <a:schemeClr val="bg1"/>
                </a:solidFill>
              </a:rPr>
              <a:t>щоб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отримувати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прибуток</a:t>
            </a:r>
            <a:r>
              <a:rPr lang="ru-RU" sz="1800" dirty="0">
                <a:solidFill>
                  <a:schemeClr val="bg1"/>
                </a:solidFill>
              </a:rPr>
              <a:t>. </a:t>
            </a:r>
            <a:r>
              <a:rPr lang="ru-RU" sz="1800" dirty="0" err="1" smtClean="0">
                <a:solidFill>
                  <a:schemeClr val="bg1"/>
                </a:solidFill>
              </a:rPr>
              <a:t>Найчастіше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достатньо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мати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>
                <a:solidFill>
                  <a:schemeClr val="bg1"/>
                </a:solidFill>
              </a:rPr>
              <a:t>право </a:t>
            </a:r>
            <a:r>
              <a:rPr lang="ru-RU" sz="1800" dirty="0" err="1">
                <a:solidFill>
                  <a:schemeClr val="bg1"/>
                </a:solidFill>
              </a:rPr>
              <a:t>користуватися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цією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власністю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протягом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певного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періоду</a:t>
            </a:r>
            <a:r>
              <a:rPr lang="ru-RU" sz="1800" dirty="0">
                <a:solidFill>
                  <a:schemeClr val="bg1"/>
                </a:solidFill>
              </a:rPr>
              <a:t> часу.</a:t>
            </a:r>
          </a:p>
        </p:txBody>
      </p:sp>
    </p:spTree>
    <p:extLst>
      <p:ext uri="{BB962C8B-B14F-4D97-AF65-F5344CB8AC3E}">
        <p14:creationId xmlns:p14="http://schemas.microsoft.com/office/powerpoint/2010/main" val="406699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83786" y="1338627"/>
            <a:ext cx="4365150" cy="4896544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altLang="ru-RU" sz="2400" dirty="0" smtClean="0"/>
          </a:p>
          <a:p>
            <a:pPr>
              <a:lnSpc>
                <a:spcPct val="80000"/>
              </a:lnSpc>
            </a:pPr>
            <a:endParaRPr lang="ru-RU" altLang="ru-RU" sz="2400" b="1" dirty="0" smtClean="0"/>
          </a:p>
          <a:p>
            <a:pPr>
              <a:lnSpc>
                <a:spcPct val="80000"/>
              </a:lnSpc>
            </a:pPr>
            <a:endParaRPr lang="ru-RU" altLang="ru-RU" sz="2400" b="1" dirty="0"/>
          </a:p>
          <a:p>
            <a:endParaRPr lang="en-GB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2924944"/>
            <a:ext cx="58587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>
                <a:solidFill>
                  <a:schemeClr val="bg1"/>
                </a:solidFill>
              </a:rPr>
              <a:t>ДЯКУЮ</a:t>
            </a:r>
            <a:r>
              <a:rPr lang="ru-RU" sz="5400" b="1" dirty="0" smtClean="0">
                <a:solidFill>
                  <a:schemeClr val="bg1"/>
                </a:solidFill>
              </a:rPr>
              <a:t>!</a:t>
            </a:r>
            <a:endParaRPr lang="ru-RU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97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vis Powerpoint (2)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ahoma"/>
        <a:ea typeface="ＭＳ Ｐゴシック"/>
        <a:cs typeface="ＭＳ Ｐゴシック"/>
      </a:majorFont>
      <a:minorFont>
        <a:latin typeface="Tahoma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Avis Powerpoint (2)</Template>
  <TotalTime>993</TotalTime>
  <Words>520</Words>
  <Application>Microsoft Office PowerPoint</Application>
  <PresentationFormat>On-screen Show (4:3)</PresentationFormat>
  <Paragraphs>87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ＭＳ Ｐゴシック</vt:lpstr>
      <vt:lpstr>Arial</vt:lpstr>
      <vt:lpstr>Calibri</vt:lpstr>
      <vt:lpstr>Tahoma</vt:lpstr>
      <vt:lpstr>Times New Roman</vt:lpstr>
      <vt:lpstr>Avis Powerpoint (2)</vt:lpstr>
      <vt:lpstr>PowerPoint Presentation</vt:lpstr>
      <vt:lpstr>PowerPoint Presentation</vt:lpstr>
      <vt:lpstr>ОПЕРАТИВНИЙ ЛІЗИНГ   Як правило, термін оперативного лізингу активу істотно менше, ніж термін корисного використання цього активу. </vt:lpstr>
      <vt:lpstr>PowerPoint Presentation</vt:lpstr>
      <vt:lpstr>МСФО   Стандарт лізингу IFRS 16.  IFRS 16 – Стандарт лізингу, опублікований IASB (Рада з міжнародних стандартів фінансової звітності).  Стандарт вступає в дію з 1 січня 2019 року.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Відповідно до статті 14 Податкового кодексу України, Сторони договору мають право під час укладання договору визначити угоду як договір оперативного лізингу навідь якщо вона має ознаки фінансового лізингу.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Avis Украина</dc:title>
  <dc:creator>Marina Kovalyova</dc:creator>
  <cp:lastModifiedBy>Ivan Vyshnevskiy</cp:lastModifiedBy>
  <cp:revision>195</cp:revision>
  <cp:lastPrinted>2013-07-18T14:32:31Z</cp:lastPrinted>
  <dcterms:created xsi:type="dcterms:W3CDTF">2015-07-02T11:31:37Z</dcterms:created>
  <dcterms:modified xsi:type="dcterms:W3CDTF">2018-04-06T07:18:34Z</dcterms:modified>
</cp:coreProperties>
</file>