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4"/>
    <p:sldMasterId id="2147483768" r:id="rId5"/>
    <p:sldMasterId id="2147483772" r:id="rId6"/>
  </p:sldMasterIdLst>
  <p:notesMasterIdLst>
    <p:notesMasterId r:id="rId28"/>
  </p:notesMasterIdLst>
  <p:sldIdLst>
    <p:sldId id="342" r:id="rId7"/>
    <p:sldId id="344" r:id="rId8"/>
    <p:sldId id="349" r:id="rId9"/>
    <p:sldId id="345" r:id="rId10"/>
    <p:sldId id="343" r:id="rId11"/>
    <p:sldId id="350" r:id="rId12"/>
    <p:sldId id="355" r:id="rId13"/>
    <p:sldId id="352" r:id="rId14"/>
    <p:sldId id="353" r:id="rId15"/>
    <p:sldId id="354" r:id="rId16"/>
    <p:sldId id="356" r:id="rId17"/>
    <p:sldId id="351" r:id="rId18"/>
    <p:sldId id="357" r:id="rId19"/>
    <p:sldId id="336" r:id="rId20"/>
    <p:sldId id="332" r:id="rId21"/>
    <p:sldId id="334" r:id="rId22"/>
    <p:sldId id="347" r:id="rId23"/>
    <p:sldId id="348" r:id="rId24"/>
    <p:sldId id="346" r:id="rId25"/>
    <p:sldId id="313" r:id="rId26"/>
    <p:sldId id="330" r:id="rId27"/>
  </p:sldIdLst>
  <p:sldSz cx="9144000" cy="6858000" type="screen4x3"/>
  <p:notesSz cx="6797675" cy="987425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009900"/>
    <a:srgbClr val="99CCFF"/>
    <a:srgbClr val="6699FF"/>
    <a:srgbClr val="CCCCFF"/>
    <a:srgbClr val="FF9999"/>
    <a:srgbClr val="66FFFF"/>
    <a:srgbClr val="DDDDDD"/>
    <a:srgbClr val="FFFF99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5620" autoAdjust="0"/>
    <p:restoredTop sz="94698" autoAdjust="0"/>
  </p:normalViewPr>
  <p:slideViewPr>
    <p:cSldViewPr>
      <p:cViewPr varScale="1">
        <p:scale>
          <a:sx n="116" d="100"/>
          <a:sy n="116" d="100"/>
        </p:scale>
        <p:origin x="18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../embeddings/oleObject4.bin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400"/>
            </a:pPr>
            <a:r>
              <a:rPr lang="uk-UA" sz="2400" dirty="0"/>
              <a:t>Україна:</a:t>
            </a:r>
            <a:r>
              <a:rPr lang="uk-UA" sz="2400" baseline="0" dirty="0"/>
              <a:t> Торгівля, ВВП, Фінанси в 2016 р.</a:t>
            </a:r>
            <a:endParaRPr lang="en-GB" sz="2400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32461162354705664"/>
          <c:y val="0.29666683600033872"/>
          <c:w val="0.42874120734908139"/>
          <c:h val="0.6205086783506900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'[WB - Trade Statistics.xlsx]UA_2016'!$G$3</c:f>
              <c:strCache>
                <c:ptCount val="1"/>
                <c:pt idx="0">
                  <c:v>Торгівля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'[WB - Trade Statistics.xlsx]UA_2016'!$B$4:$B$13</c:f>
              <c:strCache>
                <c:ptCount val="10"/>
                <c:pt idx="0">
                  <c:v>Експорт</c:v>
                </c:pt>
                <c:pt idx="1">
                  <c:v>Імпорт</c:v>
                </c:pt>
                <c:pt idx="2">
                  <c:v>Оптова торгівля</c:v>
                </c:pt>
                <c:pt idx="3">
                  <c:v>Роздрібна торгівля</c:v>
                </c:pt>
                <c:pt idx="4">
                  <c:v>ВВП</c:v>
                </c:pt>
                <c:pt idx="5">
                  <c:v>Активи банків</c:v>
                </c:pt>
                <c:pt idx="6">
                  <c:v>Кредитний портфель</c:v>
                </c:pt>
                <c:pt idx="7">
                  <c:v>Кредити юр. особам</c:v>
                </c:pt>
                <c:pt idx="8">
                  <c:v>Кредити ЮО в іноз. вал.</c:v>
                </c:pt>
                <c:pt idx="9">
                  <c:v>Кредити ЮО в нац. вал.</c:v>
                </c:pt>
              </c:strCache>
            </c:strRef>
          </c:cat>
          <c:val>
            <c:numRef>
              <c:f>'[WB - Trade Statistics.xlsx]UA_2016'!$G$4:$G$13</c:f>
              <c:numCache>
                <c:formatCode>#,##0.0</c:formatCode>
                <c:ptCount val="10"/>
                <c:pt idx="0">
                  <c:v>46.22971089</c:v>
                </c:pt>
                <c:pt idx="1">
                  <c:v>44.576309860000002</c:v>
                </c:pt>
                <c:pt idx="2">
                  <c:v>57.22385442930856</c:v>
                </c:pt>
                <c:pt idx="3">
                  <c:v>63.671937090032252</c:v>
                </c:pt>
              </c:numCache>
            </c:numRef>
          </c:val>
        </c:ser>
        <c:ser>
          <c:idx val="1"/>
          <c:order val="1"/>
          <c:tx>
            <c:strRef>
              <c:f>'[WB - Trade Statistics.xlsx]UA_2016'!$H$3</c:f>
              <c:strCache>
                <c:ptCount val="1"/>
                <c:pt idx="0">
                  <c:v>ВВП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'[WB - Trade Statistics.xlsx]UA_2016'!$B$4:$B$13</c:f>
              <c:strCache>
                <c:ptCount val="10"/>
                <c:pt idx="0">
                  <c:v>Експорт</c:v>
                </c:pt>
                <c:pt idx="1">
                  <c:v>Імпорт</c:v>
                </c:pt>
                <c:pt idx="2">
                  <c:v>Оптова торгівля</c:v>
                </c:pt>
                <c:pt idx="3">
                  <c:v>Роздрібна торгівля</c:v>
                </c:pt>
                <c:pt idx="4">
                  <c:v>ВВП</c:v>
                </c:pt>
                <c:pt idx="5">
                  <c:v>Активи банків</c:v>
                </c:pt>
                <c:pt idx="6">
                  <c:v>Кредитний портфель</c:v>
                </c:pt>
                <c:pt idx="7">
                  <c:v>Кредити юр. особам</c:v>
                </c:pt>
                <c:pt idx="8">
                  <c:v>Кредити ЮО в іноз. вал.</c:v>
                </c:pt>
                <c:pt idx="9">
                  <c:v>Кредити ЮО в нац. вал.</c:v>
                </c:pt>
              </c:strCache>
            </c:strRef>
          </c:cat>
          <c:val>
            <c:numRef>
              <c:f>'[WB - Trade Statistics.xlsx]UA_2016'!$H$4:$H$13</c:f>
              <c:numCache>
                <c:formatCode>General</c:formatCode>
                <c:ptCount val="10"/>
                <c:pt idx="4" formatCode="#,##0.0">
                  <c:v>87.646443521568898</c:v>
                </c:pt>
              </c:numCache>
            </c:numRef>
          </c:val>
        </c:ser>
        <c:ser>
          <c:idx val="2"/>
          <c:order val="2"/>
          <c:tx>
            <c:strRef>
              <c:f>'[WB - Trade Statistics.xlsx]UA_2016'!$I$3</c:f>
              <c:strCache>
                <c:ptCount val="1"/>
                <c:pt idx="0">
                  <c:v>Фінанси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'[WB - Trade Statistics.xlsx]UA_2016'!$B$4:$B$13</c:f>
              <c:strCache>
                <c:ptCount val="10"/>
                <c:pt idx="0">
                  <c:v>Експорт</c:v>
                </c:pt>
                <c:pt idx="1">
                  <c:v>Імпорт</c:v>
                </c:pt>
                <c:pt idx="2">
                  <c:v>Оптова торгівля</c:v>
                </c:pt>
                <c:pt idx="3">
                  <c:v>Роздрібна торгівля</c:v>
                </c:pt>
                <c:pt idx="4">
                  <c:v>ВВП</c:v>
                </c:pt>
                <c:pt idx="5">
                  <c:v>Активи банків</c:v>
                </c:pt>
                <c:pt idx="6">
                  <c:v>Кредитний портфель</c:v>
                </c:pt>
                <c:pt idx="7">
                  <c:v>Кредити юр. особам</c:v>
                </c:pt>
                <c:pt idx="8">
                  <c:v>Кредити ЮО в іноз. вал.</c:v>
                </c:pt>
                <c:pt idx="9">
                  <c:v>Кредити ЮО в нац. вал.</c:v>
                </c:pt>
              </c:strCache>
            </c:strRef>
          </c:cat>
          <c:val>
            <c:numRef>
              <c:f>'[WB - Trade Statistics.xlsx]UA_2016'!$I$4:$I$13</c:f>
              <c:numCache>
                <c:formatCode>General</c:formatCode>
                <c:ptCount val="10"/>
                <c:pt idx="5" formatCode="#,##0.0">
                  <c:v>46.289219804009122</c:v>
                </c:pt>
                <c:pt idx="6" formatCode="#,##0.0">
                  <c:v>19.812050999849287</c:v>
                </c:pt>
                <c:pt idx="7" formatCode="#,##0.0">
                  <c:v>17.081284120313896</c:v>
                </c:pt>
                <c:pt idx="8" formatCode="#,##0.0">
                  <c:v>8.8680367790817787</c:v>
                </c:pt>
                <c:pt idx="9" formatCode="#,##0.0">
                  <c:v>8.2132473412321172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66"/>
        <c:axId val="88305616"/>
        <c:axId val="88302872"/>
      </c:barChart>
      <c:catAx>
        <c:axId val="88305616"/>
        <c:scaling>
          <c:orientation val="maxMin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88302872"/>
        <c:crosses val="autoZero"/>
        <c:auto val="1"/>
        <c:lblAlgn val="ctr"/>
        <c:lblOffset val="100"/>
        <c:noMultiLvlLbl val="0"/>
      </c:catAx>
      <c:valAx>
        <c:axId val="88302872"/>
        <c:scaling>
          <c:orientation val="minMax"/>
        </c:scaling>
        <c:delete val="0"/>
        <c:axPos val="t"/>
        <c:majorGridlines/>
        <c:title>
          <c:tx>
            <c:rich>
              <a:bodyPr rot="0" vert="horz"/>
              <a:lstStyle/>
              <a:p>
                <a:pPr>
                  <a:defRPr sz="1400"/>
                </a:pPr>
                <a:r>
                  <a:rPr lang="uk-UA" sz="1400"/>
                  <a:t>млрд. дол. США</a:t>
                </a:r>
                <a:endParaRPr lang="en-GB" sz="1400"/>
              </a:p>
            </c:rich>
          </c:tx>
          <c:layout>
            <c:manualLayout>
              <c:xMode val="edge"/>
              <c:yMode val="edge"/>
              <c:x val="0.79719590123514539"/>
              <c:y val="0.21496804093734048"/>
            </c:manualLayout>
          </c:layout>
          <c:overlay val="0"/>
        </c:title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ru-RU"/>
          </a:p>
        </c:txPr>
        <c:crossAx val="88305616"/>
        <c:crosses val="autoZero"/>
        <c:crossBetween val="between"/>
        <c:majorUnit val="20"/>
      </c:valAx>
    </c:plotArea>
    <c:legend>
      <c:legendPos val="r"/>
      <c:layout>
        <c:manualLayout>
          <c:xMode val="edge"/>
          <c:yMode val="edge"/>
          <c:x val="0.78586840043687334"/>
          <c:y val="0.42466243332486664"/>
          <c:w val="0.13403044619422572"/>
          <c:h val="0.28924189315045296"/>
        </c:manualLayout>
      </c:layout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  <c:userShapes r:id="rId3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0.44737</cdr:x>
      <cdr:y>0.27692</cdr:y>
    </cdr:from>
    <cdr:to>
      <cdr:x>0.44737</cdr:x>
      <cdr:y>0.53846</cdr:y>
    </cdr:to>
    <cdr:cxnSp macro="">
      <cdr:nvCxnSpPr>
        <cdr:cNvPr id="3" name="Straight Connector 2"/>
        <cdr:cNvCxnSpPr/>
      </cdr:nvCxnSpPr>
      <cdr:spPr bwMode="auto">
        <a:xfrm xmlns:a="http://schemas.openxmlformats.org/drawingml/2006/main" flipV="1">
          <a:off x="3672408" y="1296144"/>
          <a:ext cx="0" cy="1224136"/>
        </a:xfrm>
        <a:prstGeom xmlns:a="http://schemas.openxmlformats.org/drawingml/2006/main" prst="line">
          <a:avLst/>
        </a:prstGeom>
        <a:solidFill xmlns:a="http://schemas.openxmlformats.org/drawingml/2006/main">
          <a:schemeClr val="accent1"/>
        </a:solidFill>
        <a:ln xmlns:a="http://schemas.openxmlformats.org/drawingml/2006/main" w="25400" cap="flat" cmpd="sng" algn="ctr">
          <a:solidFill>
            <a:srgbClr val="FFFF00"/>
          </a:solidFill>
          <a:prstDash val="dashDot"/>
          <a:round/>
          <a:headEnd type="none" w="med" len="med"/>
          <a:tailEnd type="none" w="med" len="med"/>
        </a:ln>
        <a:effectLst xmlns:a="http://schemas.openxmlformats.org/drawingml/2006/main"/>
        <a:extLst xmlns:a="http://schemas.openxmlformats.org/drawingml/2006/main"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cdr:spPr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4" y="4"/>
            <a:ext cx="2945659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95" tIns="45696" rIns="91395" bIns="45696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ＭＳ Ｐゴシック"/>
                <a:cs typeface="ＭＳ Ｐゴシック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2020" y="4"/>
            <a:ext cx="2945659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95" tIns="45696" rIns="91395" bIns="45696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/>
                <a:cs typeface="ＭＳ Ｐゴシック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0275" y="741363"/>
            <a:ext cx="4937125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97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357" y="4690273"/>
            <a:ext cx="4984962" cy="444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95" tIns="45696" rIns="91395" bIns="4569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4" y="9380541"/>
            <a:ext cx="2945659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95" tIns="45696" rIns="91395" bIns="45696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ＭＳ Ｐゴシック"/>
                <a:cs typeface="ＭＳ Ｐゴシック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020" y="9380541"/>
            <a:ext cx="2945659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95" tIns="45696" rIns="91395" bIns="45696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/>
                <a:cs typeface="ＭＳ Ｐゴシック"/>
              </a:defRPr>
            </a:lvl1pPr>
          </a:lstStyle>
          <a:p>
            <a:pPr>
              <a:defRPr/>
            </a:pPr>
            <a:fld id="{772883EF-B6BC-4A4F-927F-554775119177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24620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ＭＳ Ｐゴシック"/>
        <a:cs typeface="ＭＳ Ｐゴシック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ＭＳ Ｐゴシック"/>
        <a:cs typeface="ＭＳ Ｐゴシック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ＭＳ Ｐゴシック"/>
        <a:cs typeface="ＭＳ Ｐゴシック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ＭＳ Ｐゴシック"/>
        <a:cs typeface="ＭＳ Ｐゴシック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ＭＳ Ｐゴシック"/>
        <a:cs typeface="ＭＳ Ｐゴシック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33450" y="739775"/>
            <a:ext cx="4930775" cy="36988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>
                <a:solidFill>
                  <a:prstClr val="black"/>
                </a:solidFill>
              </a:rPr>
              <a:t>Підготовлено Департаментом платіжних систем</a:t>
            </a:r>
            <a:endParaRPr lang="uk-UA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5018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smtClean="0">
                <a:solidFill>
                  <a:prstClr val="black"/>
                </a:solidFill>
              </a:rPr>
              <a:t>Підготовлено Департаментом платіжних систем</a:t>
            </a:r>
            <a:endParaRPr lang="uk-UA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4613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smtClean="0">
                <a:solidFill>
                  <a:prstClr val="black"/>
                </a:solidFill>
              </a:rPr>
              <a:t>Підготовлено Департаментом платіжних систем</a:t>
            </a:r>
            <a:endParaRPr lang="uk-UA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2315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6570663"/>
            <a:ext cx="9144000" cy="287337"/>
          </a:xfrm>
          <a:prstGeom prst="rect">
            <a:avLst/>
          </a:prstGeom>
          <a:solidFill>
            <a:srgbClr val="1493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-65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-65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-65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-65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-6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-6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-6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-6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-65" charset="-128"/>
              </a:defRPr>
            </a:lvl9pPr>
          </a:lstStyle>
          <a:p>
            <a:pPr>
              <a:defRPr/>
            </a:pPr>
            <a:endParaRPr lang="uk-UA" altLang="uk-UA" smtClean="0"/>
          </a:p>
        </p:txBody>
      </p:sp>
      <p:pic>
        <p:nvPicPr>
          <p:cNvPr id="5" name="Picture 13" descr="ca-acc_vert-rvb-ombr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96238" y="525463"/>
            <a:ext cx="647700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7" descr="ca-1l_3rgb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99200" y="5876925"/>
            <a:ext cx="2844800" cy="68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7" name="Rectangle 1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73063" y="6067425"/>
            <a:ext cx="5341937" cy="352425"/>
          </a:xfrm>
        </p:spPr>
        <p:txBody>
          <a:bodyPr/>
          <a:lstStyle>
            <a:lvl1pPr marL="0" indent="0">
              <a:buFont typeface="Wingdings" pitchFamily="2" charset="2"/>
              <a:buNone/>
              <a:defRPr sz="1400"/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fr-FR" noProof="0" smtClean="0"/>
          </a:p>
        </p:txBody>
      </p:sp>
      <p:sp>
        <p:nvSpPr>
          <p:cNvPr id="3086" name="Rectangle 14"/>
          <p:cNvSpPr>
            <a:spLocks noGrp="1" noChangeArrowheads="1"/>
          </p:cNvSpPr>
          <p:nvPr>
            <p:ph type="ctrTitle" sz="quarter"/>
          </p:nvPr>
        </p:nvSpPr>
        <p:spPr>
          <a:xfrm>
            <a:off x="533400" y="304800"/>
            <a:ext cx="7010400" cy="685800"/>
          </a:xfrm>
        </p:spPr>
        <p:txBody>
          <a:bodyPr/>
          <a:lstStyle>
            <a:lvl1pPr>
              <a:lnSpc>
                <a:spcPct val="80000"/>
              </a:lnSpc>
              <a:defRPr sz="3200" b="0"/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fr-FR" noProof="0" smtClean="0"/>
          </a:p>
        </p:txBody>
      </p:sp>
    </p:spTree>
    <p:extLst>
      <p:ext uri="{BB962C8B-B14F-4D97-AF65-F5344CB8AC3E}">
        <p14:creationId xmlns:p14="http://schemas.microsoft.com/office/powerpoint/2010/main" val="864361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uk-U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uk-UA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Page </a:t>
            </a:r>
            <a:fld id="{6A423F8A-83A4-4585-9F4E-15D5ECBA13E1}" type="slidenum">
              <a:rPr lang="fr-FR"/>
              <a:pPr>
                <a:defRPr/>
              </a:pPr>
              <a:t>‹#›</a:t>
            </a:fld>
            <a:r>
              <a:rPr lang="fr-FR"/>
              <a:t> - 00/00/00 - Financial Services</a:t>
            </a:r>
          </a:p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71528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uk-U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Page </a:t>
            </a:r>
            <a:fld id="{DDAF496A-049A-43CB-AE99-811B46BD8B71}" type="slidenum">
              <a:rPr lang="fr-FR"/>
              <a:pPr>
                <a:defRPr/>
              </a:pPr>
              <a:t>‹#›</a:t>
            </a:fld>
            <a:r>
              <a:rPr lang="fr-FR"/>
              <a:t> - 00/00/00 - Financial Services</a:t>
            </a:r>
          </a:p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9963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uk-U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20825"/>
            <a:ext cx="3810000" cy="4803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uk-U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20825"/>
            <a:ext cx="3810000" cy="4803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uk-UA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Page </a:t>
            </a:r>
            <a:fld id="{77909F74-C3F5-43D3-8A03-3521CDC2FD9C}" type="slidenum">
              <a:rPr lang="fr-FR"/>
              <a:pPr>
                <a:defRPr/>
              </a:pPr>
              <a:t>‹#›</a:t>
            </a:fld>
            <a:r>
              <a:rPr lang="fr-FR"/>
              <a:t> - 00/00/00 - Financial Services</a:t>
            </a:r>
          </a:p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318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uk-U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uk-U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uk-UA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Page </a:t>
            </a:r>
            <a:fld id="{85CAF10B-24B4-4A59-B032-F0207B294861}" type="slidenum">
              <a:rPr lang="fr-FR"/>
              <a:pPr>
                <a:defRPr/>
              </a:pPr>
              <a:t>‹#›</a:t>
            </a:fld>
            <a:r>
              <a:rPr lang="fr-FR"/>
              <a:t> - 00/00/00 - Financial Services</a:t>
            </a:r>
          </a:p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980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uk-UA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Page </a:t>
            </a:r>
            <a:fld id="{D4C72B55-DCD0-4E89-953C-E96889BA7437}" type="slidenum">
              <a:rPr lang="fr-FR"/>
              <a:pPr>
                <a:defRPr/>
              </a:pPr>
              <a:t>‹#›</a:t>
            </a:fld>
            <a:r>
              <a:rPr lang="fr-FR"/>
              <a:t> - 00/00/00 - Financial Services</a:t>
            </a:r>
          </a:p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9499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Page </a:t>
            </a:r>
            <a:fld id="{6F91F60C-EF73-4A4C-903A-06D50A0145DD}" type="slidenum">
              <a:rPr lang="fr-FR"/>
              <a:pPr>
                <a:defRPr/>
              </a:pPr>
              <a:t>‹#›</a:t>
            </a:fld>
            <a:r>
              <a:rPr lang="fr-FR"/>
              <a:t> - 00/00/00 - Financial Services</a:t>
            </a:r>
          </a:p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6248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uk-U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uk-U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Page </a:t>
            </a:r>
            <a:fld id="{09962F65-886E-4E07-894F-215CE9661B9E}" type="slidenum">
              <a:rPr lang="fr-FR"/>
              <a:pPr>
                <a:defRPr/>
              </a:pPr>
              <a:t>‹#›</a:t>
            </a:fld>
            <a:r>
              <a:rPr lang="fr-FR"/>
              <a:t> - 00/00/00 - Financial Services</a:t>
            </a:r>
          </a:p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8916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uk-U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uk-U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Page </a:t>
            </a:r>
            <a:fld id="{4A5FC53B-E95D-4F24-8A66-462447448980}" type="slidenum">
              <a:rPr lang="fr-FR"/>
              <a:pPr>
                <a:defRPr/>
              </a:pPr>
              <a:t>‹#›</a:t>
            </a:fld>
            <a:r>
              <a:rPr lang="fr-FR"/>
              <a:t> - 00/00/00 - Financial Services</a:t>
            </a:r>
          </a:p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2591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uk-U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uk-UA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Page </a:t>
            </a:r>
            <a:fld id="{3A56CFC2-B55E-4635-A868-A8975BF978FF}" type="slidenum">
              <a:rPr lang="fr-FR"/>
              <a:pPr>
                <a:defRPr/>
              </a:pPr>
              <a:t>‹#›</a:t>
            </a:fld>
            <a:r>
              <a:rPr lang="fr-FR"/>
              <a:t> - 00/00/00 - Financial Services</a:t>
            </a:r>
          </a:p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754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86500" y="441325"/>
            <a:ext cx="1943100" cy="5883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uk-U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41325"/>
            <a:ext cx="5676900" cy="5883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uk-UA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Page </a:t>
            </a:r>
            <a:fld id="{D46E52F5-0C6E-416C-8909-13BAF5320058}" type="slidenum">
              <a:rPr lang="fr-FR"/>
              <a:pPr>
                <a:defRPr/>
              </a:pPr>
              <a:t>‹#›</a:t>
            </a:fld>
            <a:r>
              <a:rPr lang="fr-FR"/>
              <a:t> - 00/00/00 - Financial Services</a:t>
            </a:r>
          </a:p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97287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 userDrawn="1"/>
        </p:nvSpPr>
        <p:spPr>
          <a:xfrm>
            <a:off x="2" y="0"/>
            <a:ext cx="778521" cy="6858000"/>
          </a:xfrm>
          <a:prstGeom prst="rect">
            <a:avLst/>
          </a:prstGeom>
          <a:solidFill>
            <a:srgbClr val="0072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78" tIns="43239" rIns="86478" bIns="43239" rtlCol="0" anchor="ctr"/>
          <a:lstStyle/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endParaRPr lang="uk-UA" sz="180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 userDrawn="1"/>
        </p:nvSpPr>
        <p:spPr>
          <a:xfrm>
            <a:off x="1453882" y="527228"/>
            <a:ext cx="7564533" cy="395099"/>
          </a:xfrm>
          <a:prstGeom prst="rect">
            <a:avLst/>
          </a:prstGeom>
          <a:noFill/>
        </p:spPr>
        <p:txBody>
          <a:bodyPr wrap="square" lIns="86478" tIns="43239" rIns="86478" bIns="43239" rtlCol="0">
            <a:spAutoFit/>
          </a:bodyPr>
          <a:lstStyle/>
          <a:p>
            <a:pPr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2000" b="1" dirty="0" smtClean="0">
                <a:solidFill>
                  <a:srgbClr val="007236"/>
                </a:solidFill>
                <a:ea typeface="+mn-ea"/>
                <a:cs typeface="Arial" pitchFamily="34" charset="0"/>
              </a:rPr>
              <a:t>Національний банк України</a:t>
            </a:r>
            <a:endParaRPr lang="en-US" sz="2000" b="1" dirty="0" smtClean="0">
              <a:solidFill>
                <a:srgbClr val="007236"/>
              </a:solidFill>
              <a:ea typeface="+mn-ea"/>
              <a:cs typeface="Arial" pitchFamily="34" charset="0"/>
            </a:endParaRPr>
          </a:p>
        </p:txBody>
      </p:sp>
      <p:cxnSp>
        <p:nvCxnSpPr>
          <p:cNvPr id="13" name="Прямая соединительная линия 12"/>
          <p:cNvCxnSpPr/>
          <p:nvPr userDrawn="1"/>
        </p:nvCxnSpPr>
        <p:spPr>
          <a:xfrm>
            <a:off x="1184957" y="2581631"/>
            <a:ext cx="7044859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 userDrawn="1"/>
        </p:nvCxnSpPr>
        <p:spPr>
          <a:xfrm>
            <a:off x="1184957" y="3267875"/>
            <a:ext cx="7044859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 userDrawn="1"/>
        </p:nvCxnSpPr>
        <p:spPr>
          <a:xfrm>
            <a:off x="1252694" y="5875604"/>
            <a:ext cx="6977120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089" y="317027"/>
            <a:ext cx="1081793" cy="885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38100">
              <a:schemeClr val="bg1">
                <a:alpha val="58000"/>
              </a:schemeClr>
            </a:glo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Текст 19"/>
          <p:cNvSpPr>
            <a:spLocks noGrp="1"/>
          </p:cNvSpPr>
          <p:nvPr>
            <p:ph type="body" sz="quarter" idx="10"/>
          </p:nvPr>
        </p:nvSpPr>
        <p:spPr>
          <a:xfrm>
            <a:off x="1184258" y="2674131"/>
            <a:ext cx="7045793" cy="548995"/>
          </a:xfrm>
        </p:spPr>
        <p:txBody>
          <a:bodyPr/>
          <a:lstStyle>
            <a:lvl1pPr marL="0" indent="0">
              <a:buNone/>
              <a:defRPr sz="1900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Текст 21"/>
          <p:cNvSpPr>
            <a:spLocks noGrp="1"/>
          </p:cNvSpPr>
          <p:nvPr>
            <p:ph type="body" sz="quarter" idx="11"/>
          </p:nvPr>
        </p:nvSpPr>
        <p:spPr>
          <a:xfrm>
            <a:off x="1253280" y="5945105"/>
            <a:ext cx="3454200" cy="366123"/>
          </a:xfrm>
        </p:spPr>
        <p:txBody>
          <a:bodyPr/>
          <a:lstStyle>
            <a:lvl1pPr marL="0" indent="0">
              <a:buNone/>
              <a:defRPr sz="130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229907" y="6311229"/>
            <a:ext cx="788508" cy="456897"/>
          </a:xfrm>
          <a:prstGeom prst="rect">
            <a:avLst/>
          </a:prstGeom>
        </p:spPr>
        <p:txBody>
          <a:bodyPr lIns="91416" tIns="45708" rIns="91416" bIns="45708"/>
          <a:lstStyle/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‹#›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6324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 dirty="0"/>
          </a:p>
        </p:txBody>
      </p:sp>
      <p:sp>
        <p:nvSpPr>
          <p:cNvPr id="5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229907" y="6311229"/>
            <a:ext cx="788508" cy="456897"/>
          </a:xfrm>
          <a:prstGeom prst="rect">
            <a:avLst/>
          </a:prstGeom>
        </p:spPr>
        <p:txBody>
          <a:bodyPr lIns="91416" tIns="45708" rIns="91416" bIns="45708"/>
          <a:lstStyle>
            <a:lvl1pPr>
              <a:defRPr sz="1300">
                <a:latin typeface="Arial" pitchFamily="34" charset="0"/>
                <a:cs typeface="Arial" pitchFamily="34" charset="0"/>
              </a:defRPr>
            </a:lvl1pPr>
          </a:lstStyle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‹#›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107504" y="644622"/>
            <a:ext cx="774007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400" b="1" dirty="0" smtClean="0">
                <a:solidFill>
                  <a:srgbClr val="1C814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НБУ</a:t>
            </a:r>
          </a:p>
          <a:p>
            <a:pPr defTabSz="914318" eaLnBrk="1" fontAlgn="auto" hangingPunct="1">
              <a:spcBef>
                <a:spcPts val="0"/>
              </a:spcBef>
              <a:spcAft>
                <a:spcPts val="0"/>
              </a:spcAft>
            </a:pPr>
            <a:endParaRPr lang="uk-UA" sz="1400" b="1" dirty="0">
              <a:solidFill>
                <a:srgbClr val="1C814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26990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39453" y="1199737"/>
            <a:ext cx="3763332" cy="4801961"/>
          </a:xfrm>
        </p:spPr>
        <p:txBody>
          <a:bodyPr/>
          <a:lstStyle>
            <a:lvl1pPr>
              <a:defRPr sz="2600">
                <a:latin typeface="Arial" pitchFamily="34" charset="0"/>
                <a:cs typeface="Arial" pitchFamily="34" charset="0"/>
              </a:defRPr>
            </a:lvl1pPr>
            <a:lvl2pPr>
              <a:defRPr sz="2300">
                <a:latin typeface="Arial" pitchFamily="34" charset="0"/>
                <a:cs typeface="Arial" pitchFamily="34" charset="0"/>
              </a:defRPr>
            </a:lvl2pPr>
            <a:lvl3pPr>
              <a:defRPr sz="1900">
                <a:latin typeface="Arial" pitchFamily="34" charset="0"/>
                <a:cs typeface="Arial" pitchFamily="34" charset="0"/>
              </a:defRPr>
            </a:lvl3pPr>
            <a:lvl4pPr>
              <a:defRPr sz="1700">
                <a:latin typeface="Arial" pitchFamily="34" charset="0"/>
                <a:cs typeface="Arial" pitchFamily="34" charset="0"/>
              </a:defRPr>
            </a:lvl4pPr>
            <a:lvl5pPr>
              <a:defRPr sz="1700">
                <a:latin typeface="Arial" pitchFamily="34" charset="0"/>
                <a:cs typeface="Arial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46153" y="1199737"/>
            <a:ext cx="3764824" cy="4801961"/>
          </a:xfrm>
        </p:spPr>
        <p:txBody>
          <a:bodyPr/>
          <a:lstStyle>
            <a:lvl1pPr>
              <a:defRPr sz="2600">
                <a:latin typeface="Arial" pitchFamily="34" charset="0"/>
                <a:cs typeface="Arial" pitchFamily="34" charset="0"/>
              </a:defRPr>
            </a:lvl1pPr>
            <a:lvl2pPr>
              <a:defRPr sz="2300">
                <a:latin typeface="Arial" pitchFamily="34" charset="0"/>
                <a:cs typeface="Arial" pitchFamily="34" charset="0"/>
              </a:defRPr>
            </a:lvl2pPr>
            <a:lvl3pPr>
              <a:defRPr sz="1900">
                <a:latin typeface="Arial" pitchFamily="34" charset="0"/>
                <a:cs typeface="Arial" pitchFamily="34" charset="0"/>
              </a:defRPr>
            </a:lvl3pPr>
            <a:lvl4pPr>
              <a:defRPr sz="1700">
                <a:latin typeface="Arial" pitchFamily="34" charset="0"/>
                <a:cs typeface="Arial" pitchFamily="34" charset="0"/>
              </a:defRPr>
            </a:lvl4pPr>
            <a:lvl5pPr>
              <a:defRPr sz="1700">
                <a:latin typeface="Arial" pitchFamily="34" charset="0"/>
                <a:cs typeface="Arial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229907" y="6311229"/>
            <a:ext cx="788508" cy="456897"/>
          </a:xfrm>
          <a:prstGeom prst="rect">
            <a:avLst/>
          </a:prstGeom>
        </p:spPr>
        <p:txBody>
          <a:bodyPr lIns="91416" tIns="45708" rIns="91416" bIns="45708"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‹#›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3313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 userDrawn="1"/>
        </p:nvSpPr>
        <p:spPr>
          <a:xfrm>
            <a:off x="2" y="0"/>
            <a:ext cx="778521" cy="6858000"/>
          </a:xfrm>
          <a:prstGeom prst="rect">
            <a:avLst/>
          </a:prstGeom>
          <a:solidFill>
            <a:srgbClr val="0072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78" tIns="43239" rIns="86478" bIns="43239" rtlCol="0" anchor="ctr"/>
          <a:lstStyle/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endParaRPr lang="uk-UA" sz="180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 userDrawn="1"/>
        </p:nvSpPr>
        <p:spPr>
          <a:xfrm>
            <a:off x="1453882" y="527228"/>
            <a:ext cx="7564533" cy="395099"/>
          </a:xfrm>
          <a:prstGeom prst="rect">
            <a:avLst/>
          </a:prstGeom>
          <a:noFill/>
        </p:spPr>
        <p:txBody>
          <a:bodyPr wrap="square" lIns="86478" tIns="43239" rIns="86478" bIns="43239" rtlCol="0">
            <a:spAutoFit/>
          </a:bodyPr>
          <a:lstStyle/>
          <a:p>
            <a:pPr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2000" b="1" dirty="0" smtClean="0">
                <a:solidFill>
                  <a:srgbClr val="007236"/>
                </a:solidFill>
                <a:ea typeface="+mn-ea"/>
                <a:cs typeface="Arial" pitchFamily="34" charset="0"/>
              </a:rPr>
              <a:t>Національний банк України</a:t>
            </a:r>
            <a:endParaRPr lang="en-US" sz="2000" b="1" dirty="0" smtClean="0">
              <a:solidFill>
                <a:srgbClr val="007236"/>
              </a:solidFill>
              <a:ea typeface="+mn-ea"/>
              <a:cs typeface="Arial" pitchFamily="34" charset="0"/>
            </a:endParaRPr>
          </a:p>
        </p:txBody>
      </p:sp>
      <p:cxnSp>
        <p:nvCxnSpPr>
          <p:cNvPr id="13" name="Прямая соединительная линия 12"/>
          <p:cNvCxnSpPr/>
          <p:nvPr userDrawn="1"/>
        </p:nvCxnSpPr>
        <p:spPr>
          <a:xfrm>
            <a:off x="1184957" y="2581631"/>
            <a:ext cx="7044859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 userDrawn="1"/>
        </p:nvCxnSpPr>
        <p:spPr>
          <a:xfrm>
            <a:off x="1184957" y="3267875"/>
            <a:ext cx="7044859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 userDrawn="1"/>
        </p:nvCxnSpPr>
        <p:spPr>
          <a:xfrm>
            <a:off x="1252694" y="5875604"/>
            <a:ext cx="6977120" cy="0"/>
          </a:xfrm>
          <a:prstGeom prst="line">
            <a:avLst/>
          </a:prstGeom>
          <a:ln w="9525">
            <a:solidFill>
              <a:srgbClr val="0072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089" y="317027"/>
            <a:ext cx="1081793" cy="885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38100">
              <a:schemeClr val="bg1">
                <a:alpha val="58000"/>
              </a:schemeClr>
            </a:glo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Текст 19"/>
          <p:cNvSpPr>
            <a:spLocks noGrp="1"/>
          </p:cNvSpPr>
          <p:nvPr>
            <p:ph type="body" sz="quarter" idx="10"/>
          </p:nvPr>
        </p:nvSpPr>
        <p:spPr>
          <a:xfrm>
            <a:off x="1184258" y="2674131"/>
            <a:ext cx="7045793" cy="548995"/>
          </a:xfrm>
        </p:spPr>
        <p:txBody>
          <a:bodyPr/>
          <a:lstStyle>
            <a:lvl1pPr marL="0" indent="0">
              <a:buNone/>
              <a:defRPr sz="1900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Текст 21"/>
          <p:cNvSpPr>
            <a:spLocks noGrp="1"/>
          </p:cNvSpPr>
          <p:nvPr>
            <p:ph type="body" sz="quarter" idx="11"/>
          </p:nvPr>
        </p:nvSpPr>
        <p:spPr>
          <a:xfrm>
            <a:off x="1253280" y="5945105"/>
            <a:ext cx="3454200" cy="366123"/>
          </a:xfrm>
        </p:spPr>
        <p:txBody>
          <a:bodyPr/>
          <a:lstStyle>
            <a:lvl1pPr marL="0" indent="0">
              <a:buNone/>
              <a:defRPr sz="130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229907" y="6311229"/>
            <a:ext cx="788508" cy="456897"/>
          </a:xfrm>
          <a:prstGeom prst="rect">
            <a:avLst/>
          </a:prstGeom>
        </p:spPr>
        <p:txBody>
          <a:bodyPr lIns="91416" tIns="45708" rIns="91416" bIns="45708"/>
          <a:lstStyle/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‹#›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3827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 dirty="0"/>
          </a:p>
        </p:txBody>
      </p:sp>
      <p:sp>
        <p:nvSpPr>
          <p:cNvPr id="5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229907" y="6311229"/>
            <a:ext cx="788508" cy="456897"/>
          </a:xfrm>
          <a:prstGeom prst="rect">
            <a:avLst/>
          </a:prstGeom>
        </p:spPr>
        <p:txBody>
          <a:bodyPr lIns="91416" tIns="45708" rIns="91416" bIns="45708"/>
          <a:lstStyle>
            <a:lvl1pPr>
              <a:defRPr sz="1300">
                <a:latin typeface="Arial" pitchFamily="34" charset="0"/>
                <a:cs typeface="Arial" pitchFamily="34" charset="0"/>
              </a:defRPr>
            </a:lvl1pPr>
          </a:lstStyle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‹#›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107504" y="644622"/>
            <a:ext cx="774007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400" b="1" dirty="0" smtClean="0">
                <a:solidFill>
                  <a:srgbClr val="1C814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НБУ</a:t>
            </a:r>
          </a:p>
          <a:p>
            <a:pPr defTabSz="914318" eaLnBrk="1" fontAlgn="auto" hangingPunct="1">
              <a:spcBef>
                <a:spcPts val="0"/>
              </a:spcBef>
              <a:spcAft>
                <a:spcPts val="0"/>
              </a:spcAft>
            </a:pPr>
            <a:endParaRPr lang="uk-UA" sz="1400" b="1" dirty="0">
              <a:solidFill>
                <a:srgbClr val="1C814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55526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39453" y="1199737"/>
            <a:ext cx="3763332" cy="4801961"/>
          </a:xfrm>
        </p:spPr>
        <p:txBody>
          <a:bodyPr/>
          <a:lstStyle>
            <a:lvl1pPr>
              <a:defRPr sz="2600">
                <a:latin typeface="Arial" pitchFamily="34" charset="0"/>
                <a:cs typeface="Arial" pitchFamily="34" charset="0"/>
              </a:defRPr>
            </a:lvl1pPr>
            <a:lvl2pPr>
              <a:defRPr sz="2300">
                <a:latin typeface="Arial" pitchFamily="34" charset="0"/>
                <a:cs typeface="Arial" pitchFamily="34" charset="0"/>
              </a:defRPr>
            </a:lvl2pPr>
            <a:lvl3pPr>
              <a:defRPr sz="1900">
                <a:latin typeface="Arial" pitchFamily="34" charset="0"/>
                <a:cs typeface="Arial" pitchFamily="34" charset="0"/>
              </a:defRPr>
            </a:lvl3pPr>
            <a:lvl4pPr>
              <a:defRPr sz="1700">
                <a:latin typeface="Arial" pitchFamily="34" charset="0"/>
                <a:cs typeface="Arial" pitchFamily="34" charset="0"/>
              </a:defRPr>
            </a:lvl4pPr>
            <a:lvl5pPr>
              <a:defRPr sz="1700">
                <a:latin typeface="Arial" pitchFamily="34" charset="0"/>
                <a:cs typeface="Arial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46153" y="1199737"/>
            <a:ext cx="3764824" cy="4801961"/>
          </a:xfrm>
        </p:spPr>
        <p:txBody>
          <a:bodyPr/>
          <a:lstStyle>
            <a:lvl1pPr>
              <a:defRPr sz="2600">
                <a:latin typeface="Arial" pitchFamily="34" charset="0"/>
                <a:cs typeface="Arial" pitchFamily="34" charset="0"/>
              </a:defRPr>
            </a:lvl1pPr>
            <a:lvl2pPr>
              <a:defRPr sz="2300">
                <a:latin typeface="Arial" pitchFamily="34" charset="0"/>
                <a:cs typeface="Arial" pitchFamily="34" charset="0"/>
              </a:defRPr>
            </a:lvl2pPr>
            <a:lvl3pPr>
              <a:defRPr sz="1900">
                <a:latin typeface="Arial" pitchFamily="34" charset="0"/>
                <a:cs typeface="Arial" pitchFamily="34" charset="0"/>
              </a:defRPr>
            </a:lvl3pPr>
            <a:lvl4pPr>
              <a:defRPr sz="1700">
                <a:latin typeface="Arial" pitchFamily="34" charset="0"/>
                <a:cs typeface="Arial" pitchFamily="34" charset="0"/>
              </a:defRPr>
            </a:lvl4pPr>
            <a:lvl5pPr>
              <a:defRPr sz="1700">
                <a:latin typeface="Arial" pitchFamily="34" charset="0"/>
                <a:cs typeface="Arial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8229907" y="6311229"/>
            <a:ext cx="788508" cy="456897"/>
          </a:xfrm>
          <a:prstGeom prst="rect">
            <a:avLst/>
          </a:prstGeom>
        </p:spPr>
        <p:txBody>
          <a:bodyPr lIns="91416" tIns="45708" rIns="91416" bIns="45708"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algn="r"/>
            <a:fld id="{53400EF4-D14B-4B3E-8643-5A6D23594193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algn="r"/>
              <a:t>‹#›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441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slideLayout" Target="../slideLayouts/slideLayout14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ags" Target="../tags/tag1.xml"/><Relationship Id="rId5" Type="http://schemas.openxmlformats.org/officeDocument/2006/relationships/vmlDrawing" Target="../drawings/vmlDrawing1.vml"/><Relationship Id="rId10" Type="http://schemas.openxmlformats.org/officeDocument/2006/relationships/image" Target="../media/image7.emf"/><Relationship Id="rId4" Type="http://schemas.openxmlformats.org/officeDocument/2006/relationships/theme" Target="../theme/theme2.xml"/><Relationship Id="rId9" Type="http://schemas.openxmlformats.org/officeDocument/2006/relationships/image" Target="../media/image6.e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slideLayout" Target="../slideLayouts/slideLayout17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tags" Target="../tags/tag2.xml"/><Relationship Id="rId5" Type="http://schemas.openxmlformats.org/officeDocument/2006/relationships/vmlDrawing" Target="../drawings/vmlDrawing2.vml"/><Relationship Id="rId10" Type="http://schemas.openxmlformats.org/officeDocument/2006/relationships/image" Target="../media/image7.emf"/><Relationship Id="rId4" Type="http://schemas.openxmlformats.org/officeDocument/2006/relationships/theme" Target="../theme/theme3.xml"/><Relationship Id="rId9" Type="http://schemas.openxmlformats.org/officeDocument/2006/relationships/image" Target="../media/image6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4" descr="bandeau-ppt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3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6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41325"/>
            <a:ext cx="708660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uk-UA" smtClean="0"/>
              <a:t>Cliquez et modifiez le titre</a:t>
            </a:r>
          </a:p>
        </p:txBody>
      </p:sp>
      <p:sp>
        <p:nvSpPr>
          <p:cNvPr id="1028" name="Rectangle 9"/>
          <p:cNvSpPr>
            <a:spLocks noChangeArrowheads="1"/>
          </p:cNvSpPr>
          <p:nvPr/>
        </p:nvSpPr>
        <p:spPr bwMode="auto">
          <a:xfrm>
            <a:off x="0" y="6570663"/>
            <a:ext cx="9144000" cy="287337"/>
          </a:xfrm>
          <a:prstGeom prst="rect">
            <a:avLst/>
          </a:prstGeom>
          <a:solidFill>
            <a:srgbClr val="1493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-65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-65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-65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-65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-6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-6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-6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-6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-65" charset="-128"/>
              </a:defRPr>
            </a:lvl9pPr>
          </a:lstStyle>
          <a:p>
            <a:pPr>
              <a:defRPr/>
            </a:pPr>
            <a:endParaRPr lang="uk-UA" altLang="uk-UA" smtClean="0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57200" y="6588125"/>
            <a:ext cx="304800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bg1"/>
                </a:solidFill>
                <a:ea typeface="ＭＳ Ｐゴシック"/>
              </a:defRPr>
            </a:lvl1pPr>
          </a:lstStyle>
          <a:p>
            <a:pPr>
              <a:defRPr/>
            </a:pPr>
            <a:r>
              <a:rPr lang="fr-FR"/>
              <a:t>Page </a:t>
            </a:r>
            <a:fld id="{253EFFE7-79E9-4BC0-B92A-53B9F2DF2A37}" type="slidenum">
              <a:rPr lang="fr-FR"/>
              <a:pPr>
                <a:defRPr/>
              </a:pPr>
              <a:t>‹#›</a:t>
            </a:fld>
            <a:r>
              <a:rPr lang="fr-FR"/>
              <a:t> - 00/00/00 - Financial Services</a:t>
            </a:r>
          </a:p>
          <a:p>
            <a:pPr>
              <a:defRPr/>
            </a:pPr>
            <a:endParaRPr lang="fr-FR"/>
          </a:p>
        </p:txBody>
      </p:sp>
      <p:sp>
        <p:nvSpPr>
          <p:cNvPr id="1030" name="Rectangle 37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520825"/>
            <a:ext cx="7772400" cy="480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uk-UA" smtClean="0"/>
              <a:t>Cliquez pour modifier les styles du texte du masque</a:t>
            </a:r>
          </a:p>
          <a:p>
            <a:pPr lvl="1"/>
            <a:r>
              <a:rPr lang="fr-FR" altLang="uk-UA" smtClean="0"/>
              <a:t>Deuxième niveau</a:t>
            </a:r>
          </a:p>
          <a:p>
            <a:pPr lvl="2"/>
            <a:r>
              <a:rPr lang="fr-FR" altLang="uk-UA" smtClean="0"/>
              <a:t>Troisième niveau</a:t>
            </a:r>
          </a:p>
          <a:p>
            <a:pPr lvl="3"/>
            <a:r>
              <a:rPr lang="fr-FR" altLang="uk-UA" smtClean="0"/>
              <a:t>Quatrième niveau</a:t>
            </a:r>
          </a:p>
          <a:p>
            <a:pPr lvl="4"/>
            <a:r>
              <a:rPr lang="fr-FR" altLang="uk-UA" smtClean="0"/>
              <a:t>Cinquième niveau</a:t>
            </a:r>
          </a:p>
        </p:txBody>
      </p:sp>
      <p:pic>
        <p:nvPicPr>
          <p:cNvPr id="1031" name="Picture 44" descr="ca-1l_white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80288" y="6524625"/>
            <a:ext cx="1604962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</p:sldLayoutIdLst>
  <p:hf sldNum="0" hdr="0" dt="0"/>
  <p:txStyles>
    <p:titleStyle>
      <a:lvl1pPr algn="r" rtl="0" eaLnBrk="1" fontAlgn="base" hangingPunct="1">
        <a:lnSpc>
          <a:spcPct val="75000"/>
        </a:lnSpc>
        <a:spcBef>
          <a:spcPct val="0"/>
        </a:spcBef>
        <a:spcAft>
          <a:spcPct val="0"/>
        </a:spcAft>
        <a:defRPr sz="2800" b="1">
          <a:solidFill>
            <a:schemeClr val="bg2"/>
          </a:solidFill>
          <a:latin typeface="+mj-lt"/>
          <a:ea typeface="+mj-ea"/>
          <a:cs typeface="+mj-cs"/>
        </a:defRPr>
      </a:lvl1pPr>
      <a:lvl2pPr algn="r" rtl="0" eaLnBrk="1" fontAlgn="base" hangingPunct="1">
        <a:lnSpc>
          <a:spcPct val="75000"/>
        </a:lnSpc>
        <a:spcBef>
          <a:spcPct val="0"/>
        </a:spcBef>
        <a:spcAft>
          <a:spcPct val="0"/>
        </a:spcAft>
        <a:defRPr sz="2800" b="1">
          <a:solidFill>
            <a:schemeClr val="bg2"/>
          </a:solidFill>
          <a:latin typeface="Arial" pitchFamily="34" charset="0"/>
          <a:ea typeface="ＭＳ Ｐゴシック"/>
          <a:cs typeface="ＭＳ Ｐゴシック"/>
        </a:defRPr>
      </a:lvl2pPr>
      <a:lvl3pPr algn="r" rtl="0" eaLnBrk="1" fontAlgn="base" hangingPunct="1">
        <a:lnSpc>
          <a:spcPct val="75000"/>
        </a:lnSpc>
        <a:spcBef>
          <a:spcPct val="0"/>
        </a:spcBef>
        <a:spcAft>
          <a:spcPct val="0"/>
        </a:spcAft>
        <a:defRPr sz="2800" b="1">
          <a:solidFill>
            <a:schemeClr val="bg2"/>
          </a:solidFill>
          <a:latin typeface="Arial" pitchFamily="34" charset="0"/>
          <a:ea typeface="ＭＳ Ｐゴシック"/>
          <a:cs typeface="ＭＳ Ｐゴシック"/>
        </a:defRPr>
      </a:lvl3pPr>
      <a:lvl4pPr algn="r" rtl="0" eaLnBrk="1" fontAlgn="base" hangingPunct="1">
        <a:lnSpc>
          <a:spcPct val="75000"/>
        </a:lnSpc>
        <a:spcBef>
          <a:spcPct val="0"/>
        </a:spcBef>
        <a:spcAft>
          <a:spcPct val="0"/>
        </a:spcAft>
        <a:defRPr sz="2800" b="1">
          <a:solidFill>
            <a:schemeClr val="bg2"/>
          </a:solidFill>
          <a:latin typeface="Arial" pitchFamily="34" charset="0"/>
          <a:ea typeface="ＭＳ Ｐゴシック"/>
          <a:cs typeface="ＭＳ Ｐゴシック"/>
        </a:defRPr>
      </a:lvl4pPr>
      <a:lvl5pPr algn="r" rtl="0" eaLnBrk="1" fontAlgn="base" hangingPunct="1">
        <a:lnSpc>
          <a:spcPct val="75000"/>
        </a:lnSpc>
        <a:spcBef>
          <a:spcPct val="0"/>
        </a:spcBef>
        <a:spcAft>
          <a:spcPct val="0"/>
        </a:spcAft>
        <a:defRPr sz="2800" b="1">
          <a:solidFill>
            <a:schemeClr val="bg2"/>
          </a:solidFill>
          <a:latin typeface="Arial" pitchFamily="34" charset="0"/>
          <a:ea typeface="ＭＳ Ｐゴシック"/>
          <a:cs typeface="ＭＳ Ｐゴシック"/>
        </a:defRPr>
      </a:lvl5pPr>
      <a:lvl6pPr marL="457200" algn="r" rtl="0" eaLnBrk="1" fontAlgn="base" hangingPunct="1">
        <a:lnSpc>
          <a:spcPct val="75000"/>
        </a:lnSpc>
        <a:spcBef>
          <a:spcPct val="0"/>
        </a:spcBef>
        <a:spcAft>
          <a:spcPct val="0"/>
        </a:spcAft>
        <a:defRPr sz="2800" b="1">
          <a:solidFill>
            <a:schemeClr val="bg2"/>
          </a:solidFill>
          <a:latin typeface="Arial" pitchFamily="34" charset="0"/>
          <a:ea typeface="ＭＳ Ｐゴシック"/>
          <a:cs typeface="ＭＳ Ｐゴシック"/>
        </a:defRPr>
      </a:lvl6pPr>
      <a:lvl7pPr marL="914400" algn="r" rtl="0" eaLnBrk="1" fontAlgn="base" hangingPunct="1">
        <a:lnSpc>
          <a:spcPct val="75000"/>
        </a:lnSpc>
        <a:spcBef>
          <a:spcPct val="0"/>
        </a:spcBef>
        <a:spcAft>
          <a:spcPct val="0"/>
        </a:spcAft>
        <a:defRPr sz="2800" b="1">
          <a:solidFill>
            <a:schemeClr val="bg2"/>
          </a:solidFill>
          <a:latin typeface="Arial" pitchFamily="34" charset="0"/>
          <a:ea typeface="ＭＳ Ｐゴシック"/>
          <a:cs typeface="ＭＳ Ｐゴシック"/>
        </a:defRPr>
      </a:lvl7pPr>
      <a:lvl8pPr marL="1371600" algn="r" rtl="0" eaLnBrk="1" fontAlgn="base" hangingPunct="1">
        <a:lnSpc>
          <a:spcPct val="75000"/>
        </a:lnSpc>
        <a:spcBef>
          <a:spcPct val="0"/>
        </a:spcBef>
        <a:spcAft>
          <a:spcPct val="0"/>
        </a:spcAft>
        <a:defRPr sz="2800" b="1">
          <a:solidFill>
            <a:schemeClr val="bg2"/>
          </a:solidFill>
          <a:latin typeface="Arial" pitchFamily="34" charset="0"/>
          <a:ea typeface="ＭＳ Ｐゴシック"/>
          <a:cs typeface="ＭＳ Ｐゴシック"/>
        </a:defRPr>
      </a:lvl8pPr>
      <a:lvl9pPr marL="1828800" algn="r" rtl="0" eaLnBrk="1" fontAlgn="base" hangingPunct="1">
        <a:lnSpc>
          <a:spcPct val="75000"/>
        </a:lnSpc>
        <a:spcBef>
          <a:spcPct val="0"/>
        </a:spcBef>
        <a:spcAft>
          <a:spcPct val="0"/>
        </a:spcAft>
        <a:defRPr sz="2800" b="1">
          <a:solidFill>
            <a:schemeClr val="bg2"/>
          </a:solidFill>
          <a:latin typeface="Arial" pitchFamily="34" charset="0"/>
          <a:ea typeface="ＭＳ Ｐゴシック"/>
          <a:cs typeface="ＭＳ Ｐゴシック"/>
        </a:defRPr>
      </a:lvl9pPr>
    </p:titleStyle>
    <p:bodyStyle>
      <a:lvl1pPr marL="254000" indent="-254000" algn="l" rtl="0" eaLnBrk="1" fontAlgn="base" hangingPunct="1">
        <a:spcBef>
          <a:spcPct val="20000"/>
        </a:spcBef>
        <a:spcAft>
          <a:spcPct val="0"/>
        </a:spcAft>
        <a:buClr>
          <a:srgbClr val="15945C"/>
        </a:buClr>
        <a:buFont typeface="Wingdings" pitchFamily="2" charset="2"/>
        <a:buChar char="n"/>
        <a:defRPr sz="2000" b="1">
          <a:solidFill>
            <a:schemeClr val="bg2"/>
          </a:solidFill>
          <a:latin typeface="+mn-lt"/>
          <a:ea typeface="+mn-ea"/>
          <a:cs typeface="+mn-cs"/>
        </a:defRPr>
      </a:lvl1pPr>
      <a:lvl2pPr marL="649288" indent="-381000" algn="l" rtl="0" eaLnBrk="1" fontAlgn="base" hangingPunct="1">
        <a:spcBef>
          <a:spcPct val="20000"/>
        </a:spcBef>
        <a:spcAft>
          <a:spcPct val="0"/>
        </a:spcAft>
        <a:defRPr sz="1600" b="1">
          <a:solidFill>
            <a:schemeClr val="accent2"/>
          </a:solidFill>
          <a:latin typeface="+mn-lt"/>
          <a:ea typeface="+mn-ea"/>
          <a:cs typeface="+mn-cs"/>
        </a:defRPr>
      </a:lvl2pPr>
      <a:lvl3pPr marL="836613" indent="-185738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 2" pitchFamily="18" charset="2"/>
        <a:buChar char=""/>
        <a:defRPr sz="1600">
          <a:solidFill>
            <a:schemeClr val="tx1"/>
          </a:solidFill>
          <a:latin typeface="+mn-lt"/>
          <a:ea typeface="+mn-ea"/>
          <a:cs typeface="+mn-cs"/>
        </a:defRPr>
      </a:lvl3pPr>
      <a:lvl4pPr marL="838200" indent="533400" algn="l" rtl="0" eaLnBrk="1" fontAlgn="base" hangingPunct="1"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ea typeface="+mn-ea"/>
          <a:cs typeface="+mn-cs"/>
        </a:defRPr>
      </a:lvl4pPr>
      <a:lvl5pPr marL="982663" indent="-136525" algn="l" rtl="0" eaLnBrk="1" fontAlgn="base" hangingPunct="1">
        <a:spcBef>
          <a:spcPct val="20000"/>
        </a:spcBef>
        <a:spcAft>
          <a:spcPct val="0"/>
        </a:spcAft>
        <a:defRPr sz="1400" b="1">
          <a:solidFill>
            <a:schemeClr val="bg2"/>
          </a:solidFill>
          <a:latin typeface="+mn-lt"/>
          <a:ea typeface="+mn-ea"/>
          <a:cs typeface="+mn-cs"/>
        </a:defRPr>
      </a:lvl5pPr>
      <a:lvl6pPr marL="1439863" indent="-136525" algn="l" rtl="0" eaLnBrk="1" fontAlgn="base" hangingPunct="1">
        <a:spcBef>
          <a:spcPct val="20000"/>
        </a:spcBef>
        <a:spcAft>
          <a:spcPct val="0"/>
        </a:spcAft>
        <a:defRPr sz="1400" b="1">
          <a:solidFill>
            <a:schemeClr val="bg2"/>
          </a:solidFill>
          <a:latin typeface="+mn-lt"/>
          <a:ea typeface="+mn-ea"/>
          <a:cs typeface="+mn-cs"/>
        </a:defRPr>
      </a:lvl6pPr>
      <a:lvl7pPr marL="1897063" indent="-136525" algn="l" rtl="0" eaLnBrk="1" fontAlgn="base" hangingPunct="1">
        <a:spcBef>
          <a:spcPct val="20000"/>
        </a:spcBef>
        <a:spcAft>
          <a:spcPct val="0"/>
        </a:spcAft>
        <a:defRPr sz="1400" b="1">
          <a:solidFill>
            <a:schemeClr val="bg2"/>
          </a:solidFill>
          <a:latin typeface="+mn-lt"/>
          <a:ea typeface="+mn-ea"/>
          <a:cs typeface="+mn-cs"/>
        </a:defRPr>
      </a:lvl7pPr>
      <a:lvl8pPr marL="2354263" indent="-136525" algn="l" rtl="0" eaLnBrk="1" fontAlgn="base" hangingPunct="1">
        <a:spcBef>
          <a:spcPct val="20000"/>
        </a:spcBef>
        <a:spcAft>
          <a:spcPct val="0"/>
        </a:spcAft>
        <a:defRPr sz="1400" b="1">
          <a:solidFill>
            <a:schemeClr val="bg2"/>
          </a:solidFill>
          <a:latin typeface="+mn-lt"/>
          <a:ea typeface="+mn-ea"/>
          <a:cs typeface="+mn-cs"/>
        </a:defRPr>
      </a:lvl8pPr>
      <a:lvl9pPr marL="2811463" indent="-136525" algn="l" rtl="0" eaLnBrk="1" fontAlgn="base" hangingPunct="1">
        <a:spcBef>
          <a:spcPct val="20000"/>
        </a:spcBef>
        <a:spcAft>
          <a:spcPct val="0"/>
        </a:spcAft>
        <a:defRPr sz="1400" b="1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1363728958"/>
              </p:ext>
            </p:extLst>
          </p:nvPr>
        </p:nvGraphicFramePr>
        <p:xfrm>
          <a:off x="1495" y="1514"/>
          <a:ext cx="1493" cy="1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name="think-cell Slide" r:id="rId7" imgW="360" imgH="360" progId="">
                  <p:embed/>
                </p:oleObj>
              </mc:Choice>
              <mc:Fallback>
                <p:oleObj name="think-cell Slide" r:id="rId7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5" y="1514"/>
                        <a:ext cx="1493" cy="15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39455" y="1"/>
            <a:ext cx="7671521" cy="906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uk-UA" dirty="0" smtClean="0"/>
              <a:t>Fare </a:t>
            </a:r>
            <a:r>
              <a:rPr lang="en-GB" altLang="uk-UA" dirty="0" err="1" smtClean="0"/>
              <a:t>clic</a:t>
            </a:r>
            <a:r>
              <a:rPr lang="en-GB" altLang="uk-UA" dirty="0" smtClean="0"/>
              <a:t> per </a:t>
            </a:r>
            <a:r>
              <a:rPr lang="en-GB" altLang="uk-UA" dirty="0" err="1" smtClean="0"/>
              <a:t>modificare</a:t>
            </a:r>
            <a:r>
              <a:rPr lang="en-GB" altLang="uk-UA" dirty="0" smtClean="0"/>
              <a:t> stile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39455" y="1199736"/>
            <a:ext cx="7671521" cy="4801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uk-UA" dirty="0" smtClean="0"/>
              <a:t>Fare </a:t>
            </a:r>
            <a:r>
              <a:rPr lang="en-GB" altLang="uk-UA" dirty="0" err="1" smtClean="0"/>
              <a:t>clic</a:t>
            </a:r>
            <a:r>
              <a:rPr lang="en-GB" altLang="uk-UA" dirty="0" smtClean="0"/>
              <a:t> per </a:t>
            </a:r>
            <a:r>
              <a:rPr lang="en-GB" altLang="uk-UA" dirty="0" err="1" smtClean="0"/>
              <a:t>modificare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gli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stili</a:t>
            </a:r>
            <a:r>
              <a:rPr lang="en-GB" altLang="uk-UA" dirty="0" smtClean="0"/>
              <a:t> del </a:t>
            </a:r>
            <a:r>
              <a:rPr lang="en-GB" altLang="uk-UA" dirty="0" err="1" smtClean="0"/>
              <a:t>testo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dello</a:t>
            </a:r>
            <a:r>
              <a:rPr lang="en-GB" altLang="uk-UA" dirty="0" smtClean="0"/>
              <a:t> schema</a:t>
            </a:r>
          </a:p>
          <a:p>
            <a:pPr lvl="1"/>
            <a:r>
              <a:rPr lang="en-GB" altLang="uk-UA" dirty="0" smtClean="0"/>
              <a:t>Secondo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  <a:p>
            <a:pPr lvl="2"/>
            <a:r>
              <a:rPr lang="en-GB" altLang="uk-UA" dirty="0" err="1" smtClean="0"/>
              <a:t>Terzo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  <a:p>
            <a:pPr lvl="3"/>
            <a:r>
              <a:rPr lang="en-GB" altLang="uk-UA" dirty="0" smtClean="0"/>
              <a:t>Quarto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  <a:p>
            <a:pPr lvl="4"/>
            <a:r>
              <a:rPr lang="en-GB" altLang="uk-UA" dirty="0" err="1" smtClean="0"/>
              <a:t>Quinto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29907" y="6242603"/>
            <a:ext cx="788508" cy="456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ctr" defTabSz="914403">
              <a:defRPr sz="1300" b="0" u="none">
                <a:solidFill>
                  <a:srgbClr val="00723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341693B4-AE59-479F-B4BA-6CBA5666A4DB}" type="slidenum">
              <a:rPr lang="en-US" smtClean="0"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>
              <a:ea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605" y="732111"/>
            <a:ext cx="948346" cy="410504"/>
          </a:xfrm>
          <a:prstGeom prst="rect">
            <a:avLst/>
          </a:prstGeom>
          <a:noFill/>
          <a:ln>
            <a:noFill/>
          </a:ln>
        </p:spPr>
        <p:txBody>
          <a:bodyPr wrap="square" lIns="86486" tIns="43243" rIns="86486" bIns="43243" rtlCol="0">
            <a:spAutoFit/>
          </a:bodyPr>
          <a:lstStyle/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700" b="1" dirty="0" smtClean="0">
                <a:solidFill>
                  <a:srgbClr val="007236"/>
                </a:solidFill>
                <a:ea typeface="+mn-ea"/>
                <a:cs typeface="Arial" pitchFamily="34" charset="0"/>
              </a:rPr>
              <a:t>НАЦІОНАЛЬНИЙ </a:t>
            </a:r>
            <a:endParaRPr lang="en-US" sz="700" b="1" dirty="0" smtClean="0">
              <a:solidFill>
                <a:srgbClr val="007236"/>
              </a:solidFill>
              <a:ea typeface="+mn-ea"/>
              <a:cs typeface="Arial" pitchFamily="34" charset="0"/>
            </a:endParaRPr>
          </a:p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700" b="1" dirty="0" smtClean="0">
                <a:solidFill>
                  <a:srgbClr val="007236"/>
                </a:solidFill>
                <a:ea typeface="+mn-ea"/>
                <a:cs typeface="Arial" pitchFamily="34" charset="0"/>
              </a:rPr>
              <a:t>БАНК </a:t>
            </a:r>
            <a:endParaRPr lang="en-US" sz="700" b="1" dirty="0" smtClean="0">
              <a:solidFill>
                <a:srgbClr val="007236"/>
              </a:solidFill>
              <a:ea typeface="+mn-ea"/>
              <a:cs typeface="Arial" pitchFamily="34" charset="0"/>
            </a:endParaRPr>
          </a:p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700" b="1" dirty="0" smtClean="0">
                <a:solidFill>
                  <a:srgbClr val="007236"/>
                </a:solidFill>
                <a:ea typeface="+mn-ea"/>
                <a:cs typeface="Arial" pitchFamily="34" charset="0"/>
              </a:rPr>
              <a:t>УКРАЇНИ</a:t>
            </a:r>
            <a:endParaRPr lang="uk-UA" sz="700" b="1" dirty="0">
              <a:solidFill>
                <a:srgbClr val="007236"/>
              </a:solidFill>
              <a:ea typeface="+mn-ea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26" y="163262"/>
            <a:ext cx="684707" cy="56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38100">
              <a:schemeClr val="bg1">
                <a:alpha val="58000"/>
              </a:schemeClr>
            </a:glo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953" y="66403"/>
            <a:ext cx="2506344" cy="744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Прямая соединительная линия 4"/>
          <p:cNvCxnSpPr/>
          <p:nvPr/>
        </p:nvCxnSpPr>
        <p:spPr bwMode="auto">
          <a:xfrm flipH="1">
            <a:off x="1117309" y="811021"/>
            <a:ext cx="7789988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00723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92784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</p:sldLayoutIdLst>
  <p:hf hdr="0" ftr="0" dt="0"/>
  <p:txStyles>
    <p:titleStyle>
      <a:lvl1pPr algn="l" defTabSz="91440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defTabSz="91440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pitchFamily="34" charset="0"/>
          <a:ea typeface="MS PGothic" pitchFamily="34" charset="-128"/>
        </a:defRPr>
      </a:lvl2pPr>
      <a:lvl3pPr algn="l" defTabSz="91440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pitchFamily="34" charset="0"/>
          <a:ea typeface="MS PGothic" pitchFamily="34" charset="-128"/>
        </a:defRPr>
      </a:lvl3pPr>
      <a:lvl4pPr algn="l" defTabSz="91440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pitchFamily="34" charset="0"/>
          <a:ea typeface="MS PGothic" pitchFamily="34" charset="-128"/>
        </a:defRPr>
      </a:lvl4pPr>
      <a:lvl5pPr algn="l" defTabSz="91440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pitchFamily="34" charset="0"/>
          <a:ea typeface="MS PGothic" pitchFamily="34" charset="-128"/>
        </a:defRPr>
      </a:lvl5pPr>
      <a:lvl6pPr marL="432427" algn="l" defTabSz="91440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pitchFamily="34" charset="0"/>
          <a:ea typeface="MS PGothic" pitchFamily="34" charset="-128"/>
        </a:defRPr>
      </a:lvl6pPr>
      <a:lvl7pPr marL="864854" algn="l" defTabSz="91440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pitchFamily="34" charset="0"/>
          <a:ea typeface="MS PGothic" pitchFamily="34" charset="-128"/>
        </a:defRPr>
      </a:lvl7pPr>
      <a:lvl8pPr marL="1297280" algn="l" defTabSz="91440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pitchFamily="34" charset="0"/>
          <a:ea typeface="MS PGothic" pitchFamily="34" charset="-128"/>
        </a:defRPr>
      </a:lvl8pPr>
      <a:lvl9pPr marL="1729708" algn="l" defTabSz="91440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pitchFamily="34" charset="0"/>
          <a:ea typeface="MS PGothic" pitchFamily="34" charset="-128"/>
        </a:defRPr>
      </a:lvl9pPr>
    </p:titleStyle>
    <p:bodyStyle>
      <a:lvl1pPr marL="181680" indent="-181680" algn="l" defTabSz="914403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n"/>
        <a:defRPr sz="15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40534" indent="-180178" algn="l" defTabSz="914403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3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902391" indent="-180178" algn="l" defTabSz="914403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3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259745" indent="-175674" algn="l" defTabSz="914403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3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621602" indent="-181680" algn="l" defTabSz="914403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300" b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054028" indent="-181680" algn="l" defTabSz="914403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100">
          <a:solidFill>
            <a:schemeClr val="tx1"/>
          </a:solidFill>
          <a:latin typeface="+mn-lt"/>
          <a:ea typeface="+mn-ea"/>
        </a:defRPr>
      </a:lvl6pPr>
      <a:lvl7pPr marL="2486455" indent="-181680" algn="l" defTabSz="914403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100">
          <a:solidFill>
            <a:schemeClr val="tx1"/>
          </a:solidFill>
          <a:latin typeface="+mn-lt"/>
          <a:ea typeface="+mn-ea"/>
        </a:defRPr>
      </a:lvl7pPr>
      <a:lvl8pPr marL="2918882" indent="-181680" algn="l" defTabSz="914403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100">
          <a:solidFill>
            <a:schemeClr val="tx1"/>
          </a:solidFill>
          <a:latin typeface="+mn-lt"/>
          <a:ea typeface="+mn-ea"/>
        </a:defRPr>
      </a:lvl8pPr>
      <a:lvl9pPr marL="3351309" indent="-181680" algn="l" defTabSz="914403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1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uk-UA"/>
      </a:defPPr>
      <a:lvl1pPr marL="0" algn="l" defTabSz="86485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2427" algn="l" defTabSz="86485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854" algn="l" defTabSz="86485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7280" algn="l" defTabSz="86485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9708" algn="l" defTabSz="86485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2134" algn="l" defTabSz="86485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4562" algn="l" defTabSz="86485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6988" algn="l" defTabSz="86485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9415" algn="l" defTabSz="86485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3408696206"/>
              </p:ext>
            </p:extLst>
          </p:nvPr>
        </p:nvGraphicFramePr>
        <p:xfrm>
          <a:off x="1495" y="1514"/>
          <a:ext cx="1493" cy="1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think-cell Slide" r:id="rId7" imgW="360" imgH="360" progId="">
                  <p:embed/>
                </p:oleObj>
              </mc:Choice>
              <mc:Fallback>
                <p:oleObj name="think-cell Slide" r:id="rId7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5" y="1514"/>
                        <a:ext cx="1493" cy="15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39455" y="1"/>
            <a:ext cx="7671521" cy="906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uk-UA" dirty="0" smtClean="0"/>
              <a:t>Fare </a:t>
            </a:r>
            <a:r>
              <a:rPr lang="en-GB" altLang="uk-UA" dirty="0" err="1" smtClean="0"/>
              <a:t>clic</a:t>
            </a:r>
            <a:r>
              <a:rPr lang="en-GB" altLang="uk-UA" dirty="0" smtClean="0"/>
              <a:t> per </a:t>
            </a:r>
            <a:r>
              <a:rPr lang="en-GB" altLang="uk-UA" dirty="0" err="1" smtClean="0"/>
              <a:t>modificare</a:t>
            </a:r>
            <a:r>
              <a:rPr lang="en-GB" altLang="uk-UA" dirty="0" smtClean="0"/>
              <a:t> stile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39455" y="1199736"/>
            <a:ext cx="7671521" cy="4801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uk-UA" dirty="0" smtClean="0"/>
              <a:t>Fare </a:t>
            </a:r>
            <a:r>
              <a:rPr lang="en-GB" altLang="uk-UA" dirty="0" err="1" smtClean="0"/>
              <a:t>clic</a:t>
            </a:r>
            <a:r>
              <a:rPr lang="en-GB" altLang="uk-UA" dirty="0" smtClean="0"/>
              <a:t> per </a:t>
            </a:r>
            <a:r>
              <a:rPr lang="en-GB" altLang="uk-UA" dirty="0" err="1" smtClean="0"/>
              <a:t>modificare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gli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stili</a:t>
            </a:r>
            <a:r>
              <a:rPr lang="en-GB" altLang="uk-UA" dirty="0" smtClean="0"/>
              <a:t> del </a:t>
            </a:r>
            <a:r>
              <a:rPr lang="en-GB" altLang="uk-UA" dirty="0" err="1" smtClean="0"/>
              <a:t>testo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dello</a:t>
            </a:r>
            <a:r>
              <a:rPr lang="en-GB" altLang="uk-UA" dirty="0" smtClean="0"/>
              <a:t> schema</a:t>
            </a:r>
          </a:p>
          <a:p>
            <a:pPr lvl="1"/>
            <a:r>
              <a:rPr lang="en-GB" altLang="uk-UA" dirty="0" smtClean="0"/>
              <a:t>Secondo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  <a:p>
            <a:pPr lvl="2"/>
            <a:r>
              <a:rPr lang="en-GB" altLang="uk-UA" dirty="0" err="1" smtClean="0"/>
              <a:t>Terzo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  <a:p>
            <a:pPr lvl="3"/>
            <a:r>
              <a:rPr lang="en-GB" altLang="uk-UA" dirty="0" smtClean="0"/>
              <a:t>Quarto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  <a:p>
            <a:pPr lvl="4"/>
            <a:r>
              <a:rPr lang="en-GB" altLang="uk-UA" dirty="0" err="1" smtClean="0"/>
              <a:t>Quinto</a:t>
            </a:r>
            <a:r>
              <a:rPr lang="en-GB" altLang="uk-UA" dirty="0" smtClean="0"/>
              <a:t> </a:t>
            </a:r>
            <a:r>
              <a:rPr lang="en-GB" altLang="uk-UA" dirty="0" err="1" smtClean="0"/>
              <a:t>livello</a:t>
            </a:r>
            <a:endParaRPr lang="en-GB" altLang="uk-UA" dirty="0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29907" y="6242603"/>
            <a:ext cx="788508" cy="456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ctr" defTabSz="914403">
              <a:defRPr sz="1300" b="0" u="none">
                <a:solidFill>
                  <a:srgbClr val="00723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341693B4-AE59-479F-B4BA-6CBA5666A4DB}" type="slidenum">
              <a:rPr lang="en-US" smtClean="0"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>
              <a:ea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605" y="732111"/>
            <a:ext cx="948346" cy="410504"/>
          </a:xfrm>
          <a:prstGeom prst="rect">
            <a:avLst/>
          </a:prstGeom>
          <a:noFill/>
          <a:ln>
            <a:noFill/>
          </a:ln>
        </p:spPr>
        <p:txBody>
          <a:bodyPr wrap="square" lIns="86486" tIns="43243" rIns="86486" bIns="43243" rtlCol="0">
            <a:spAutoFit/>
          </a:bodyPr>
          <a:lstStyle/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700" b="1" dirty="0" smtClean="0">
                <a:solidFill>
                  <a:srgbClr val="007236"/>
                </a:solidFill>
                <a:ea typeface="+mn-ea"/>
                <a:cs typeface="Arial" pitchFamily="34" charset="0"/>
              </a:rPr>
              <a:t>НАЦІОНАЛЬНИЙ </a:t>
            </a:r>
            <a:endParaRPr lang="en-US" sz="700" b="1" dirty="0" smtClean="0">
              <a:solidFill>
                <a:srgbClr val="007236"/>
              </a:solidFill>
              <a:ea typeface="+mn-ea"/>
              <a:cs typeface="Arial" pitchFamily="34" charset="0"/>
            </a:endParaRPr>
          </a:p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700" b="1" dirty="0" smtClean="0">
                <a:solidFill>
                  <a:srgbClr val="007236"/>
                </a:solidFill>
                <a:ea typeface="+mn-ea"/>
                <a:cs typeface="Arial" pitchFamily="34" charset="0"/>
              </a:rPr>
              <a:t>БАНК </a:t>
            </a:r>
            <a:endParaRPr lang="en-US" sz="700" b="1" dirty="0" smtClean="0">
              <a:solidFill>
                <a:srgbClr val="007236"/>
              </a:solidFill>
              <a:ea typeface="+mn-ea"/>
              <a:cs typeface="Arial" pitchFamily="34" charset="0"/>
            </a:endParaRPr>
          </a:p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700" b="1" dirty="0" smtClean="0">
                <a:solidFill>
                  <a:srgbClr val="007236"/>
                </a:solidFill>
                <a:ea typeface="+mn-ea"/>
                <a:cs typeface="Arial" pitchFamily="34" charset="0"/>
              </a:rPr>
              <a:t>УКРАЇНИ</a:t>
            </a:r>
            <a:endParaRPr lang="uk-UA" sz="700" b="1" dirty="0">
              <a:solidFill>
                <a:srgbClr val="007236"/>
              </a:solidFill>
              <a:ea typeface="+mn-ea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26" y="163262"/>
            <a:ext cx="684707" cy="56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38100">
              <a:schemeClr val="bg1">
                <a:alpha val="58000"/>
              </a:schemeClr>
            </a:glo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953" y="66403"/>
            <a:ext cx="2506344" cy="744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Прямая соединительная линия 4"/>
          <p:cNvCxnSpPr/>
          <p:nvPr/>
        </p:nvCxnSpPr>
        <p:spPr bwMode="auto">
          <a:xfrm flipH="1">
            <a:off x="1117309" y="811021"/>
            <a:ext cx="7789988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00723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914450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</p:sldLayoutIdLst>
  <p:hf hdr="0" ftr="0" dt="0"/>
  <p:txStyles>
    <p:titleStyle>
      <a:lvl1pPr algn="l" defTabSz="91440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defTabSz="91440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pitchFamily="34" charset="0"/>
          <a:ea typeface="MS PGothic" pitchFamily="34" charset="-128"/>
        </a:defRPr>
      </a:lvl2pPr>
      <a:lvl3pPr algn="l" defTabSz="91440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pitchFamily="34" charset="0"/>
          <a:ea typeface="MS PGothic" pitchFamily="34" charset="-128"/>
        </a:defRPr>
      </a:lvl3pPr>
      <a:lvl4pPr algn="l" defTabSz="91440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pitchFamily="34" charset="0"/>
          <a:ea typeface="MS PGothic" pitchFamily="34" charset="-128"/>
        </a:defRPr>
      </a:lvl4pPr>
      <a:lvl5pPr algn="l" defTabSz="91440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pitchFamily="34" charset="0"/>
          <a:ea typeface="MS PGothic" pitchFamily="34" charset="-128"/>
        </a:defRPr>
      </a:lvl5pPr>
      <a:lvl6pPr marL="432427" algn="l" defTabSz="91440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pitchFamily="34" charset="0"/>
          <a:ea typeface="MS PGothic" pitchFamily="34" charset="-128"/>
        </a:defRPr>
      </a:lvl6pPr>
      <a:lvl7pPr marL="864854" algn="l" defTabSz="91440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pitchFamily="34" charset="0"/>
          <a:ea typeface="MS PGothic" pitchFamily="34" charset="-128"/>
        </a:defRPr>
      </a:lvl7pPr>
      <a:lvl8pPr marL="1297280" algn="l" defTabSz="91440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pitchFamily="34" charset="0"/>
          <a:ea typeface="MS PGothic" pitchFamily="34" charset="-128"/>
        </a:defRPr>
      </a:lvl8pPr>
      <a:lvl9pPr marL="1729708" algn="l" defTabSz="914403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pitchFamily="34" charset="0"/>
          <a:ea typeface="MS PGothic" pitchFamily="34" charset="-128"/>
        </a:defRPr>
      </a:lvl9pPr>
    </p:titleStyle>
    <p:bodyStyle>
      <a:lvl1pPr marL="181680" indent="-181680" algn="l" defTabSz="914403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n"/>
        <a:defRPr sz="15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40534" indent="-180178" algn="l" defTabSz="914403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3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902391" indent="-180178" algn="l" defTabSz="914403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3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259745" indent="-175674" algn="l" defTabSz="914403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3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621602" indent="-181680" algn="l" defTabSz="914403" rtl="0" eaLnBrk="1" fontAlgn="base" hangingPunct="1">
        <a:spcBef>
          <a:spcPct val="20000"/>
        </a:spcBef>
        <a:spcAft>
          <a:spcPct val="0"/>
        </a:spcAft>
        <a:buClr>
          <a:srgbClr val="007236"/>
        </a:buClr>
        <a:buFont typeface="Wingdings" pitchFamily="2" charset="2"/>
        <a:buChar char="§"/>
        <a:defRPr sz="1300" b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054028" indent="-181680" algn="l" defTabSz="914403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100">
          <a:solidFill>
            <a:schemeClr val="tx1"/>
          </a:solidFill>
          <a:latin typeface="+mn-lt"/>
          <a:ea typeface="+mn-ea"/>
        </a:defRPr>
      </a:lvl6pPr>
      <a:lvl7pPr marL="2486455" indent="-181680" algn="l" defTabSz="914403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100">
          <a:solidFill>
            <a:schemeClr val="tx1"/>
          </a:solidFill>
          <a:latin typeface="+mn-lt"/>
          <a:ea typeface="+mn-ea"/>
        </a:defRPr>
      </a:lvl7pPr>
      <a:lvl8pPr marL="2918882" indent="-181680" algn="l" defTabSz="914403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100">
          <a:solidFill>
            <a:schemeClr val="tx1"/>
          </a:solidFill>
          <a:latin typeface="+mn-lt"/>
          <a:ea typeface="+mn-ea"/>
        </a:defRPr>
      </a:lvl8pPr>
      <a:lvl9pPr marL="3351309" indent="-181680" algn="l" defTabSz="914403" rtl="0" eaLnBrk="1" fontAlgn="base" hangingPunct="1">
        <a:spcBef>
          <a:spcPct val="20000"/>
        </a:spcBef>
        <a:spcAft>
          <a:spcPct val="0"/>
        </a:spcAft>
        <a:buClr>
          <a:srgbClr val="E2001A"/>
        </a:buClr>
        <a:buFont typeface="Wingdings" pitchFamily="2" charset="2"/>
        <a:buChar char="n"/>
        <a:defRPr sz="11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uk-UA"/>
      </a:defPPr>
      <a:lvl1pPr marL="0" algn="l" defTabSz="86485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2427" algn="l" defTabSz="86485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854" algn="l" defTabSz="86485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7280" algn="l" defTabSz="86485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9708" algn="l" defTabSz="86485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2134" algn="l" defTabSz="86485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4562" algn="l" defTabSz="86485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6988" algn="l" defTabSz="86485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9415" algn="l" defTabSz="86485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r>
              <a:rPr lang="en-US" b="0" dirty="0" smtClean="0"/>
              <a:t>FINANCIAL MARKETS – 2017</a:t>
            </a:r>
            <a:endParaRPr lang="uk-UA" b="0" dirty="0"/>
          </a:p>
        </p:txBody>
      </p:sp>
      <p:sp>
        <p:nvSpPr>
          <p:cNvPr id="3" name="Title 2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  <a:t>COOPERATION: ICC – BANKING COMMISSION</a:t>
            </a:r>
            <a:r>
              <a:rPr lang="uk-UA" sz="24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uk-UA" sz="24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uk-UA" sz="2400" dirty="0" smtClean="0"/>
              <a:t>СПІВПРАЦЯ: </a:t>
            </a:r>
            <a:r>
              <a:rPr lang="uk-UA" sz="2400" dirty="0" smtClean="0"/>
              <a:t>БАНКІВ</a:t>
            </a:r>
            <a:r>
              <a:rPr lang="en-US" sz="2400" dirty="0" smtClean="0"/>
              <a:t>C</a:t>
            </a:r>
            <a:r>
              <a:rPr lang="uk-UA" sz="2400" dirty="0" smtClean="0"/>
              <a:t>ЬКА </a:t>
            </a:r>
            <a:r>
              <a:rPr lang="uk-UA" sz="2400" dirty="0" smtClean="0"/>
              <a:t>КОМІСІЯ УНК МТП</a:t>
            </a:r>
            <a:endParaRPr lang="uk-UA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971600" y="2420888"/>
            <a:ext cx="7200800" cy="2985433"/>
          </a:xfrm>
          <a:prstGeom prst="rect">
            <a:avLst/>
          </a:prstGeom>
          <a:noFill/>
          <a:ln w="31750">
            <a:solidFill>
              <a:schemeClr val="accent1"/>
            </a:solidFill>
            <a:prstDash val="sysDot"/>
          </a:ln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chemeClr val="accent5">
                    <a:lumMod val="50000"/>
                  </a:schemeClr>
                </a:solidFill>
              </a:rPr>
              <a:t>TRADE FINANCE</a:t>
            </a:r>
          </a:p>
          <a:p>
            <a:r>
              <a:rPr lang="uk-UA" sz="2800" b="1" dirty="0" smtClean="0">
                <a:solidFill>
                  <a:schemeClr val="bg1">
                    <a:lumMod val="50000"/>
                  </a:schemeClr>
                </a:solidFill>
              </a:rPr>
              <a:t>ТОРГОВЕ ФІНАНСУВАННЯ</a:t>
            </a:r>
            <a:endParaRPr lang="en-US" sz="2800" b="1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342900" indent="-342900">
              <a:buFontTx/>
              <a:buChar char="-"/>
            </a:pPr>
            <a:endParaRPr lang="en-US" dirty="0" smtClean="0"/>
          </a:p>
          <a:p>
            <a:pPr marL="342900" indent="-342900">
              <a:buFontTx/>
              <a:buChar char="-"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LOWER RISKS </a:t>
            </a:r>
            <a:r>
              <a:rPr lang="en-US" dirty="0" smtClean="0"/>
              <a:t>/ </a:t>
            </a:r>
            <a:r>
              <a:rPr lang="uk-UA" dirty="0" smtClean="0">
                <a:solidFill>
                  <a:schemeClr val="bg1">
                    <a:lumMod val="50000"/>
                  </a:schemeClr>
                </a:solidFill>
              </a:rPr>
              <a:t>МЕНШИЙ РИЗИК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  <a:p>
            <a:pPr marL="342900" indent="-342900">
              <a:buFontTx/>
              <a:buChar char="-"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LOWER PRICE</a:t>
            </a:r>
            <a:r>
              <a:rPr lang="uk-UA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uk-UA" dirty="0" smtClean="0"/>
              <a:t>/ </a:t>
            </a:r>
            <a:r>
              <a:rPr lang="uk-UA" dirty="0" smtClean="0">
                <a:solidFill>
                  <a:schemeClr val="bg1">
                    <a:lumMod val="50000"/>
                  </a:schemeClr>
                </a:solidFill>
              </a:rPr>
              <a:t>НИЖЧІ ВИТРАТИ</a:t>
            </a:r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342900" indent="-342900">
              <a:buFontTx/>
              <a:buChar char="-"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MARKET DEVELOPMENT</a:t>
            </a:r>
            <a:r>
              <a:rPr lang="uk-UA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uk-UA" dirty="0" smtClean="0"/>
              <a:t>/ </a:t>
            </a:r>
            <a:r>
              <a:rPr lang="uk-UA" dirty="0" smtClean="0">
                <a:solidFill>
                  <a:schemeClr val="bg1">
                    <a:lumMod val="50000"/>
                  </a:schemeClr>
                </a:solidFill>
              </a:rPr>
              <a:t>РОЗВИТОК РИНКУ</a:t>
            </a:r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71709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chemeClr val="accent5">
                    <a:lumMod val="50000"/>
                  </a:schemeClr>
                </a:solidFill>
              </a:rPr>
              <a:t>TF DEFINITION</a:t>
            </a:r>
            <a:r>
              <a:rPr lang="uk-UA" dirty="0" smtClean="0">
                <a:solidFill>
                  <a:srgbClr val="009900"/>
                </a:solidFill>
              </a:rPr>
              <a:t/>
            </a:r>
            <a:br>
              <a:rPr lang="uk-UA" dirty="0" smtClean="0">
                <a:solidFill>
                  <a:srgbClr val="009900"/>
                </a:solidFill>
              </a:rPr>
            </a:b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</a:rPr>
              <a:t>ТОРГОВЕ ФІНАНСУВАННЯ:</a:t>
            </a: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</a:rPr>
              <a:t>Визначення</a:t>
            </a:r>
            <a:endParaRPr lang="uk-UA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Intro</a:t>
            </a:r>
            <a:r>
              <a:rPr lang="en-GB" dirty="0" smtClean="0"/>
              <a:t> 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/ </a:t>
            </a:r>
            <a:r>
              <a:rPr lang="uk-UA" dirty="0" smtClean="0">
                <a:solidFill>
                  <a:schemeClr val="bg1">
                    <a:lumMod val="50000"/>
                  </a:schemeClr>
                </a:solidFill>
              </a:rPr>
              <a:t>Вступ</a:t>
            </a:r>
            <a:endParaRPr lang="uk-UA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/>
              <a:t>Page </a:t>
            </a:r>
            <a:fld id="{DDAF496A-049A-43CB-AE99-811B46BD8B71}" type="slidenum">
              <a:rPr lang="fr-FR" smtClean="0"/>
              <a:pPr>
                <a:defRPr/>
              </a:pPr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583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59"/>
          <p:cNvGrpSpPr>
            <a:grpSpLocks/>
          </p:cNvGrpSpPr>
          <p:nvPr/>
        </p:nvGrpSpPr>
        <p:grpSpPr bwMode="auto">
          <a:xfrm>
            <a:off x="755650" y="4221163"/>
            <a:ext cx="7586664" cy="1524000"/>
            <a:chOff x="816" y="2880"/>
            <a:chExt cx="4779" cy="960"/>
          </a:xfrm>
        </p:grpSpPr>
        <p:sp>
          <p:nvSpPr>
            <p:cNvPr id="7192" name="AutoShape 560"/>
            <p:cNvSpPr>
              <a:spLocks noChangeArrowheads="1"/>
            </p:cNvSpPr>
            <p:nvPr/>
          </p:nvSpPr>
          <p:spPr bwMode="auto">
            <a:xfrm>
              <a:off x="1632" y="3648"/>
              <a:ext cx="3120" cy="192"/>
            </a:xfrm>
            <a:prstGeom prst="leftRightArrowCallout">
              <a:avLst>
                <a:gd name="adj1" fmla="val 41667"/>
                <a:gd name="adj2" fmla="val 48088"/>
                <a:gd name="adj3" fmla="val 113600"/>
                <a:gd name="adj4" fmla="val 80583"/>
              </a:avLst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algn="l" eaLnBrk="0" hangingPunct="0">
                <a:spcBef>
                  <a:spcPct val="20000"/>
                </a:spcBef>
                <a:buClr>
                  <a:srgbClr val="15945C"/>
                </a:buClr>
                <a:buFont typeface="Wingdings" pitchFamily="2" charset="2"/>
                <a:buChar char="n"/>
                <a:defRPr sz="20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algn="l" eaLnBrk="0" hangingPunct="0">
                <a:spcBef>
                  <a:spcPct val="20000"/>
                </a:spcBef>
                <a:defRPr sz="1600" b="1">
                  <a:solidFill>
                    <a:schemeClr val="accent2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algn="l" eaLnBrk="0" hangingPunct="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 2" pitchFamily="18" charset="2"/>
                <a:buChar char=""/>
                <a:defRPr sz="16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algn="l" eaLnBrk="0" hangingPunct="0">
                <a:spcBef>
                  <a:spcPct val="20000"/>
                </a:spcBef>
                <a:defRPr sz="1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algn="l" eaLnBrk="0" hangingPunct="0">
                <a:spcBef>
                  <a:spcPct val="20000"/>
                </a:spcBef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altLang="uk-UA" sz="1400" dirty="0">
                  <a:solidFill>
                    <a:schemeClr val="tx1"/>
                  </a:solidFill>
                  <a:latin typeface="Arial Narrow" pitchFamily="34" charset="0"/>
                </a:rPr>
                <a:t>1.</a:t>
              </a:r>
              <a:r>
                <a:rPr lang="en-US" altLang="uk-UA" sz="1400" b="0" u="sng" dirty="0">
                  <a:solidFill>
                    <a:schemeClr val="tx1"/>
                  </a:solidFill>
                  <a:latin typeface="Arial Narrow" pitchFamily="34" charset="0"/>
                </a:rPr>
                <a:t> </a:t>
              </a:r>
              <a:r>
                <a:rPr lang="ru-RU" altLang="uk-UA" sz="1400" b="0" u="sng" dirty="0">
                  <a:solidFill>
                    <a:schemeClr val="tx1"/>
                  </a:solidFill>
                  <a:latin typeface="Arial Narrow" pitchFamily="34" charset="0"/>
                </a:rPr>
                <a:t>Контракт</a:t>
              </a:r>
              <a:r>
                <a:rPr lang="en-US" altLang="uk-UA" sz="1400" b="0" u="sng" dirty="0">
                  <a:solidFill>
                    <a:schemeClr val="tx1"/>
                  </a:solidFill>
                  <a:latin typeface="Arial Narrow" pitchFamily="34" charset="0"/>
                </a:rPr>
                <a:t>.</a:t>
              </a:r>
              <a:r>
                <a:rPr lang="en-US" altLang="uk-UA" sz="1400" b="0" dirty="0">
                  <a:solidFill>
                    <a:schemeClr val="tx1"/>
                  </a:solidFill>
                </a:rPr>
                <a:t> </a:t>
              </a:r>
              <a:r>
                <a:rPr lang="ru-RU" altLang="uk-UA" sz="1400" b="0" i="1" dirty="0" smtClean="0">
                  <a:solidFill>
                    <a:schemeClr val="tx1"/>
                  </a:solidFill>
                  <a:latin typeface="Arial Narrow" pitchFamily="34" charset="0"/>
                </a:rPr>
                <a:t>Продаж товару (з </a:t>
              </a:r>
              <a:r>
                <a:rPr lang="uk-UA" altLang="uk-UA" sz="1400" b="0" i="1" dirty="0" smtClean="0">
                  <a:solidFill>
                    <a:schemeClr val="tx1"/>
                  </a:solidFill>
                  <a:latin typeface="Arial Narrow" pitchFamily="34" charset="0"/>
                </a:rPr>
                <a:t>відстрочкою</a:t>
              </a:r>
              <a:r>
                <a:rPr lang="ru-RU" altLang="uk-UA" sz="1400" b="0" i="1" dirty="0" smtClean="0">
                  <a:solidFill>
                    <a:schemeClr val="tx1"/>
                  </a:solidFill>
                  <a:latin typeface="Arial Narrow" pitchFamily="34" charset="0"/>
                </a:rPr>
                <a:t> </a:t>
              </a:r>
              <a:r>
                <a:rPr lang="ru-RU" altLang="uk-UA" sz="1400" b="0" i="1" dirty="0" smtClean="0">
                  <a:solidFill>
                    <a:schemeClr val="tx1"/>
                  </a:solidFill>
                  <a:latin typeface="Arial Narrow" pitchFamily="34" charset="0"/>
                </a:rPr>
                <a:t>платежу)</a:t>
              </a:r>
              <a:endParaRPr lang="en-US" altLang="uk-UA" sz="1400" b="0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grpSp>
          <p:nvGrpSpPr>
            <p:cNvPr id="7193" name="Group 561"/>
            <p:cNvGrpSpPr>
              <a:grpSpLocks/>
            </p:cNvGrpSpPr>
            <p:nvPr/>
          </p:nvGrpSpPr>
          <p:grpSpPr bwMode="auto">
            <a:xfrm>
              <a:off x="816" y="2928"/>
              <a:ext cx="885" cy="858"/>
              <a:chOff x="4608" y="2976"/>
              <a:chExt cx="885" cy="858"/>
            </a:xfrm>
          </p:grpSpPr>
          <p:grpSp>
            <p:nvGrpSpPr>
              <p:cNvPr id="7197" name="Group 562"/>
              <p:cNvGrpSpPr>
                <a:grpSpLocks/>
              </p:cNvGrpSpPr>
              <p:nvPr/>
            </p:nvGrpSpPr>
            <p:grpSpPr bwMode="auto">
              <a:xfrm>
                <a:off x="4608" y="2976"/>
                <a:ext cx="885" cy="528"/>
                <a:chOff x="11425" y="5523"/>
                <a:chExt cx="3292" cy="2148"/>
              </a:xfrm>
            </p:grpSpPr>
            <p:sp>
              <p:nvSpPr>
                <p:cNvPr id="7199" name="Freeform 563"/>
                <p:cNvSpPr>
                  <a:spLocks/>
                </p:cNvSpPr>
                <p:nvPr/>
              </p:nvSpPr>
              <p:spPr bwMode="auto">
                <a:xfrm>
                  <a:off x="11657" y="5523"/>
                  <a:ext cx="2695" cy="1477"/>
                </a:xfrm>
                <a:custGeom>
                  <a:avLst/>
                  <a:gdLst>
                    <a:gd name="T0" fmla="*/ 2695 w 2695"/>
                    <a:gd name="T1" fmla="*/ 605 h 1477"/>
                    <a:gd name="T2" fmla="*/ 2662 w 2695"/>
                    <a:gd name="T3" fmla="*/ 514 h 1477"/>
                    <a:gd name="T4" fmla="*/ 2610 w 2695"/>
                    <a:gd name="T5" fmla="*/ 453 h 1477"/>
                    <a:gd name="T6" fmla="*/ 2534 w 2695"/>
                    <a:gd name="T7" fmla="*/ 414 h 1477"/>
                    <a:gd name="T8" fmla="*/ 2481 w 2695"/>
                    <a:gd name="T9" fmla="*/ 391 h 1477"/>
                    <a:gd name="T10" fmla="*/ 2453 w 2695"/>
                    <a:gd name="T11" fmla="*/ 333 h 1477"/>
                    <a:gd name="T12" fmla="*/ 2391 w 2695"/>
                    <a:gd name="T13" fmla="*/ 262 h 1477"/>
                    <a:gd name="T14" fmla="*/ 2344 w 2695"/>
                    <a:gd name="T15" fmla="*/ 229 h 1477"/>
                    <a:gd name="T16" fmla="*/ 2282 w 2695"/>
                    <a:gd name="T17" fmla="*/ 195 h 1477"/>
                    <a:gd name="T18" fmla="*/ 2216 w 2695"/>
                    <a:gd name="T19" fmla="*/ 176 h 1477"/>
                    <a:gd name="T20" fmla="*/ 2116 w 2695"/>
                    <a:gd name="T21" fmla="*/ 191 h 1477"/>
                    <a:gd name="T22" fmla="*/ 2021 w 2695"/>
                    <a:gd name="T23" fmla="*/ 267 h 1477"/>
                    <a:gd name="T24" fmla="*/ 1988 w 2695"/>
                    <a:gd name="T25" fmla="*/ 252 h 1477"/>
                    <a:gd name="T26" fmla="*/ 1950 w 2695"/>
                    <a:gd name="T27" fmla="*/ 195 h 1477"/>
                    <a:gd name="T28" fmla="*/ 1907 w 2695"/>
                    <a:gd name="T29" fmla="*/ 148 h 1477"/>
                    <a:gd name="T30" fmla="*/ 1850 w 2695"/>
                    <a:gd name="T31" fmla="*/ 95 h 1477"/>
                    <a:gd name="T32" fmla="*/ 1779 w 2695"/>
                    <a:gd name="T33" fmla="*/ 52 h 1477"/>
                    <a:gd name="T34" fmla="*/ 1684 w 2695"/>
                    <a:gd name="T35" fmla="*/ 19 h 1477"/>
                    <a:gd name="T36" fmla="*/ 1533 w 2695"/>
                    <a:gd name="T37" fmla="*/ 0 h 1477"/>
                    <a:gd name="T38" fmla="*/ 1381 w 2695"/>
                    <a:gd name="T39" fmla="*/ 48 h 1477"/>
                    <a:gd name="T40" fmla="*/ 1324 w 2695"/>
                    <a:gd name="T41" fmla="*/ 86 h 1477"/>
                    <a:gd name="T42" fmla="*/ 1257 w 2695"/>
                    <a:gd name="T43" fmla="*/ 162 h 1477"/>
                    <a:gd name="T44" fmla="*/ 1210 w 2695"/>
                    <a:gd name="T45" fmla="*/ 191 h 1477"/>
                    <a:gd name="T46" fmla="*/ 1129 w 2695"/>
                    <a:gd name="T47" fmla="*/ 157 h 1477"/>
                    <a:gd name="T48" fmla="*/ 1015 w 2695"/>
                    <a:gd name="T49" fmla="*/ 119 h 1477"/>
                    <a:gd name="T50" fmla="*/ 868 w 2695"/>
                    <a:gd name="T51" fmla="*/ 76 h 1477"/>
                    <a:gd name="T52" fmla="*/ 712 w 2695"/>
                    <a:gd name="T53" fmla="*/ 43 h 1477"/>
                    <a:gd name="T54" fmla="*/ 380 w 2695"/>
                    <a:gd name="T55" fmla="*/ 38 h 1477"/>
                    <a:gd name="T56" fmla="*/ 204 w 2695"/>
                    <a:gd name="T57" fmla="*/ 105 h 1477"/>
                    <a:gd name="T58" fmla="*/ 124 w 2695"/>
                    <a:gd name="T59" fmla="*/ 167 h 1477"/>
                    <a:gd name="T60" fmla="*/ 52 w 2695"/>
                    <a:gd name="T61" fmla="*/ 257 h 1477"/>
                    <a:gd name="T62" fmla="*/ 0 w 2695"/>
                    <a:gd name="T63" fmla="*/ 467 h 1477"/>
                    <a:gd name="T64" fmla="*/ 24 w 2695"/>
                    <a:gd name="T65" fmla="*/ 624 h 1477"/>
                    <a:gd name="T66" fmla="*/ 67 w 2695"/>
                    <a:gd name="T67" fmla="*/ 715 h 1477"/>
                    <a:gd name="T68" fmla="*/ 119 w 2695"/>
                    <a:gd name="T69" fmla="*/ 791 h 1477"/>
                    <a:gd name="T70" fmla="*/ 180 w 2695"/>
                    <a:gd name="T71" fmla="*/ 838 h 1477"/>
                    <a:gd name="T72" fmla="*/ 237 w 2695"/>
                    <a:gd name="T73" fmla="*/ 876 h 1477"/>
                    <a:gd name="T74" fmla="*/ 294 w 2695"/>
                    <a:gd name="T75" fmla="*/ 910 h 1477"/>
                    <a:gd name="T76" fmla="*/ 370 w 2695"/>
                    <a:gd name="T77" fmla="*/ 938 h 1477"/>
                    <a:gd name="T78" fmla="*/ 465 w 2695"/>
                    <a:gd name="T79" fmla="*/ 967 h 1477"/>
                    <a:gd name="T80" fmla="*/ 484 w 2695"/>
                    <a:gd name="T81" fmla="*/ 1172 h 1477"/>
                    <a:gd name="T82" fmla="*/ 517 w 2695"/>
                    <a:gd name="T83" fmla="*/ 1243 h 1477"/>
                    <a:gd name="T84" fmla="*/ 555 w 2695"/>
                    <a:gd name="T85" fmla="*/ 1277 h 1477"/>
                    <a:gd name="T86" fmla="*/ 664 w 2695"/>
                    <a:gd name="T87" fmla="*/ 1300 h 1477"/>
                    <a:gd name="T88" fmla="*/ 764 w 2695"/>
                    <a:gd name="T89" fmla="*/ 1300 h 1477"/>
                    <a:gd name="T90" fmla="*/ 778 w 2695"/>
                    <a:gd name="T91" fmla="*/ 1358 h 1477"/>
                    <a:gd name="T92" fmla="*/ 821 w 2695"/>
                    <a:gd name="T93" fmla="*/ 1419 h 1477"/>
                    <a:gd name="T94" fmla="*/ 868 w 2695"/>
                    <a:gd name="T95" fmla="*/ 1448 h 1477"/>
                    <a:gd name="T96" fmla="*/ 925 w 2695"/>
                    <a:gd name="T97" fmla="*/ 1467 h 1477"/>
                    <a:gd name="T98" fmla="*/ 1196 w 2695"/>
                    <a:gd name="T99" fmla="*/ 1453 h 1477"/>
                    <a:gd name="T100" fmla="*/ 1400 w 2695"/>
                    <a:gd name="T101" fmla="*/ 1410 h 1477"/>
                    <a:gd name="T102" fmla="*/ 1556 w 2695"/>
                    <a:gd name="T103" fmla="*/ 1367 h 1477"/>
                    <a:gd name="T104" fmla="*/ 2695 w 2695"/>
                    <a:gd name="T105" fmla="*/ 676 h 1477"/>
                    <a:gd name="T106" fmla="*/ 2695 w 2695"/>
                    <a:gd name="T107" fmla="*/ 657 h 1477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w 2695"/>
                    <a:gd name="T163" fmla="*/ 0 h 1477"/>
                    <a:gd name="T164" fmla="*/ 2695 w 2695"/>
                    <a:gd name="T165" fmla="*/ 1477 h 1477"/>
                  </a:gdLst>
                  <a:ahLst/>
                  <a:cxnLst>
                    <a:cxn ang="T108">
                      <a:pos x="T0" y="T1"/>
                    </a:cxn>
                    <a:cxn ang="T109">
                      <a:pos x="T2" y="T3"/>
                    </a:cxn>
                    <a:cxn ang="T110">
                      <a:pos x="T4" y="T5"/>
                    </a:cxn>
                    <a:cxn ang="T111">
                      <a:pos x="T6" y="T7"/>
                    </a:cxn>
                    <a:cxn ang="T112">
                      <a:pos x="T8" y="T9"/>
                    </a:cxn>
                    <a:cxn ang="T113">
                      <a:pos x="T10" y="T11"/>
                    </a:cxn>
                    <a:cxn ang="T114">
                      <a:pos x="T12" y="T13"/>
                    </a:cxn>
                    <a:cxn ang="T115">
                      <a:pos x="T14" y="T15"/>
                    </a:cxn>
                    <a:cxn ang="T116">
                      <a:pos x="T16" y="T17"/>
                    </a:cxn>
                    <a:cxn ang="T117">
                      <a:pos x="T18" y="T19"/>
                    </a:cxn>
                    <a:cxn ang="T118">
                      <a:pos x="T20" y="T21"/>
                    </a:cxn>
                    <a:cxn ang="T119">
                      <a:pos x="T22" y="T23"/>
                    </a:cxn>
                    <a:cxn ang="T120">
                      <a:pos x="T24" y="T25"/>
                    </a:cxn>
                    <a:cxn ang="T121">
                      <a:pos x="T26" y="T27"/>
                    </a:cxn>
                    <a:cxn ang="T122">
                      <a:pos x="T28" y="T29"/>
                    </a:cxn>
                    <a:cxn ang="T123">
                      <a:pos x="T30" y="T31"/>
                    </a:cxn>
                    <a:cxn ang="T124">
                      <a:pos x="T32" y="T33"/>
                    </a:cxn>
                    <a:cxn ang="T125">
                      <a:pos x="T34" y="T35"/>
                    </a:cxn>
                    <a:cxn ang="T126">
                      <a:pos x="T36" y="T37"/>
                    </a:cxn>
                    <a:cxn ang="T127">
                      <a:pos x="T38" y="T39"/>
                    </a:cxn>
                    <a:cxn ang="T128">
                      <a:pos x="T40" y="T41"/>
                    </a:cxn>
                    <a:cxn ang="T129">
                      <a:pos x="T42" y="T43"/>
                    </a:cxn>
                    <a:cxn ang="T130">
                      <a:pos x="T44" y="T45"/>
                    </a:cxn>
                    <a:cxn ang="T131">
                      <a:pos x="T46" y="T47"/>
                    </a:cxn>
                    <a:cxn ang="T132">
                      <a:pos x="T48" y="T49"/>
                    </a:cxn>
                    <a:cxn ang="T133">
                      <a:pos x="T50" y="T51"/>
                    </a:cxn>
                    <a:cxn ang="T134">
                      <a:pos x="T52" y="T53"/>
                    </a:cxn>
                    <a:cxn ang="T135">
                      <a:pos x="T54" y="T55"/>
                    </a:cxn>
                    <a:cxn ang="T136">
                      <a:pos x="T56" y="T57"/>
                    </a:cxn>
                    <a:cxn ang="T137">
                      <a:pos x="T58" y="T59"/>
                    </a:cxn>
                    <a:cxn ang="T138">
                      <a:pos x="T60" y="T61"/>
                    </a:cxn>
                    <a:cxn ang="T139">
                      <a:pos x="T62" y="T63"/>
                    </a:cxn>
                    <a:cxn ang="T140">
                      <a:pos x="T64" y="T65"/>
                    </a:cxn>
                    <a:cxn ang="T141">
                      <a:pos x="T66" y="T67"/>
                    </a:cxn>
                    <a:cxn ang="T142">
                      <a:pos x="T68" y="T69"/>
                    </a:cxn>
                    <a:cxn ang="T143">
                      <a:pos x="T70" y="T71"/>
                    </a:cxn>
                    <a:cxn ang="T144">
                      <a:pos x="T72" y="T73"/>
                    </a:cxn>
                    <a:cxn ang="T145">
                      <a:pos x="T74" y="T75"/>
                    </a:cxn>
                    <a:cxn ang="T146">
                      <a:pos x="T76" y="T77"/>
                    </a:cxn>
                    <a:cxn ang="T147">
                      <a:pos x="T78" y="T79"/>
                    </a:cxn>
                    <a:cxn ang="T148">
                      <a:pos x="T80" y="T81"/>
                    </a:cxn>
                    <a:cxn ang="T149">
                      <a:pos x="T82" y="T83"/>
                    </a:cxn>
                    <a:cxn ang="T150">
                      <a:pos x="T84" y="T85"/>
                    </a:cxn>
                    <a:cxn ang="T151">
                      <a:pos x="T86" y="T87"/>
                    </a:cxn>
                    <a:cxn ang="T152">
                      <a:pos x="T88" y="T89"/>
                    </a:cxn>
                    <a:cxn ang="T153">
                      <a:pos x="T90" y="T91"/>
                    </a:cxn>
                    <a:cxn ang="T154">
                      <a:pos x="T92" y="T93"/>
                    </a:cxn>
                    <a:cxn ang="T155">
                      <a:pos x="T94" y="T95"/>
                    </a:cxn>
                    <a:cxn ang="T156">
                      <a:pos x="T96" y="T97"/>
                    </a:cxn>
                    <a:cxn ang="T157">
                      <a:pos x="T98" y="T99"/>
                    </a:cxn>
                    <a:cxn ang="T158">
                      <a:pos x="T100" y="T101"/>
                    </a:cxn>
                    <a:cxn ang="T159">
                      <a:pos x="T102" y="T103"/>
                    </a:cxn>
                    <a:cxn ang="T160">
                      <a:pos x="T104" y="T105"/>
                    </a:cxn>
                    <a:cxn ang="T161">
                      <a:pos x="T106" y="T107"/>
                    </a:cxn>
                  </a:cxnLst>
                  <a:rect l="T162" t="T163" r="T164" b="T165"/>
                  <a:pathLst>
                    <a:path w="2695" h="1477">
                      <a:moveTo>
                        <a:pt x="2695" y="657"/>
                      </a:moveTo>
                      <a:lnTo>
                        <a:pt x="2695" y="605"/>
                      </a:lnTo>
                      <a:lnTo>
                        <a:pt x="2681" y="548"/>
                      </a:lnTo>
                      <a:lnTo>
                        <a:pt x="2662" y="514"/>
                      </a:lnTo>
                      <a:lnTo>
                        <a:pt x="2638" y="481"/>
                      </a:lnTo>
                      <a:lnTo>
                        <a:pt x="2610" y="453"/>
                      </a:lnTo>
                      <a:lnTo>
                        <a:pt x="2581" y="429"/>
                      </a:lnTo>
                      <a:lnTo>
                        <a:pt x="2534" y="414"/>
                      </a:lnTo>
                      <a:lnTo>
                        <a:pt x="2491" y="414"/>
                      </a:lnTo>
                      <a:lnTo>
                        <a:pt x="2481" y="391"/>
                      </a:lnTo>
                      <a:lnTo>
                        <a:pt x="2472" y="367"/>
                      </a:lnTo>
                      <a:lnTo>
                        <a:pt x="2453" y="333"/>
                      </a:lnTo>
                      <a:lnTo>
                        <a:pt x="2425" y="300"/>
                      </a:lnTo>
                      <a:lnTo>
                        <a:pt x="2391" y="262"/>
                      </a:lnTo>
                      <a:lnTo>
                        <a:pt x="2368" y="243"/>
                      </a:lnTo>
                      <a:lnTo>
                        <a:pt x="2344" y="229"/>
                      </a:lnTo>
                      <a:lnTo>
                        <a:pt x="2315" y="210"/>
                      </a:lnTo>
                      <a:lnTo>
                        <a:pt x="2282" y="195"/>
                      </a:lnTo>
                      <a:lnTo>
                        <a:pt x="2249" y="181"/>
                      </a:lnTo>
                      <a:lnTo>
                        <a:pt x="2216" y="176"/>
                      </a:lnTo>
                      <a:lnTo>
                        <a:pt x="2164" y="176"/>
                      </a:lnTo>
                      <a:lnTo>
                        <a:pt x="2116" y="191"/>
                      </a:lnTo>
                      <a:lnTo>
                        <a:pt x="2078" y="214"/>
                      </a:lnTo>
                      <a:lnTo>
                        <a:pt x="2021" y="267"/>
                      </a:lnTo>
                      <a:lnTo>
                        <a:pt x="2007" y="291"/>
                      </a:lnTo>
                      <a:lnTo>
                        <a:pt x="1988" y="252"/>
                      </a:lnTo>
                      <a:lnTo>
                        <a:pt x="1964" y="214"/>
                      </a:lnTo>
                      <a:lnTo>
                        <a:pt x="1950" y="195"/>
                      </a:lnTo>
                      <a:lnTo>
                        <a:pt x="1926" y="172"/>
                      </a:lnTo>
                      <a:lnTo>
                        <a:pt x="1907" y="148"/>
                      </a:lnTo>
                      <a:lnTo>
                        <a:pt x="1879" y="119"/>
                      </a:lnTo>
                      <a:lnTo>
                        <a:pt x="1850" y="95"/>
                      </a:lnTo>
                      <a:lnTo>
                        <a:pt x="1817" y="76"/>
                      </a:lnTo>
                      <a:lnTo>
                        <a:pt x="1779" y="52"/>
                      </a:lnTo>
                      <a:lnTo>
                        <a:pt x="1732" y="33"/>
                      </a:lnTo>
                      <a:lnTo>
                        <a:pt x="1684" y="19"/>
                      </a:lnTo>
                      <a:lnTo>
                        <a:pt x="1632" y="10"/>
                      </a:lnTo>
                      <a:lnTo>
                        <a:pt x="1533" y="0"/>
                      </a:lnTo>
                      <a:lnTo>
                        <a:pt x="1447" y="14"/>
                      </a:lnTo>
                      <a:lnTo>
                        <a:pt x="1381" y="48"/>
                      </a:lnTo>
                      <a:lnTo>
                        <a:pt x="1352" y="67"/>
                      </a:lnTo>
                      <a:lnTo>
                        <a:pt x="1324" y="86"/>
                      </a:lnTo>
                      <a:lnTo>
                        <a:pt x="1286" y="124"/>
                      </a:lnTo>
                      <a:lnTo>
                        <a:pt x="1257" y="162"/>
                      </a:lnTo>
                      <a:lnTo>
                        <a:pt x="1238" y="200"/>
                      </a:lnTo>
                      <a:lnTo>
                        <a:pt x="1210" y="191"/>
                      </a:lnTo>
                      <a:lnTo>
                        <a:pt x="1177" y="176"/>
                      </a:lnTo>
                      <a:lnTo>
                        <a:pt x="1129" y="157"/>
                      </a:lnTo>
                      <a:lnTo>
                        <a:pt x="1077" y="138"/>
                      </a:lnTo>
                      <a:lnTo>
                        <a:pt x="1015" y="119"/>
                      </a:lnTo>
                      <a:lnTo>
                        <a:pt x="944" y="95"/>
                      </a:lnTo>
                      <a:lnTo>
                        <a:pt x="868" y="76"/>
                      </a:lnTo>
                      <a:lnTo>
                        <a:pt x="792" y="57"/>
                      </a:lnTo>
                      <a:lnTo>
                        <a:pt x="712" y="43"/>
                      </a:lnTo>
                      <a:lnTo>
                        <a:pt x="546" y="29"/>
                      </a:lnTo>
                      <a:lnTo>
                        <a:pt x="380" y="38"/>
                      </a:lnTo>
                      <a:lnTo>
                        <a:pt x="237" y="86"/>
                      </a:lnTo>
                      <a:lnTo>
                        <a:pt x="204" y="105"/>
                      </a:lnTo>
                      <a:lnTo>
                        <a:pt x="176" y="124"/>
                      </a:lnTo>
                      <a:lnTo>
                        <a:pt x="124" y="167"/>
                      </a:lnTo>
                      <a:lnTo>
                        <a:pt x="81" y="210"/>
                      </a:lnTo>
                      <a:lnTo>
                        <a:pt x="52" y="257"/>
                      </a:lnTo>
                      <a:lnTo>
                        <a:pt x="10" y="362"/>
                      </a:lnTo>
                      <a:lnTo>
                        <a:pt x="0" y="467"/>
                      </a:lnTo>
                      <a:lnTo>
                        <a:pt x="10" y="576"/>
                      </a:lnTo>
                      <a:lnTo>
                        <a:pt x="24" y="624"/>
                      </a:lnTo>
                      <a:lnTo>
                        <a:pt x="43" y="672"/>
                      </a:lnTo>
                      <a:lnTo>
                        <a:pt x="67" y="715"/>
                      </a:lnTo>
                      <a:lnTo>
                        <a:pt x="90" y="753"/>
                      </a:lnTo>
                      <a:lnTo>
                        <a:pt x="119" y="791"/>
                      </a:lnTo>
                      <a:lnTo>
                        <a:pt x="147" y="815"/>
                      </a:lnTo>
                      <a:lnTo>
                        <a:pt x="180" y="838"/>
                      </a:lnTo>
                      <a:lnTo>
                        <a:pt x="209" y="862"/>
                      </a:lnTo>
                      <a:lnTo>
                        <a:pt x="237" y="876"/>
                      </a:lnTo>
                      <a:lnTo>
                        <a:pt x="266" y="896"/>
                      </a:lnTo>
                      <a:lnTo>
                        <a:pt x="294" y="910"/>
                      </a:lnTo>
                      <a:lnTo>
                        <a:pt x="323" y="919"/>
                      </a:lnTo>
                      <a:lnTo>
                        <a:pt x="370" y="938"/>
                      </a:lnTo>
                      <a:lnTo>
                        <a:pt x="441" y="962"/>
                      </a:lnTo>
                      <a:lnTo>
                        <a:pt x="465" y="967"/>
                      </a:lnTo>
                      <a:lnTo>
                        <a:pt x="475" y="1115"/>
                      </a:lnTo>
                      <a:lnTo>
                        <a:pt x="484" y="1172"/>
                      </a:lnTo>
                      <a:lnTo>
                        <a:pt x="503" y="1219"/>
                      </a:lnTo>
                      <a:lnTo>
                        <a:pt x="517" y="1243"/>
                      </a:lnTo>
                      <a:lnTo>
                        <a:pt x="536" y="1262"/>
                      </a:lnTo>
                      <a:lnTo>
                        <a:pt x="555" y="1277"/>
                      </a:lnTo>
                      <a:lnTo>
                        <a:pt x="579" y="1286"/>
                      </a:lnTo>
                      <a:lnTo>
                        <a:pt x="664" y="1300"/>
                      </a:lnTo>
                      <a:lnTo>
                        <a:pt x="717" y="1305"/>
                      </a:lnTo>
                      <a:lnTo>
                        <a:pt x="764" y="1300"/>
                      </a:lnTo>
                      <a:lnTo>
                        <a:pt x="769" y="1329"/>
                      </a:lnTo>
                      <a:lnTo>
                        <a:pt x="778" y="1358"/>
                      </a:lnTo>
                      <a:lnTo>
                        <a:pt x="792" y="1391"/>
                      </a:lnTo>
                      <a:lnTo>
                        <a:pt x="821" y="1419"/>
                      </a:lnTo>
                      <a:lnTo>
                        <a:pt x="845" y="1434"/>
                      </a:lnTo>
                      <a:lnTo>
                        <a:pt x="868" y="1448"/>
                      </a:lnTo>
                      <a:lnTo>
                        <a:pt x="892" y="1458"/>
                      </a:lnTo>
                      <a:lnTo>
                        <a:pt x="925" y="1467"/>
                      </a:lnTo>
                      <a:lnTo>
                        <a:pt x="1001" y="1477"/>
                      </a:lnTo>
                      <a:lnTo>
                        <a:pt x="1196" y="1453"/>
                      </a:lnTo>
                      <a:lnTo>
                        <a:pt x="1300" y="1434"/>
                      </a:lnTo>
                      <a:lnTo>
                        <a:pt x="1400" y="1410"/>
                      </a:lnTo>
                      <a:lnTo>
                        <a:pt x="1485" y="1391"/>
                      </a:lnTo>
                      <a:lnTo>
                        <a:pt x="1556" y="1367"/>
                      </a:lnTo>
                      <a:lnTo>
                        <a:pt x="1618" y="1348"/>
                      </a:lnTo>
                      <a:lnTo>
                        <a:pt x="2695" y="676"/>
                      </a:lnTo>
                      <a:lnTo>
                        <a:pt x="2695" y="657"/>
                      </a:lnTo>
                      <a:close/>
                    </a:path>
                  </a:pathLst>
                </a:custGeom>
                <a:solidFill>
                  <a:srgbClr val="F2CC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00" name="Freeform 564"/>
                <p:cNvSpPr>
                  <a:spLocks/>
                </p:cNvSpPr>
                <p:nvPr/>
              </p:nvSpPr>
              <p:spPr bwMode="auto">
                <a:xfrm>
                  <a:off x="11762" y="5594"/>
                  <a:ext cx="2348" cy="858"/>
                </a:xfrm>
                <a:custGeom>
                  <a:avLst/>
                  <a:gdLst>
                    <a:gd name="T0" fmla="*/ 2305 w 2348"/>
                    <a:gd name="T1" fmla="*/ 305 h 858"/>
                    <a:gd name="T2" fmla="*/ 2210 w 2348"/>
                    <a:gd name="T3" fmla="*/ 210 h 858"/>
                    <a:gd name="T4" fmla="*/ 2135 w 2348"/>
                    <a:gd name="T5" fmla="*/ 177 h 858"/>
                    <a:gd name="T6" fmla="*/ 1935 w 2348"/>
                    <a:gd name="T7" fmla="*/ 229 h 858"/>
                    <a:gd name="T8" fmla="*/ 1907 w 2348"/>
                    <a:gd name="T9" fmla="*/ 267 h 858"/>
                    <a:gd name="T10" fmla="*/ 1845 w 2348"/>
                    <a:gd name="T11" fmla="*/ 191 h 858"/>
                    <a:gd name="T12" fmla="*/ 1764 w 2348"/>
                    <a:gd name="T13" fmla="*/ 115 h 858"/>
                    <a:gd name="T14" fmla="*/ 1660 w 2348"/>
                    <a:gd name="T15" fmla="*/ 48 h 858"/>
                    <a:gd name="T16" fmla="*/ 1494 w 2348"/>
                    <a:gd name="T17" fmla="*/ 0 h 858"/>
                    <a:gd name="T18" fmla="*/ 1281 w 2348"/>
                    <a:gd name="T19" fmla="*/ 53 h 858"/>
                    <a:gd name="T20" fmla="*/ 1200 w 2348"/>
                    <a:gd name="T21" fmla="*/ 124 h 858"/>
                    <a:gd name="T22" fmla="*/ 1143 w 2348"/>
                    <a:gd name="T23" fmla="*/ 172 h 858"/>
                    <a:gd name="T24" fmla="*/ 1015 w 2348"/>
                    <a:gd name="T25" fmla="*/ 129 h 858"/>
                    <a:gd name="T26" fmla="*/ 863 w 2348"/>
                    <a:gd name="T27" fmla="*/ 86 h 858"/>
                    <a:gd name="T28" fmla="*/ 683 w 2348"/>
                    <a:gd name="T29" fmla="*/ 48 h 858"/>
                    <a:gd name="T30" fmla="*/ 327 w 2348"/>
                    <a:gd name="T31" fmla="*/ 48 h 858"/>
                    <a:gd name="T32" fmla="*/ 123 w 2348"/>
                    <a:gd name="T33" fmla="*/ 134 h 858"/>
                    <a:gd name="T34" fmla="*/ 14 w 2348"/>
                    <a:gd name="T35" fmla="*/ 310 h 858"/>
                    <a:gd name="T36" fmla="*/ 23 w 2348"/>
                    <a:gd name="T37" fmla="*/ 553 h 858"/>
                    <a:gd name="T38" fmla="*/ 75 w 2348"/>
                    <a:gd name="T39" fmla="*/ 634 h 858"/>
                    <a:gd name="T40" fmla="*/ 142 w 2348"/>
                    <a:gd name="T41" fmla="*/ 701 h 858"/>
                    <a:gd name="T42" fmla="*/ 227 w 2348"/>
                    <a:gd name="T43" fmla="*/ 753 h 858"/>
                    <a:gd name="T44" fmla="*/ 346 w 2348"/>
                    <a:gd name="T45" fmla="*/ 801 h 858"/>
                    <a:gd name="T46" fmla="*/ 531 w 2348"/>
                    <a:gd name="T47" fmla="*/ 844 h 858"/>
                    <a:gd name="T48" fmla="*/ 659 w 2348"/>
                    <a:gd name="T49" fmla="*/ 820 h 858"/>
                    <a:gd name="T50" fmla="*/ 488 w 2348"/>
                    <a:gd name="T51" fmla="*/ 767 h 858"/>
                    <a:gd name="T52" fmla="*/ 313 w 2348"/>
                    <a:gd name="T53" fmla="*/ 696 h 858"/>
                    <a:gd name="T54" fmla="*/ 232 w 2348"/>
                    <a:gd name="T55" fmla="*/ 644 h 858"/>
                    <a:gd name="T56" fmla="*/ 132 w 2348"/>
                    <a:gd name="T57" fmla="*/ 553 h 858"/>
                    <a:gd name="T58" fmla="*/ 123 w 2348"/>
                    <a:gd name="T59" fmla="*/ 334 h 858"/>
                    <a:gd name="T60" fmla="*/ 185 w 2348"/>
                    <a:gd name="T61" fmla="*/ 220 h 858"/>
                    <a:gd name="T62" fmla="*/ 251 w 2348"/>
                    <a:gd name="T63" fmla="*/ 167 h 858"/>
                    <a:gd name="T64" fmla="*/ 517 w 2348"/>
                    <a:gd name="T65" fmla="*/ 129 h 858"/>
                    <a:gd name="T66" fmla="*/ 953 w 2348"/>
                    <a:gd name="T67" fmla="*/ 186 h 858"/>
                    <a:gd name="T68" fmla="*/ 1181 w 2348"/>
                    <a:gd name="T69" fmla="*/ 248 h 858"/>
                    <a:gd name="T70" fmla="*/ 1285 w 2348"/>
                    <a:gd name="T71" fmla="*/ 153 h 858"/>
                    <a:gd name="T72" fmla="*/ 1371 w 2348"/>
                    <a:gd name="T73" fmla="*/ 105 h 858"/>
                    <a:gd name="T74" fmla="*/ 1551 w 2348"/>
                    <a:gd name="T75" fmla="*/ 81 h 858"/>
                    <a:gd name="T76" fmla="*/ 1703 w 2348"/>
                    <a:gd name="T77" fmla="*/ 139 h 858"/>
                    <a:gd name="T78" fmla="*/ 1817 w 2348"/>
                    <a:gd name="T79" fmla="*/ 229 h 858"/>
                    <a:gd name="T80" fmla="*/ 1921 w 2348"/>
                    <a:gd name="T81" fmla="*/ 353 h 858"/>
                    <a:gd name="T82" fmla="*/ 1987 w 2348"/>
                    <a:gd name="T83" fmla="*/ 267 h 858"/>
                    <a:gd name="T84" fmla="*/ 2063 w 2348"/>
                    <a:gd name="T85" fmla="*/ 224 h 858"/>
                    <a:gd name="T86" fmla="*/ 2210 w 2348"/>
                    <a:gd name="T87" fmla="*/ 267 h 858"/>
                    <a:gd name="T88" fmla="*/ 2320 w 2348"/>
                    <a:gd name="T89" fmla="*/ 401 h 858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w 2348"/>
                    <a:gd name="T136" fmla="*/ 0 h 858"/>
                    <a:gd name="T137" fmla="*/ 2348 w 2348"/>
                    <a:gd name="T138" fmla="*/ 858 h 858"/>
                  </a:gdLst>
                  <a:ahLst/>
                  <a:cxnLst>
                    <a:cxn ang="T90">
                      <a:pos x="T0" y="T1"/>
                    </a:cxn>
                    <a:cxn ang="T91">
                      <a:pos x="T2" y="T3"/>
                    </a:cxn>
                    <a:cxn ang="T92">
                      <a:pos x="T4" y="T5"/>
                    </a:cxn>
                    <a:cxn ang="T93">
                      <a:pos x="T6" y="T7"/>
                    </a:cxn>
                    <a:cxn ang="T94">
                      <a:pos x="T8" y="T9"/>
                    </a:cxn>
                    <a:cxn ang="T95">
                      <a:pos x="T10" y="T11"/>
                    </a:cxn>
                    <a:cxn ang="T96">
                      <a:pos x="T12" y="T13"/>
                    </a:cxn>
                    <a:cxn ang="T97">
                      <a:pos x="T14" y="T15"/>
                    </a:cxn>
                    <a:cxn ang="T98">
                      <a:pos x="T16" y="T17"/>
                    </a:cxn>
                    <a:cxn ang="T99">
                      <a:pos x="T18" y="T19"/>
                    </a:cxn>
                    <a:cxn ang="T100">
                      <a:pos x="T20" y="T21"/>
                    </a:cxn>
                    <a:cxn ang="T101">
                      <a:pos x="T22" y="T23"/>
                    </a:cxn>
                    <a:cxn ang="T102">
                      <a:pos x="T24" y="T25"/>
                    </a:cxn>
                    <a:cxn ang="T103">
                      <a:pos x="T26" y="T27"/>
                    </a:cxn>
                    <a:cxn ang="T104">
                      <a:pos x="T28" y="T29"/>
                    </a:cxn>
                    <a:cxn ang="T105">
                      <a:pos x="T30" y="T31"/>
                    </a:cxn>
                    <a:cxn ang="T106">
                      <a:pos x="T32" y="T33"/>
                    </a:cxn>
                    <a:cxn ang="T107">
                      <a:pos x="T34" y="T35"/>
                    </a:cxn>
                    <a:cxn ang="T108">
                      <a:pos x="T36" y="T37"/>
                    </a:cxn>
                    <a:cxn ang="T109">
                      <a:pos x="T38" y="T39"/>
                    </a:cxn>
                    <a:cxn ang="T110">
                      <a:pos x="T40" y="T41"/>
                    </a:cxn>
                    <a:cxn ang="T111">
                      <a:pos x="T42" y="T43"/>
                    </a:cxn>
                    <a:cxn ang="T112">
                      <a:pos x="T44" y="T45"/>
                    </a:cxn>
                    <a:cxn ang="T113">
                      <a:pos x="T46" y="T47"/>
                    </a:cxn>
                    <a:cxn ang="T114">
                      <a:pos x="T48" y="T49"/>
                    </a:cxn>
                    <a:cxn ang="T115">
                      <a:pos x="T50" y="T51"/>
                    </a:cxn>
                    <a:cxn ang="T116">
                      <a:pos x="T52" y="T53"/>
                    </a:cxn>
                    <a:cxn ang="T117">
                      <a:pos x="T54" y="T55"/>
                    </a:cxn>
                    <a:cxn ang="T118">
                      <a:pos x="T56" y="T57"/>
                    </a:cxn>
                    <a:cxn ang="T119">
                      <a:pos x="T58" y="T59"/>
                    </a:cxn>
                    <a:cxn ang="T120">
                      <a:pos x="T60" y="T61"/>
                    </a:cxn>
                    <a:cxn ang="T121">
                      <a:pos x="T62" y="T63"/>
                    </a:cxn>
                    <a:cxn ang="T122">
                      <a:pos x="T64" y="T65"/>
                    </a:cxn>
                    <a:cxn ang="T123">
                      <a:pos x="T66" y="T67"/>
                    </a:cxn>
                    <a:cxn ang="T124">
                      <a:pos x="T68" y="T69"/>
                    </a:cxn>
                    <a:cxn ang="T125">
                      <a:pos x="T70" y="T71"/>
                    </a:cxn>
                    <a:cxn ang="T126">
                      <a:pos x="T72" y="T73"/>
                    </a:cxn>
                    <a:cxn ang="T127">
                      <a:pos x="T74" y="T75"/>
                    </a:cxn>
                    <a:cxn ang="T128">
                      <a:pos x="T76" y="T77"/>
                    </a:cxn>
                    <a:cxn ang="T129">
                      <a:pos x="T78" y="T79"/>
                    </a:cxn>
                    <a:cxn ang="T130">
                      <a:pos x="T80" y="T81"/>
                    </a:cxn>
                    <a:cxn ang="T131">
                      <a:pos x="T82" y="T83"/>
                    </a:cxn>
                    <a:cxn ang="T132">
                      <a:pos x="T84" y="T85"/>
                    </a:cxn>
                    <a:cxn ang="T133">
                      <a:pos x="T86" y="T87"/>
                    </a:cxn>
                    <a:cxn ang="T134">
                      <a:pos x="T88" y="T89"/>
                    </a:cxn>
                  </a:cxnLst>
                  <a:rect l="T135" t="T136" r="T137" b="T138"/>
                  <a:pathLst>
                    <a:path w="2348" h="858">
                      <a:moveTo>
                        <a:pt x="2348" y="372"/>
                      </a:moveTo>
                      <a:lnTo>
                        <a:pt x="2329" y="339"/>
                      </a:lnTo>
                      <a:lnTo>
                        <a:pt x="2305" y="305"/>
                      </a:lnTo>
                      <a:lnTo>
                        <a:pt x="2272" y="267"/>
                      </a:lnTo>
                      <a:lnTo>
                        <a:pt x="2234" y="229"/>
                      </a:lnTo>
                      <a:lnTo>
                        <a:pt x="2210" y="210"/>
                      </a:lnTo>
                      <a:lnTo>
                        <a:pt x="2187" y="196"/>
                      </a:lnTo>
                      <a:lnTo>
                        <a:pt x="2163" y="186"/>
                      </a:lnTo>
                      <a:lnTo>
                        <a:pt x="2135" y="177"/>
                      </a:lnTo>
                      <a:lnTo>
                        <a:pt x="2078" y="167"/>
                      </a:lnTo>
                      <a:lnTo>
                        <a:pt x="1983" y="191"/>
                      </a:lnTo>
                      <a:lnTo>
                        <a:pt x="1935" y="229"/>
                      </a:lnTo>
                      <a:lnTo>
                        <a:pt x="1916" y="262"/>
                      </a:lnTo>
                      <a:lnTo>
                        <a:pt x="1916" y="277"/>
                      </a:lnTo>
                      <a:lnTo>
                        <a:pt x="1907" y="267"/>
                      </a:lnTo>
                      <a:lnTo>
                        <a:pt x="1883" y="239"/>
                      </a:lnTo>
                      <a:lnTo>
                        <a:pt x="1864" y="215"/>
                      </a:lnTo>
                      <a:lnTo>
                        <a:pt x="1845" y="191"/>
                      </a:lnTo>
                      <a:lnTo>
                        <a:pt x="1821" y="167"/>
                      </a:lnTo>
                      <a:lnTo>
                        <a:pt x="1793" y="143"/>
                      </a:lnTo>
                      <a:lnTo>
                        <a:pt x="1764" y="115"/>
                      </a:lnTo>
                      <a:lnTo>
                        <a:pt x="1731" y="91"/>
                      </a:lnTo>
                      <a:lnTo>
                        <a:pt x="1698" y="67"/>
                      </a:lnTo>
                      <a:lnTo>
                        <a:pt x="1660" y="48"/>
                      </a:lnTo>
                      <a:lnTo>
                        <a:pt x="1622" y="29"/>
                      </a:lnTo>
                      <a:lnTo>
                        <a:pt x="1579" y="15"/>
                      </a:lnTo>
                      <a:lnTo>
                        <a:pt x="1494" y="0"/>
                      </a:lnTo>
                      <a:lnTo>
                        <a:pt x="1409" y="5"/>
                      </a:lnTo>
                      <a:lnTo>
                        <a:pt x="1337" y="29"/>
                      </a:lnTo>
                      <a:lnTo>
                        <a:pt x="1281" y="53"/>
                      </a:lnTo>
                      <a:lnTo>
                        <a:pt x="1257" y="72"/>
                      </a:lnTo>
                      <a:lnTo>
                        <a:pt x="1233" y="86"/>
                      </a:lnTo>
                      <a:lnTo>
                        <a:pt x="1200" y="124"/>
                      </a:lnTo>
                      <a:lnTo>
                        <a:pt x="1176" y="153"/>
                      </a:lnTo>
                      <a:lnTo>
                        <a:pt x="1162" y="181"/>
                      </a:lnTo>
                      <a:lnTo>
                        <a:pt x="1143" y="172"/>
                      </a:lnTo>
                      <a:lnTo>
                        <a:pt x="1091" y="153"/>
                      </a:lnTo>
                      <a:lnTo>
                        <a:pt x="1058" y="143"/>
                      </a:lnTo>
                      <a:lnTo>
                        <a:pt x="1015" y="129"/>
                      </a:lnTo>
                      <a:lnTo>
                        <a:pt x="967" y="115"/>
                      </a:lnTo>
                      <a:lnTo>
                        <a:pt x="915" y="101"/>
                      </a:lnTo>
                      <a:lnTo>
                        <a:pt x="863" y="86"/>
                      </a:lnTo>
                      <a:lnTo>
                        <a:pt x="806" y="72"/>
                      </a:lnTo>
                      <a:lnTo>
                        <a:pt x="744" y="58"/>
                      </a:lnTo>
                      <a:lnTo>
                        <a:pt x="683" y="48"/>
                      </a:lnTo>
                      <a:lnTo>
                        <a:pt x="559" y="34"/>
                      </a:lnTo>
                      <a:lnTo>
                        <a:pt x="436" y="34"/>
                      </a:lnTo>
                      <a:lnTo>
                        <a:pt x="327" y="48"/>
                      </a:lnTo>
                      <a:lnTo>
                        <a:pt x="213" y="81"/>
                      </a:lnTo>
                      <a:lnTo>
                        <a:pt x="166" y="105"/>
                      </a:lnTo>
                      <a:lnTo>
                        <a:pt x="123" y="134"/>
                      </a:lnTo>
                      <a:lnTo>
                        <a:pt x="66" y="196"/>
                      </a:lnTo>
                      <a:lnTo>
                        <a:pt x="33" y="253"/>
                      </a:lnTo>
                      <a:lnTo>
                        <a:pt x="14" y="310"/>
                      </a:lnTo>
                      <a:lnTo>
                        <a:pt x="0" y="415"/>
                      </a:lnTo>
                      <a:lnTo>
                        <a:pt x="14" y="510"/>
                      </a:lnTo>
                      <a:lnTo>
                        <a:pt x="23" y="553"/>
                      </a:lnTo>
                      <a:lnTo>
                        <a:pt x="42" y="591"/>
                      </a:lnTo>
                      <a:lnTo>
                        <a:pt x="57" y="615"/>
                      </a:lnTo>
                      <a:lnTo>
                        <a:pt x="75" y="634"/>
                      </a:lnTo>
                      <a:lnTo>
                        <a:pt x="94" y="658"/>
                      </a:lnTo>
                      <a:lnTo>
                        <a:pt x="118" y="677"/>
                      </a:lnTo>
                      <a:lnTo>
                        <a:pt x="142" y="701"/>
                      </a:lnTo>
                      <a:lnTo>
                        <a:pt x="170" y="720"/>
                      </a:lnTo>
                      <a:lnTo>
                        <a:pt x="199" y="734"/>
                      </a:lnTo>
                      <a:lnTo>
                        <a:pt x="227" y="753"/>
                      </a:lnTo>
                      <a:lnTo>
                        <a:pt x="270" y="767"/>
                      </a:lnTo>
                      <a:lnTo>
                        <a:pt x="308" y="786"/>
                      </a:lnTo>
                      <a:lnTo>
                        <a:pt x="346" y="801"/>
                      </a:lnTo>
                      <a:lnTo>
                        <a:pt x="384" y="810"/>
                      </a:lnTo>
                      <a:lnTo>
                        <a:pt x="460" y="829"/>
                      </a:lnTo>
                      <a:lnTo>
                        <a:pt x="531" y="844"/>
                      </a:lnTo>
                      <a:lnTo>
                        <a:pt x="678" y="858"/>
                      </a:lnTo>
                      <a:lnTo>
                        <a:pt x="687" y="825"/>
                      </a:lnTo>
                      <a:lnTo>
                        <a:pt x="659" y="820"/>
                      </a:lnTo>
                      <a:lnTo>
                        <a:pt x="588" y="801"/>
                      </a:lnTo>
                      <a:lnTo>
                        <a:pt x="540" y="786"/>
                      </a:lnTo>
                      <a:lnTo>
                        <a:pt x="488" y="767"/>
                      </a:lnTo>
                      <a:lnTo>
                        <a:pt x="431" y="744"/>
                      </a:lnTo>
                      <a:lnTo>
                        <a:pt x="370" y="720"/>
                      </a:lnTo>
                      <a:lnTo>
                        <a:pt x="313" y="696"/>
                      </a:lnTo>
                      <a:lnTo>
                        <a:pt x="284" y="677"/>
                      </a:lnTo>
                      <a:lnTo>
                        <a:pt x="261" y="663"/>
                      </a:lnTo>
                      <a:lnTo>
                        <a:pt x="232" y="644"/>
                      </a:lnTo>
                      <a:lnTo>
                        <a:pt x="208" y="629"/>
                      </a:lnTo>
                      <a:lnTo>
                        <a:pt x="166" y="591"/>
                      </a:lnTo>
                      <a:lnTo>
                        <a:pt x="132" y="553"/>
                      </a:lnTo>
                      <a:lnTo>
                        <a:pt x="109" y="510"/>
                      </a:lnTo>
                      <a:lnTo>
                        <a:pt x="99" y="415"/>
                      </a:lnTo>
                      <a:lnTo>
                        <a:pt x="123" y="334"/>
                      </a:lnTo>
                      <a:lnTo>
                        <a:pt x="151" y="267"/>
                      </a:lnTo>
                      <a:lnTo>
                        <a:pt x="166" y="243"/>
                      </a:lnTo>
                      <a:lnTo>
                        <a:pt x="185" y="220"/>
                      </a:lnTo>
                      <a:lnTo>
                        <a:pt x="204" y="201"/>
                      </a:lnTo>
                      <a:lnTo>
                        <a:pt x="227" y="181"/>
                      </a:lnTo>
                      <a:lnTo>
                        <a:pt x="251" y="167"/>
                      </a:lnTo>
                      <a:lnTo>
                        <a:pt x="279" y="158"/>
                      </a:lnTo>
                      <a:lnTo>
                        <a:pt x="346" y="143"/>
                      </a:lnTo>
                      <a:lnTo>
                        <a:pt x="517" y="129"/>
                      </a:lnTo>
                      <a:lnTo>
                        <a:pt x="740" y="148"/>
                      </a:lnTo>
                      <a:lnTo>
                        <a:pt x="854" y="167"/>
                      </a:lnTo>
                      <a:lnTo>
                        <a:pt x="953" y="186"/>
                      </a:lnTo>
                      <a:lnTo>
                        <a:pt x="1043" y="210"/>
                      </a:lnTo>
                      <a:lnTo>
                        <a:pt x="1119" y="229"/>
                      </a:lnTo>
                      <a:lnTo>
                        <a:pt x="1181" y="248"/>
                      </a:lnTo>
                      <a:lnTo>
                        <a:pt x="1209" y="220"/>
                      </a:lnTo>
                      <a:lnTo>
                        <a:pt x="1243" y="186"/>
                      </a:lnTo>
                      <a:lnTo>
                        <a:pt x="1285" y="153"/>
                      </a:lnTo>
                      <a:lnTo>
                        <a:pt x="1309" y="134"/>
                      </a:lnTo>
                      <a:lnTo>
                        <a:pt x="1337" y="120"/>
                      </a:lnTo>
                      <a:lnTo>
                        <a:pt x="1371" y="105"/>
                      </a:lnTo>
                      <a:lnTo>
                        <a:pt x="1404" y="91"/>
                      </a:lnTo>
                      <a:lnTo>
                        <a:pt x="1475" y="77"/>
                      </a:lnTo>
                      <a:lnTo>
                        <a:pt x="1551" y="81"/>
                      </a:lnTo>
                      <a:lnTo>
                        <a:pt x="1632" y="101"/>
                      </a:lnTo>
                      <a:lnTo>
                        <a:pt x="1665" y="120"/>
                      </a:lnTo>
                      <a:lnTo>
                        <a:pt x="1703" y="139"/>
                      </a:lnTo>
                      <a:lnTo>
                        <a:pt x="1736" y="158"/>
                      </a:lnTo>
                      <a:lnTo>
                        <a:pt x="1764" y="181"/>
                      </a:lnTo>
                      <a:lnTo>
                        <a:pt x="1817" y="229"/>
                      </a:lnTo>
                      <a:lnTo>
                        <a:pt x="1864" y="277"/>
                      </a:lnTo>
                      <a:lnTo>
                        <a:pt x="1893" y="315"/>
                      </a:lnTo>
                      <a:lnTo>
                        <a:pt x="1921" y="353"/>
                      </a:lnTo>
                      <a:lnTo>
                        <a:pt x="1940" y="324"/>
                      </a:lnTo>
                      <a:lnTo>
                        <a:pt x="1959" y="296"/>
                      </a:lnTo>
                      <a:lnTo>
                        <a:pt x="1987" y="267"/>
                      </a:lnTo>
                      <a:lnTo>
                        <a:pt x="2002" y="253"/>
                      </a:lnTo>
                      <a:lnTo>
                        <a:pt x="2021" y="243"/>
                      </a:lnTo>
                      <a:lnTo>
                        <a:pt x="2063" y="224"/>
                      </a:lnTo>
                      <a:lnTo>
                        <a:pt x="2111" y="224"/>
                      </a:lnTo>
                      <a:lnTo>
                        <a:pt x="2163" y="239"/>
                      </a:lnTo>
                      <a:lnTo>
                        <a:pt x="2210" y="267"/>
                      </a:lnTo>
                      <a:lnTo>
                        <a:pt x="2248" y="296"/>
                      </a:lnTo>
                      <a:lnTo>
                        <a:pt x="2296" y="348"/>
                      </a:lnTo>
                      <a:lnTo>
                        <a:pt x="2320" y="401"/>
                      </a:lnTo>
                      <a:lnTo>
                        <a:pt x="2348" y="372"/>
                      </a:lnTo>
                      <a:close/>
                    </a:path>
                  </a:pathLst>
                </a:custGeom>
                <a:solidFill>
                  <a:srgbClr val="8989A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01" name="Freeform 565"/>
                <p:cNvSpPr>
                  <a:spLocks/>
                </p:cNvSpPr>
                <p:nvPr/>
              </p:nvSpPr>
              <p:spPr bwMode="auto">
                <a:xfrm>
                  <a:off x="12179" y="6528"/>
                  <a:ext cx="641" cy="381"/>
                </a:xfrm>
                <a:custGeom>
                  <a:avLst/>
                  <a:gdLst>
                    <a:gd name="T0" fmla="*/ 0 w 641"/>
                    <a:gd name="T1" fmla="*/ 0 h 381"/>
                    <a:gd name="T2" fmla="*/ 0 w 641"/>
                    <a:gd name="T3" fmla="*/ 91 h 381"/>
                    <a:gd name="T4" fmla="*/ 10 w 641"/>
                    <a:gd name="T5" fmla="*/ 129 h 381"/>
                    <a:gd name="T6" fmla="*/ 24 w 641"/>
                    <a:gd name="T7" fmla="*/ 167 h 381"/>
                    <a:gd name="T8" fmla="*/ 43 w 641"/>
                    <a:gd name="T9" fmla="*/ 195 h 381"/>
                    <a:gd name="T10" fmla="*/ 62 w 641"/>
                    <a:gd name="T11" fmla="*/ 210 h 381"/>
                    <a:gd name="T12" fmla="*/ 76 w 641"/>
                    <a:gd name="T13" fmla="*/ 219 h 381"/>
                    <a:gd name="T14" fmla="*/ 114 w 641"/>
                    <a:gd name="T15" fmla="*/ 233 h 381"/>
                    <a:gd name="T16" fmla="*/ 152 w 641"/>
                    <a:gd name="T17" fmla="*/ 238 h 381"/>
                    <a:gd name="T18" fmla="*/ 218 w 641"/>
                    <a:gd name="T19" fmla="*/ 233 h 381"/>
                    <a:gd name="T20" fmla="*/ 261 w 641"/>
                    <a:gd name="T21" fmla="*/ 214 h 381"/>
                    <a:gd name="T22" fmla="*/ 280 w 641"/>
                    <a:gd name="T23" fmla="*/ 205 h 381"/>
                    <a:gd name="T24" fmla="*/ 285 w 641"/>
                    <a:gd name="T25" fmla="*/ 276 h 381"/>
                    <a:gd name="T26" fmla="*/ 299 w 641"/>
                    <a:gd name="T27" fmla="*/ 305 h 381"/>
                    <a:gd name="T28" fmla="*/ 318 w 641"/>
                    <a:gd name="T29" fmla="*/ 333 h 381"/>
                    <a:gd name="T30" fmla="*/ 337 w 641"/>
                    <a:gd name="T31" fmla="*/ 343 h 381"/>
                    <a:gd name="T32" fmla="*/ 361 w 641"/>
                    <a:gd name="T33" fmla="*/ 357 h 381"/>
                    <a:gd name="T34" fmla="*/ 413 w 641"/>
                    <a:gd name="T35" fmla="*/ 372 h 381"/>
                    <a:gd name="T36" fmla="*/ 517 w 641"/>
                    <a:gd name="T37" fmla="*/ 381 h 381"/>
                    <a:gd name="T38" fmla="*/ 588 w 641"/>
                    <a:gd name="T39" fmla="*/ 367 h 381"/>
                    <a:gd name="T40" fmla="*/ 626 w 641"/>
                    <a:gd name="T41" fmla="*/ 348 h 381"/>
                    <a:gd name="T42" fmla="*/ 641 w 641"/>
                    <a:gd name="T43" fmla="*/ 338 h 381"/>
                    <a:gd name="T44" fmla="*/ 636 w 641"/>
                    <a:gd name="T45" fmla="*/ 310 h 381"/>
                    <a:gd name="T46" fmla="*/ 598 w 641"/>
                    <a:gd name="T47" fmla="*/ 314 h 381"/>
                    <a:gd name="T48" fmla="*/ 508 w 641"/>
                    <a:gd name="T49" fmla="*/ 319 h 381"/>
                    <a:gd name="T50" fmla="*/ 413 w 641"/>
                    <a:gd name="T51" fmla="*/ 314 h 381"/>
                    <a:gd name="T52" fmla="*/ 375 w 641"/>
                    <a:gd name="T53" fmla="*/ 300 h 381"/>
                    <a:gd name="T54" fmla="*/ 351 w 641"/>
                    <a:gd name="T55" fmla="*/ 281 h 381"/>
                    <a:gd name="T56" fmla="*/ 318 w 641"/>
                    <a:gd name="T57" fmla="*/ 186 h 381"/>
                    <a:gd name="T58" fmla="*/ 318 w 641"/>
                    <a:gd name="T59" fmla="*/ 143 h 381"/>
                    <a:gd name="T60" fmla="*/ 289 w 641"/>
                    <a:gd name="T61" fmla="*/ 148 h 381"/>
                    <a:gd name="T62" fmla="*/ 223 w 641"/>
                    <a:gd name="T63" fmla="*/ 157 h 381"/>
                    <a:gd name="T64" fmla="*/ 152 w 641"/>
                    <a:gd name="T65" fmla="*/ 162 h 381"/>
                    <a:gd name="T66" fmla="*/ 100 w 641"/>
                    <a:gd name="T67" fmla="*/ 143 h 381"/>
                    <a:gd name="T68" fmla="*/ 52 w 641"/>
                    <a:gd name="T69" fmla="*/ 57 h 381"/>
                    <a:gd name="T70" fmla="*/ 33 w 641"/>
                    <a:gd name="T71" fmla="*/ 5 h 381"/>
                    <a:gd name="T72" fmla="*/ 0 w 641"/>
                    <a:gd name="T73" fmla="*/ 0 h 381"/>
                    <a:gd name="T74" fmla="*/ 0 w 641"/>
                    <a:gd name="T75" fmla="*/ 0 h 381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w 641"/>
                    <a:gd name="T115" fmla="*/ 0 h 381"/>
                    <a:gd name="T116" fmla="*/ 641 w 641"/>
                    <a:gd name="T117" fmla="*/ 381 h 381"/>
                  </a:gdLst>
                  <a:ahLst/>
                  <a:cxnLst>
                    <a:cxn ang="T76">
                      <a:pos x="T0" y="T1"/>
                    </a:cxn>
                    <a:cxn ang="T77">
                      <a:pos x="T2" y="T3"/>
                    </a:cxn>
                    <a:cxn ang="T78">
                      <a:pos x="T4" y="T5"/>
                    </a:cxn>
                    <a:cxn ang="T79">
                      <a:pos x="T6" y="T7"/>
                    </a:cxn>
                    <a:cxn ang="T80">
                      <a:pos x="T8" y="T9"/>
                    </a:cxn>
                    <a:cxn ang="T81">
                      <a:pos x="T10" y="T11"/>
                    </a:cxn>
                    <a:cxn ang="T82">
                      <a:pos x="T12" y="T13"/>
                    </a:cxn>
                    <a:cxn ang="T83">
                      <a:pos x="T14" y="T15"/>
                    </a:cxn>
                    <a:cxn ang="T84">
                      <a:pos x="T16" y="T17"/>
                    </a:cxn>
                    <a:cxn ang="T85">
                      <a:pos x="T18" y="T19"/>
                    </a:cxn>
                    <a:cxn ang="T86">
                      <a:pos x="T20" y="T21"/>
                    </a:cxn>
                    <a:cxn ang="T87">
                      <a:pos x="T22" y="T23"/>
                    </a:cxn>
                    <a:cxn ang="T88">
                      <a:pos x="T24" y="T25"/>
                    </a:cxn>
                    <a:cxn ang="T89">
                      <a:pos x="T26" y="T27"/>
                    </a:cxn>
                    <a:cxn ang="T90">
                      <a:pos x="T28" y="T29"/>
                    </a:cxn>
                    <a:cxn ang="T91">
                      <a:pos x="T30" y="T31"/>
                    </a:cxn>
                    <a:cxn ang="T92">
                      <a:pos x="T32" y="T33"/>
                    </a:cxn>
                    <a:cxn ang="T93">
                      <a:pos x="T34" y="T35"/>
                    </a:cxn>
                    <a:cxn ang="T94">
                      <a:pos x="T36" y="T37"/>
                    </a:cxn>
                    <a:cxn ang="T95">
                      <a:pos x="T38" y="T39"/>
                    </a:cxn>
                    <a:cxn ang="T96">
                      <a:pos x="T40" y="T41"/>
                    </a:cxn>
                    <a:cxn ang="T97">
                      <a:pos x="T42" y="T43"/>
                    </a:cxn>
                    <a:cxn ang="T98">
                      <a:pos x="T44" y="T45"/>
                    </a:cxn>
                    <a:cxn ang="T99">
                      <a:pos x="T46" y="T47"/>
                    </a:cxn>
                    <a:cxn ang="T100">
                      <a:pos x="T48" y="T49"/>
                    </a:cxn>
                    <a:cxn ang="T101">
                      <a:pos x="T50" y="T51"/>
                    </a:cxn>
                    <a:cxn ang="T102">
                      <a:pos x="T52" y="T53"/>
                    </a:cxn>
                    <a:cxn ang="T103">
                      <a:pos x="T54" y="T55"/>
                    </a:cxn>
                    <a:cxn ang="T104">
                      <a:pos x="T56" y="T57"/>
                    </a:cxn>
                    <a:cxn ang="T105">
                      <a:pos x="T58" y="T59"/>
                    </a:cxn>
                    <a:cxn ang="T106">
                      <a:pos x="T60" y="T61"/>
                    </a:cxn>
                    <a:cxn ang="T107">
                      <a:pos x="T62" y="T63"/>
                    </a:cxn>
                    <a:cxn ang="T108">
                      <a:pos x="T64" y="T65"/>
                    </a:cxn>
                    <a:cxn ang="T109">
                      <a:pos x="T66" y="T67"/>
                    </a:cxn>
                    <a:cxn ang="T110">
                      <a:pos x="T68" y="T69"/>
                    </a:cxn>
                    <a:cxn ang="T111">
                      <a:pos x="T70" y="T71"/>
                    </a:cxn>
                    <a:cxn ang="T112">
                      <a:pos x="T72" y="T73"/>
                    </a:cxn>
                    <a:cxn ang="T113">
                      <a:pos x="T74" y="T75"/>
                    </a:cxn>
                  </a:cxnLst>
                  <a:rect l="T114" t="T115" r="T116" b="T117"/>
                  <a:pathLst>
                    <a:path w="641" h="381">
                      <a:moveTo>
                        <a:pt x="0" y="0"/>
                      </a:moveTo>
                      <a:lnTo>
                        <a:pt x="0" y="91"/>
                      </a:lnTo>
                      <a:lnTo>
                        <a:pt x="10" y="129"/>
                      </a:lnTo>
                      <a:lnTo>
                        <a:pt x="24" y="167"/>
                      </a:lnTo>
                      <a:lnTo>
                        <a:pt x="43" y="195"/>
                      </a:lnTo>
                      <a:lnTo>
                        <a:pt x="62" y="210"/>
                      </a:lnTo>
                      <a:lnTo>
                        <a:pt x="76" y="219"/>
                      </a:lnTo>
                      <a:lnTo>
                        <a:pt x="114" y="233"/>
                      </a:lnTo>
                      <a:lnTo>
                        <a:pt x="152" y="238"/>
                      </a:lnTo>
                      <a:lnTo>
                        <a:pt x="218" y="233"/>
                      </a:lnTo>
                      <a:lnTo>
                        <a:pt x="261" y="214"/>
                      </a:lnTo>
                      <a:lnTo>
                        <a:pt x="280" y="205"/>
                      </a:lnTo>
                      <a:lnTo>
                        <a:pt x="285" y="276"/>
                      </a:lnTo>
                      <a:lnTo>
                        <a:pt x="299" y="305"/>
                      </a:lnTo>
                      <a:lnTo>
                        <a:pt x="318" y="333"/>
                      </a:lnTo>
                      <a:lnTo>
                        <a:pt x="337" y="343"/>
                      </a:lnTo>
                      <a:lnTo>
                        <a:pt x="361" y="357"/>
                      </a:lnTo>
                      <a:lnTo>
                        <a:pt x="413" y="372"/>
                      </a:lnTo>
                      <a:lnTo>
                        <a:pt x="517" y="381"/>
                      </a:lnTo>
                      <a:lnTo>
                        <a:pt x="588" y="367"/>
                      </a:lnTo>
                      <a:lnTo>
                        <a:pt x="626" y="348"/>
                      </a:lnTo>
                      <a:lnTo>
                        <a:pt x="641" y="338"/>
                      </a:lnTo>
                      <a:lnTo>
                        <a:pt x="636" y="310"/>
                      </a:lnTo>
                      <a:lnTo>
                        <a:pt x="598" y="314"/>
                      </a:lnTo>
                      <a:lnTo>
                        <a:pt x="508" y="319"/>
                      </a:lnTo>
                      <a:lnTo>
                        <a:pt x="413" y="314"/>
                      </a:lnTo>
                      <a:lnTo>
                        <a:pt x="375" y="300"/>
                      </a:lnTo>
                      <a:lnTo>
                        <a:pt x="351" y="281"/>
                      </a:lnTo>
                      <a:lnTo>
                        <a:pt x="318" y="186"/>
                      </a:lnTo>
                      <a:lnTo>
                        <a:pt x="318" y="143"/>
                      </a:lnTo>
                      <a:lnTo>
                        <a:pt x="289" y="148"/>
                      </a:lnTo>
                      <a:lnTo>
                        <a:pt x="223" y="157"/>
                      </a:lnTo>
                      <a:lnTo>
                        <a:pt x="152" y="162"/>
                      </a:lnTo>
                      <a:lnTo>
                        <a:pt x="100" y="143"/>
                      </a:lnTo>
                      <a:lnTo>
                        <a:pt x="52" y="57"/>
                      </a:lnTo>
                      <a:lnTo>
                        <a:pt x="33" y="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8989A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02" name="Freeform 566"/>
                <p:cNvSpPr>
                  <a:spLocks/>
                </p:cNvSpPr>
                <p:nvPr/>
              </p:nvSpPr>
              <p:spPr bwMode="auto">
                <a:xfrm>
                  <a:off x="12943" y="5714"/>
                  <a:ext cx="740" cy="333"/>
                </a:xfrm>
                <a:custGeom>
                  <a:avLst/>
                  <a:gdLst>
                    <a:gd name="T0" fmla="*/ 740 w 740"/>
                    <a:gd name="T1" fmla="*/ 319 h 333"/>
                    <a:gd name="T2" fmla="*/ 726 w 740"/>
                    <a:gd name="T3" fmla="*/ 276 h 333"/>
                    <a:gd name="T4" fmla="*/ 702 w 740"/>
                    <a:gd name="T5" fmla="*/ 238 h 333"/>
                    <a:gd name="T6" fmla="*/ 688 w 740"/>
                    <a:gd name="T7" fmla="*/ 214 h 333"/>
                    <a:gd name="T8" fmla="*/ 669 w 740"/>
                    <a:gd name="T9" fmla="*/ 185 h 333"/>
                    <a:gd name="T10" fmla="*/ 650 w 740"/>
                    <a:gd name="T11" fmla="*/ 162 h 333"/>
                    <a:gd name="T12" fmla="*/ 621 w 740"/>
                    <a:gd name="T13" fmla="*/ 133 h 333"/>
                    <a:gd name="T14" fmla="*/ 598 w 740"/>
                    <a:gd name="T15" fmla="*/ 109 h 333"/>
                    <a:gd name="T16" fmla="*/ 564 w 740"/>
                    <a:gd name="T17" fmla="*/ 85 h 333"/>
                    <a:gd name="T18" fmla="*/ 531 w 740"/>
                    <a:gd name="T19" fmla="*/ 61 h 333"/>
                    <a:gd name="T20" fmla="*/ 493 w 740"/>
                    <a:gd name="T21" fmla="*/ 38 h 333"/>
                    <a:gd name="T22" fmla="*/ 451 w 740"/>
                    <a:gd name="T23" fmla="*/ 23 h 333"/>
                    <a:gd name="T24" fmla="*/ 403 w 740"/>
                    <a:gd name="T25" fmla="*/ 9 h 333"/>
                    <a:gd name="T26" fmla="*/ 308 w 740"/>
                    <a:gd name="T27" fmla="*/ 0 h 333"/>
                    <a:gd name="T28" fmla="*/ 228 w 740"/>
                    <a:gd name="T29" fmla="*/ 14 h 333"/>
                    <a:gd name="T30" fmla="*/ 161 w 740"/>
                    <a:gd name="T31" fmla="*/ 47 h 333"/>
                    <a:gd name="T32" fmla="*/ 128 w 740"/>
                    <a:gd name="T33" fmla="*/ 66 h 333"/>
                    <a:gd name="T34" fmla="*/ 104 w 740"/>
                    <a:gd name="T35" fmla="*/ 85 h 333"/>
                    <a:gd name="T36" fmla="*/ 57 w 740"/>
                    <a:gd name="T37" fmla="*/ 128 h 333"/>
                    <a:gd name="T38" fmla="*/ 28 w 740"/>
                    <a:gd name="T39" fmla="*/ 171 h 333"/>
                    <a:gd name="T40" fmla="*/ 0 w 740"/>
                    <a:gd name="T41" fmla="*/ 209 h 333"/>
                    <a:gd name="T42" fmla="*/ 28 w 740"/>
                    <a:gd name="T43" fmla="*/ 238 h 333"/>
                    <a:gd name="T44" fmla="*/ 52 w 740"/>
                    <a:gd name="T45" fmla="*/ 209 h 333"/>
                    <a:gd name="T46" fmla="*/ 85 w 740"/>
                    <a:gd name="T47" fmla="*/ 181 h 333"/>
                    <a:gd name="T48" fmla="*/ 128 w 740"/>
                    <a:gd name="T49" fmla="*/ 147 h 333"/>
                    <a:gd name="T50" fmla="*/ 152 w 740"/>
                    <a:gd name="T51" fmla="*/ 128 h 333"/>
                    <a:gd name="T52" fmla="*/ 180 w 740"/>
                    <a:gd name="T53" fmla="*/ 114 h 333"/>
                    <a:gd name="T54" fmla="*/ 209 w 740"/>
                    <a:gd name="T55" fmla="*/ 100 h 333"/>
                    <a:gd name="T56" fmla="*/ 242 w 740"/>
                    <a:gd name="T57" fmla="*/ 85 h 333"/>
                    <a:gd name="T58" fmla="*/ 313 w 740"/>
                    <a:gd name="T59" fmla="*/ 71 h 333"/>
                    <a:gd name="T60" fmla="*/ 394 w 740"/>
                    <a:gd name="T61" fmla="*/ 71 h 333"/>
                    <a:gd name="T62" fmla="*/ 470 w 740"/>
                    <a:gd name="T63" fmla="*/ 90 h 333"/>
                    <a:gd name="T64" fmla="*/ 536 w 740"/>
                    <a:gd name="T65" fmla="*/ 123 h 333"/>
                    <a:gd name="T66" fmla="*/ 564 w 740"/>
                    <a:gd name="T67" fmla="*/ 142 h 333"/>
                    <a:gd name="T68" fmla="*/ 593 w 740"/>
                    <a:gd name="T69" fmla="*/ 166 h 333"/>
                    <a:gd name="T70" fmla="*/ 640 w 740"/>
                    <a:gd name="T71" fmla="*/ 214 h 333"/>
                    <a:gd name="T72" fmla="*/ 678 w 740"/>
                    <a:gd name="T73" fmla="*/ 257 h 333"/>
                    <a:gd name="T74" fmla="*/ 702 w 740"/>
                    <a:gd name="T75" fmla="*/ 295 h 333"/>
                    <a:gd name="T76" fmla="*/ 726 w 740"/>
                    <a:gd name="T77" fmla="*/ 333 h 333"/>
                    <a:gd name="T78" fmla="*/ 740 w 740"/>
                    <a:gd name="T79" fmla="*/ 319 h 333"/>
                    <a:gd name="T80" fmla="*/ 740 w 740"/>
                    <a:gd name="T81" fmla="*/ 319 h 333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w 740"/>
                    <a:gd name="T124" fmla="*/ 0 h 333"/>
                    <a:gd name="T125" fmla="*/ 740 w 740"/>
                    <a:gd name="T126" fmla="*/ 333 h 333"/>
                  </a:gdLst>
                  <a:ahLst/>
                  <a:cxnLst>
                    <a:cxn ang="T82">
                      <a:pos x="T0" y="T1"/>
                    </a:cxn>
                    <a:cxn ang="T83">
                      <a:pos x="T2" y="T3"/>
                    </a:cxn>
                    <a:cxn ang="T84">
                      <a:pos x="T4" y="T5"/>
                    </a:cxn>
                    <a:cxn ang="T85">
                      <a:pos x="T6" y="T7"/>
                    </a:cxn>
                    <a:cxn ang="T86">
                      <a:pos x="T8" y="T9"/>
                    </a:cxn>
                    <a:cxn ang="T87">
                      <a:pos x="T10" y="T11"/>
                    </a:cxn>
                    <a:cxn ang="T88">
                      <a:pos x="T12" y="T13"/>
                    </a:cxn>
                    <a:cxn ang="T89">
                      <a:pos x="T14" y="T15"/>
                    </a:cxn>
                    <a:cxn ang="T90">
                      <a:pos x="T16" y="T17"/>
                    </a:cxn>
                    <a:cxn ang="T91">
                      <a:pos x="T18" y="T19"/>
                    </a:cxn>
                    <a:cxn ang="T92">
                      <a:pos x="T20" y="T21"/>
                    </a:cxn>
                    <a:cxn ang="T93">
                      <a:pos x="T22" y="T23"/>
                    </a:cxn>
                    <a:cxn ang="T94">
                      <a:pos x="T24" y="T25"/>
                    </a:cxn>
                    <a:cxn ang="T95">
                      <a:pos x="T26" y="T27"/>
                    </a:cxn>
                    <a:cxn ang="T96">
                      <a:pos x="T28" y="T29"/>
                    </a:cxn>
                    <a:cxn ang="T97">
                      <a:pos x="T30" y="T31"/>
                    </a:cxn>
                    <a:cxn ang="T98">
                      <a:pos x="T32" y="T33"/>
                    </a:cxn>
                    <a:cxn ang="T99">
                      <a:pos x="T34" y="T35"/>
                    </a:cxn>
                    <a:cxn ang="T100">
                      <a:pos x="T36" y="T37"/>
                    </a:cxn>
                    <a:cxn ang="T101">
                      <a:pos x="T38" y="T39"/>
                    </a:cxn>
                    <a:cxn ang="T102">
                      <a:pos x="T40" y="T41"/>
                    </a:cxn>
                    <a:cxn ang="T103">
                      <a:pos x="T42" y="T43"/>
                    </a:cxn>
                    <a:cxn ang="T104">
                      <a:pos x="T44" y="T45"/>
                    </a:cxn>
                    <a:cxn ang="T105">
                      <a:pos x="T46" y="T47"/>
                    </a:cxn>
                    <a:cxn ang="T106">
                      <a:pos x="T48" y="T49"/>
                    </a:cxn>
                    <a:cxn ang="T107">
                      <a:pos x="T50" y="T51"/>
                    </a:cxn>
                    <a:cxn ang="T108">
                      <a:pos x="T52" y="T53"/>
                    </a:cxn>
                    <a:cxn ang="T109">
                      <a:pos x="T54" y="T55"/>
                    </a:cxn>
                    <a:cxn ang="T110">
                      <a:pos x="T56" y="T57"/>
                    </a:cxn>
                    <a:cxn ang="T111">
                      <a:pos x="T58" y="T59"/>
                    </a:cxn>
                    <a:cxn ang="T112">
                      <a:pos x="T60" y="T61"/>
                    </a:cxn>
                    <a:cxn ang="T113">
                      <a:pos x="T62" y="T63"/>
                    </a:cxn>
                    <a:cxn ang="T114">
                      <a:pos x="T64" y="T65"/>
                    </a:cxn>
                    <a:cxn ang="T115">
                      <a:pos x="T66" y="T67"/>
                    </a:cxn>
                    <a:cxn ang="T116">
                      <a:pos x="T68" y="T69"/>
                    </a:cxn>
                    <a:cxn ang="T117">
                      <a:pos x="T70" y="T71"/>
                    </a:cxn>
                    <a:cxn ang="T118">
                      <a:pos x="T72" y="T73"/>
                    </a:cxn>
                    <a:cxn ang="T119">
                      <a:pos x="T74" y="T75"/>
                    </a:cxn>
                    <a:cxn ang="T120">
                      <a:pos x="T76" y="T77"/>
                    </a:cxn>
                    <a:cxn ang="T121">
                      <a:pos x="T78" y="T79"/>
                    </a:cxn>
                    <a:cxn ang="T122">
                      <a:pos x="T80" y="T81"/>
                    </a:cxn>
                  </a:cxnLst>
                  <a:rect l="T123" t="T124" r="T125" b="T126"/>
                  <a:pathLst>
                    <a:path w="740" h="333">
                      <a:moveTo>
                        <a:pt x="740" y="319"/>
                      </a:moveTo>
                      <a:lnTo>
                        <a:pt x="726" y="276"/>
                      </a:lnTo>
                      <a:lnTo>
                        <a:pt x="702" y="238"/>
                      </a:lnTo>
                      <a:lnTo>
                        <a:pt x="688" y="214"/>
                      </a:lnTo>
                      <a:lnTo>
                        <a:pt x="669" y="185"/>
                      </a:lnTo>
                      <a:lnTo>
                        <a:pt x="650" y="162"/>
                      </a:lnTo>
                      <a:lnTo>
                        <a:pt x="621" y="133"/>
                      </a:lnTo>
                      <a:lnTo>
                        <a:pt x="598" y="109"/>
                      </a:lnTo>
                      <a:lnTo>
                        <a:pt x="564" y="85"/>
                      </a:lnTo>
                      <a:lnTo>
                        <a:pt x="531" y="61"/>
                      </a:lnTo>
                      <a:lnTo>
                        <a:pt x="493" y="38"/>
                      </a:lnTo>
                      <a:lnTo>
                        <a:pt x="451" y="23"/>
                      </a:lnTo>
                      <a:lnTo>
                        <a:pt x="403" y="9"/>
                      </a:lnTo>
                      <a:lnTo>
                        <a:pt x="308" y="0"/>
                      </a:lnTo>
                      <a:lnTo>
                        <a:pt x="228" y="14"/>
                      </a:lnTo>
                      <a:lnTo>
                        <a:pt x="161" y="47"/>
                      </a:lnTo>
                      <a:lnTo>
                        <a:pt x="128" y="66"/>
                      </a:lnTo>
                      <a:lnTo>
                        <a:pt x="104" y="85"/>
                      </a:lnTo>
                      <a:lnTo>
                        <a:pt x="57" y="128"/>
                      </a:lnTo>
                      <a:lnTo>
                        <a:pt x="28" y="171"/>
                      </a:lnTo>
                      <a:lnTo>
                        <a:pt x="0" y="209"/>
                      </a:lnTo>
                      <a:lnTo>
                        <a:pt x="28" y="238"/>
                      </a:lnTo>
                      <a:lnTo>
                        <a:pt x="52" y="209"/>
                      </a:lnTo>
                      <a:lnTo>
                        <a:pt x="85" y="181"/>
                      </a:lnTo>
                      <a:lnTo>
                        <a:pt x="128" y="147"/>
                      </a:lnTo>
                      <a:lnTo>
                        <a:pt x="152" y="128"/>
                      </a:lnTo>
                      <a:lnTo>
                        <a:pt x="180" y="114"/>
                      </a:lnTo>
                      <a:lnTo>
                        <a:pt x="209" y="100"/>
                      </a:lnTo>
                      <a:lnTo>
                        <a:pt x="242" y="85"/>
                      </a:lnTo>
                      <a:lnTo>
                        <a:pt x="313" y="71"/>
                      </a:lnTo>
                      <a:lnTo>
                        <a:pt x="394" y="71"/>
                      </a:lnTo>
                      <a:lnTo>
                        <a:pt x="470" y="90"/>
                      </a:lnTo>
                      <a:lnTo>
                        <a:pt x="536" y="123"/>
                      </a:lnTo>
                      <a:lnTo>
                        <a:pt x="564" y="142"/>
                      </a:lnTo>
                      <a:lnTo>
                        <a:pt x="593" y="166"/>
                      </a:lnTo>
                      <a:lnTo>
                        <a:pt x="640" y="214"/>
                      </a:lnTo>
                      <a:lnTo>
                        <a:pt x="678" y="257"/>
                      </a:lnTo>
                      <a:lnTo>
                        <a:pt x="702" y="295"/>
                      </a:lnTo>
                      <a:lnTo>
                        <a:pt x="726" y="333"/>
                      </a:lnTo>
                      <a:lnTo>
                        <a:pt x="740" y="31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03" name="Freeform 567"/>
                <p:cNvSpPr>
                  <a:spLocks/>
                </p:cNvSpPr>
                <p:nvPr/>
              </p:nvSpPr>
              <p:spPr bwMode="auto">
                <a:xfrm>
                  <a:off x="13745" y="5856"/>
                  <a:ext cx="270" cy="181"/>
                </a:xfrm>
                <a:custGeom>
                  <a:avLst/>
                  <a:gdLst>
                    <a:gd name="T0" fmla="*/ 0 w 270"/>
                    <a:gd name="T1" fmla="*/ 91 h 181"/>
                    <a:gd name="T2" fmla="*/ 4 w 270"/>
                    <a:gd name="T3" fmla="*/ 72 h 181"/>
                    <a:gd name="T4" fmla="*/ 28 w 270"/>
                    <a:gd name="T5" fmla="*/ 29 h 181"/>
                    <a:gd name="T6" fmla="*/ 47 w 270"/>
                    <a:gd name="T7" fmla="*/ 10 h 181"/>
                    <a:gd name="T8" fmla="*/ 76 w 270"/>
                    <a:gd name="T9" fmla="*/ 0 h 181"/>
                    <a:gd name="T10" fmla="*/ 161 w 270"/>
                    <a:gd name="T11" fmla="*/ 15 h 181"/>
                    <a:gd name="T12" fmla="*/ 204 w 270"/>
                    <a:gd name="T13" fmla="*/ 43 h 181"/>
                    <a:gd name="T14" fmla="*/ 237 w 270"/>
                    <a:gd name="T15" fmla="*/ 72 h 181"/>
                    <a:gd name="T16" fmla="*/ 265 w 270"/>
                    <a:gd name="T17" fmla="*/ 124 h 181"/>
                    <a:gd name="T18" fmla="*/ 270 w 270"/>
                    <a:gd name="T19" fmla="*/ 181 h 181"/>
                    <a:gd name="T20" fmla="*/ 242 w 270"/>
                    <a:gd name="T21" fmla="*/ 181 h 181"/>
                    <a:gd name="T22" fmla="*/ 223 w 270"/>
                    <a:gd name="T23" fmla="*/ 129 h 181"/>
                    <a:gd name="T24" fmla="*/ 208 w 270"/>
                    <a:gd name="T25" fmla="*/ 110 h 181"/>
                    <a:gd name="T26" fmla="*/ 189 w 270"/>
                    <a:gd name="T27" fmla="*/ 91 h 181"/>
                    <a:gd name="T28" fmla="*/ 166 w 270"/>
                    <a:gd name="T29" fmla="*/ 72 h 181"/>
                    <a:gd name="T30" fmla="*/ 142 w 270"/>
                    <a:gd name="T31" fmla="*/ 53 h 181"/>
                    <a:gd name="T32" fmla="*/ 90 w 270"/>
                    <a:gd name="T33" fmla="*/ 48 h 181"/>
                    <a:gd name="T34" fmla="*/ 66 w 270"/>
                    <a:gd name="T35" fmla="*/ 67 h 181"/>
                    <a:gd name="T36" fmla="*/ 57 w 270"/>
                    <a:gd name="T37" fmla="*/ 115 h 181"/>
                    <a:gd name="T38" fmla="*/ 0 w 270"/>
                    <a:gd name="T39" fmla="*/ 91 h 181"/>
                    <a:gd name="T40" fmla="*/ 0 w 270"/>
                    <a:gd name="T41" fmla="*/ 91 h 181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270"/>
                    <a:gd name="T64" fmla="*/ 0 h 181"/>
                    <a:gd name="T65" fmla="*/ 270 w 270"/>
                    <a:gd name="T66" fmla="*/ 181 h 181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270" h="181">
                      <a:moveTo>
                        <a:pt x="0" y="91"/>
                      </a:moveTo>
                      <a:lnTo>
                        <a:pt x="4" y="72"/>
                      </a:lnTo>
                      <a:lnTo>
                        <a:pt x="28" y="29"/>
                      </a:lnTo>
                      <a:lnTo>
                        <a:pt x="47" y="10"/>
                      </a:lnTo>
                      <a:lnTo>
                        <a:pt x="76" y="0"/>
                      </a:lnTo>
                      <a:lnTo>
                        <a:pt x="161" y="15"/>
                      </a:lnTo>
                      <a:lnTo>
                        <a:pt x="204" y="43"/>
                      </a:lnTo>
                      <a:lnTo>
                        <a:pt x="237" y="72"/>
                      </a:lnTo>
                      <a:lnTo>
                        <a:pt x="265" y="124"/>
                      </a:lnTo>
                      <a:lnTo>
                        <a:pt x="270" y="181"/>
                      </a:lnTo>
                      <a:lnTo>
                        <a:pt x="242" y="181"/>
                      </a:lnTo>
                      <a:lnTo>
                        <a:pt x="223" y="129"/>
                      </a:lnTo>
                      <a:lnTo>
                        <a:pt x="208" y="110"/>
                      </a:lnTo>
                      <a:lnTo>
                        <a:pt x="189" y="91"/>
                      </a:lnTo>
                      <a:lnTo>
                        <a:pt x="166" y="72"/>
                      </a:lnTo>
                      <a:lnTo>
                        <a:pt x="142" y="53"/>
                      </a:lnTo>
                      <a:lnTo>
                        <a:pt x="90" y="48"/>
                      </a:lnTo>
                      <a:lnTo>
                        <a:pt x="66" y="67"/>
                      </a:lnTo>
                      <a:lnTo>
                        <a:pt x="57" y="115"/>
                      </a:lnTo>
                      <a:lnTo>
                        <a:pt x="0" y="9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04" name="Freeform 568"/>
                <p:cNvSpPr>
                  <a:spLocks/>
                </p:cNvSpPr>
                <p:nvPr/>
              </p:nvSpPr>
              <p:spPr bwMode="auto">
                <a:xfrm>
                  <a:off x="11928" y="5761"/>
                  <a:ext cx="939" cy="443"/>
                </a:xfrm>
                <a:custGeom>
                  <a:avLst/>
                  <a:gdLst>
                    <a:gd name="T0" fmla="*/ 939 w 939"/>
                    <a:gd name="T1" fmla="*/ 191 h 443"/>
                    <a:gd name="T2" fmla="*/ 920 w 939"/>
                    <a:gd name="T3" fmla="*/ 181 h 443"/>
                    <a:gd name="T4" fmla="*/ 873 w 939"/>
                    <a:gd name="T5" fmla="*/ 153 h 443"/>
                    <a:gd name="T6" fmla="*/ 839 w 939"/>
                    <a:gd name="T7" fmla="*/ 138 h 443"/>
                    <a:gd name="T8" fmla="*/ 801 w 939"/>
                    <a:gd name="T9" fmla="*/ 119 h 443"/>
                    <a:gd name="T10" fmla="*/ 759 w 939"/>
                    <a:gd name="T11" fmla="*/ 100 h 443"/>
                    <a:gd name="T12" fmla="*/ 711 w 939"/>
                    <a:gd name="T13" fmla="*/ 81 h 443"/>
                    <a:gd name="T14" fmla="*/ 664 w 939"/>
                    <a:gd name="T15" fmla="*/ 62 h 443"/>
                    <a:gd name="T16" fmla="*/ 612 w 939"/>
                    <a:gd name="T17" fmla="*/ 48 h 443"/>
                    <a:gd name="T18" fmla="*/ 559 w 939"/>
                    <a:gd name="T19" fmla="*/ 29 h 443"/>
                    <a:gd name="T20" fmla="*/ 512 w 939"/>
                    <a:gd name="T21" fmla="*/ 14 h 443"/>
                    <a:gd name="T22" fmla="*/ 412 w 939"/>
                    <a:gd name="T23" fmla="*/ 0 h 443"/>
                    <a:gd name="T24" fmla="*/ 322 w 939"/>
                    <a:gd name="T25" fmla="*/ 0 h 443"/>
                    <a:gd name="T26" fmla="*/ 175 w 939"/>
                    <a:gd name="T27" fmla="*/ 34 h 443"/>
                    <a:gd name="T28" fmla="*/ 118 w 939"/>
                    <a:gd name="T29" fmla="*/ 62 h 443"/>
                    <a:gd name="T30" fmla="*/ 71 w 939"/>
                    <a:gd name="T31" fmla="*/ 95 h 443"/>
                    <a:gd name="T32" fmla="*/ 9 w 939"/>
                    <a:gd name="T33" fmla="*/ 176 h 443"/>
                    <a:gd name="T34" fmla="*/ 0 w 939"/>
                    <a:gd name="T35" fmla="*/ 276 h 443"/>
                    <a:gd name="T36" fmla="*/ 23 w 939"/>
                    <a:gd name="T37" fmla="*/ 362 h 443"/>
                    <a:gd name="T38" fmla="*/ 33 w 939"/>
                    <a:gd name="T39" fmla="*/ 391 h 443"/>
                    <a:gd name="T40" fmla="*/ 47 w 939"/>
                    <a:gd name="T41" fmla="*/ 415 h 443"/>
                    <a:gd name="T42" fmla="*/ 76 w 939"/>
                    <a:gd name="T43" fmla="*/ 438 h 443"/>
                    <a:gd name="T44" fmla="*/ 109 w 939"/>
                    <a:gd name="T45" fmla="*/ 443 h 443"/>
                    <a:gd name="T46" fmla="*/ 166 w 939"/>
                    <a:gd name="T47" fmla="*/ 429 h 443"/>
                    <a:gd name="T48" fmla="*/ 189 w 939"/>
                    <a:gd name="T49" fmla="*/ 410 h 443"/>
                    <a:gd name="T50" fmla="*/ 170 w 939"/>
                    <a:gd name="T51" fmla="*/ 376 h 443"/>
                    <a:gd name="T52" fmla="*/ 123 w 939"/>
                    <a:gd name="T53" fmla="*/ 367 h 443"/>
                    <a:gd name="T54" fmla="*/ 85 w 939"/>
                    <a:gd name="T55" fmla="*/ 338 h 443"/>
                    <a:gd name="T56" fmla="*/ 66 w 939"/>
                    <a:gd name="T57" fmla="*/ 272 h 443"/>
                    <a:gd name="T58" fmla="*/ 71 w 939"/>
                    <a:gd name="T59" fmla="*/ 224 h 443"/>
                    <a:gd name="T60" fmla="*/ 95 w 939"/>
                    <a:gd name="T61" fmla="*/ 181 h 443"/>
                    <a:gd name="T62" fmla="*/ 113 w 939"/>
                    <a:gd name="T63" fmla="*/ 157 h 443"/>
                    <a:gd name="T64" fmla="*/ 132 w 939"/>
                    <a:gd name="T65" fmla="*/ 138 h 443"/>
                    <a:gd name="T66" fmla="*/ 156 w 939"/>
                    <a:gd name="T67" fmla="*/ 119 h 443"/>
                    <a:gd name="T68" fmla="*/ 180 w 939"/>
                    <a:gd name="T69" fmla="*/ 100 h 443"/>
                    <a:gd name="T70" fmla="*/ 208 w 939"/>
                    <a:gd name="T71" fmla="*/ 86 h 443"/>
                    <a:gd name="T72" fmla="*/ 242 w 939"/>
                    <a:gd name="T73" fmla="*/ 72 h 443"/>
                    <a:gd name="T74" fmla="*/ 275 w 939"/>
                    <a:gd name="T75" fmla="*/ 62 h 443"/>
                    <a:gd name="T76" fmla="*/ 308 w 939"/>
                    <a:gd name="T77" fmla="*/ 53 h 443"/>
                    <a:gd name="T78" fmla="*/ 384 w 939"/>
                    <a:gd name="T79" fmla="*/ 38 h 443"/>
                    <a:gd name="T80" fmla="*/ 460 w 939"/>
                    <a:gd name="T81" fmla="*/ 43 h 443"/>
                    <a:gd name="T82" fmla="*/ 621 w 939"/>
                    <a:gd name="T83" fmla="*/ 81 h 443"/>
                    <a:gd name="T84" fmla="*/ 659 w 939"/>
                    <a:gd name="T85" fmla="*/ 95 h 443"/>
                    <a:gd name="T86" fmla="*/ 697 w 939"/>
                    <a:gd name="T87" fmla="*/ 110 h 443"/>
                    <a:gd name="T88" fmla="*/ 735 w 939"/>
                    <a:gd name="T89" fmla="*/ 129 h 443"/>
                    <a:gd name="T90" fmla="*/ 773 w 939"/>
                    <a:gd name="T91" fmla="*/ 143 h 443"/>
                    <a:gd name="T92" fmla="*/ 806 w 939"/>
                    <a:gd name="T93" fmla="*/ 162 h 443"/>
                    <a:gd name="T94" fmla="*/ 835 w 939"/>
                    <a:gd name="T95" fmla="*/ 176 h 443"/>
                    <a:gd name="T96" fmla="*/ 858 w 939"/>
                    <a:gd name="T97" fmla="*/ 191 h 443"/>
                    <a:gd name="T98" fmla="*/ 882 w 939"/>
                    <a:gd name="T99" fmla="*/ 205 h 443"/>
                    <a:gd name="T100" fmla="*/ 915 w 939"/>
                    <a:gd name="T101" fmla="*/ 224 h 443"/>
                    <a:gd name="T102" fmla="*/ 925 w 939"/>
                    <a:gd name="T103" fmla="*/ 234 h 443"/>
                    <a:gd name="T104" fmla="*/ 939 w 939"/>
                    <a:gd name="T105" fmla="*/ 191 h 443"/>
                    <a:gd name="T106" fmla="*/ 939 w 939"/>
                    <a:gd name="T107" fmla="*/ 191 h 443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w 939"/>
                    <a:gd name="T163" fmla="*/ 0 h 443"/>
                    <a:gd name="T164" fmla="*/ 939 w 939"/>
                    <a:gd name="T165" fmla="*/ 443 h 443"/>
                  </a:gdLst>
                  <a:ahLst/>
                  <a:cxnLst>
                    <a:cxn ang="T108">
                      <a:pos x="T0" y="T1"/>
                    </a:cxn>
                    <a:cxn ang="T109">
                      <a:pos x="T2" y="T3"/>
                    </a:cxn>
                    <a:cxn ang="T110">
                      <a:pos x="T4" y="T5"/>
                    </a:cxn>
                    <a:cxn ang="T111">
                      <a:pos x="T6" y="T7"/>
                    </a:cxn>
                    <a:cxn ang="T112">
                      <a:pos x="T8" y="T9"/>
                    </a:cxn>
                    <a:cxn ang="T113">
                      <a:pos x="T10" y="T11"/>
                    </a:cxn>
                    <a:cxn ang="T114">
                      <a:pos x="T12" y="T13"/>
                    </a:cxn>
                    <a:cxn ang="T115">
                      <a:pos x="T14" y="T15"/>
                    </a:cxn>
                    <a:cxn ang="T116">
                      <a:pos x="T16" y="T17"/>
                    </a:cxn>
                    <a:cxn ang="T117">
                      <a:pos x="T18" y="T19"/>
                    </a:cxn>
                    <a:cxn ang="T118">
                      <a:pos x="T20" y="T21"/>
                    </a:cxn>
                    <a:cxn ang="T119">
                      <a:pos x="T22" y="T23"/>
                    </a:cxn>
                    <a:cxn ang="T120">
                      <a:pos x="T24" y="T25"/>
                    </a:cxn>
                    <a:cxn ang="T121">
                      <a:pos x="T26" y="T27"/>
                    </a:cxn>
                    <a:cxn ang="T122">
                      <a:pos x="T28" y="T29"/>
                    </a:cxn>
                    <a:cxn ang="T123">
                      <a:pos x="T30" y="T31"/>
                    </a:cxn>
                    <a:cxn ang="T124">
                      <a:pos x="T32" y="T33"/>
                    </a:cxn>
                    <a:cxn ang="T125">
                      <a:pos x="T34" y="T35"/>
                    </a:cxn>
                    <a:cxn ang="T126">
                      <a:pos x="T36" y="T37"/>
                    </a:cxn>
                    <a:cxn ang="T127">
                      <a:pos x="T38" y="T39"/>
                    </a:cxn>
                    <a:cxn ang="T128">
                      <a:pos x="T40" y="T41"/>
                    </a:cxn>
                    <a:cxn ang="T129">
                      <a:pos x="T42" y="T43"/>
                    </a:cxn>
                    <a:cxn ang="T130">
                      <a:pos x="T44" y="T45"/>
                    </a:cxn>
                    <a:cxn ang="T131">
                      <a:pos x="T46" y="T47"/>
                    </a:cxn>
                    <a:cxn ang="T132">
                      <a:pos x="T48" y="T49"/>
                    </a:cxn>
                    <a:cxn ang="T133">
                      <a:pos x="T50" y="T51"/>
                    </a:cxn>
                    <a:cxn ang="T134">
                      <a:pos x="T52" y="T53"/>
                    </a:cxn>
                    <a:cxn ang="T135">
                      <a:pos x="T54" y="T55"/>
                    </a:cxn>
                    <a:cxn ang="T136">
                      <a:pos x="T56" y="T57"/>
                    </a:cxn>
                    <a:cxn ang="T137">
                      <a:pos x="T58" y="T59"/>
                    </a:cxn>
                    <a:cxn ang="T138">
                      <a:pos x="T60" y="T61"/>
                    </a:cxn>
                    <a:cxn ang="T139">
                      <a:pos x="T62" y="T63"/>
                    </a:cxn>
                    <a:cxn ang="T140">
                      <a:pos x="T64" y="T65"/>
                    </a:cxn>
                    <a:cxn ang="T141">
                      <a:pos x="T66" y="T67"/>
                    </a:cxn>
                    <a:cxn ang="T142">
                      <a:pos x="T68" y="T69"/>
                    </a:cxn>
                    <a:cxn ang="T143">
                      <a:pos x="T70" y="T71"/>
                    </a:cxn>
                    <a:cxn ang="T144">
                      <a:pos x="T72" y="T73"/>
                    </a:cxn>
                    <a:cxn ang="T145">
                      <a:pos x="T74" y="T75"/>
                    </a:cxn>
                    <a:cxn ang="T146">
                      <a:pos x="T76" y="T77"/>
                    </a:cxn>
                    <a:cxn ang="T147">
                      <a:pos x="T78" y="T79"/>
                    </a:cxn>
                    <a:cxn ang="T148">
                      <a:pos x="T80" y="T81"/>
                    </a:cxn>
                    <a:cxn ang="T149">
                      <a:pos x="T82" y="T83"/>
                    </a:cxn>
                    <a:cxn ang="T150">
                      <a:pos x="T84" y="T85"/>
                    </a:cxn>
                    <a:cxn ang="T151">
                      <a:pos x="T86" y="T87"/>
                    </a:cxn>
                    <a:cxn ang="T152">
                      <a:pos x="T88" y="T89"/>
                    </a:cxn>
                    <a:cxn ang="T153">
                      <a:pos x="T90" y="T91"/>
                    </a:cxn>
                    <a:cxn ang="T154">
                      <a:pos x="T92" y="T93"/>
                    </a:cxn>
                    <a:cxn ang="T155">
                      <a:pos x="T94" y="T95"/>
                    </a:cxn>
                    <a:cxn ang="T156">
                      <a:pos x="T96" y="T97"/>
                    </a:cxn>
                    <a:cxn ang="T157">
                      <a:pos x="T98" y="T99"/>
                    </a:cxn>
                    <a:cxn ang="T158">
                      <a:pos x="T100" y="T101"/>
                    </a:cxn>
                    <a:cxn ang="T159">
                      <a:pos x="T102" y="T103"/>
                    </a:cxn>
                    <a:cxn ang="T160">
                      <a:pos x="T104" y="T105"/>
                    </a:cxn>
                    <a:cxn ang="T161">
                      <a:pos x="T106" y="T107"/>
                    </a:cxn>
                  </a:cxnLst>
                  <a:rect l="T162" t="T163" r="T164" b="T165"/>
                  <a:pathLst>
                    <a:path w="939" h="443">
                      <a:moveTo>
                        <a:pt x="939" y="191"/>
                      </a:moveTo>
                      <a:lnTo>
                        <a:pt x="920" y="181"/>
                      </a:lnTo>
                      <a:lnTo>
                        <a:pt x="873" y="153"/>
                      </a:lnTo>
                      <a:lnTo>
                        <a:pt x="839" y="138"/>
                      </a:lnTo>
                      <a:lnTo>
                        <a:pt x="801" y="119"/>
                      </a:lnTo>
                      <a:lnTo>
                        <a:pt x="759" y="100"/>
                      </a:lnTo>
                      <a:lnTo>
                        <a:pt x="711" y="81"/>
                      </a:lnTo>
                      <a:lnTo>
                        <a:pt x="664" y="62"/>
                      </a:lnTo>
                      <a:lnTo>
                        <a:pt x="612" y="48"/>
                      </a:lnTo>
                      <a:lnTo>
                        <a:pt x="559" y="29"/>
                      </a:lnTo>
                      <a:lnTo>
                        <a:pt x="512" y="14"/>
                      </a:lnTo>
                      <a:lnTo>
                        <a:pt x="412" y="0"/>
                      </a:lnTo>
                      <a:lnTo>
                        <a:pt x="322" y="0"/>
                      </a:lnTo>
                      <a:lnTo>
                        <a:pt x="175" y="34"/>
                      </a:lnTo>
                      <a:lnTo>
                        <a:pt x="118" y="62"/>
                      </a:lnTo>
                      <a:lnTo>
                        <a:pt x="71" y="95"/>
                      </a:lnTo>
                      <a:lnTo>
                        <a:pt x="9" y="176"/>
                      </a:lnTo>
                      <a:lnTo>
                        <a:pt x="0" y="276"/>
                      </a:lnTo>
                      <a:lnTo>
                        <a:pt x="23" y="362"/>
                      </a:lnTo>
                      <a:lnTo>
                        <a:pt x="33" y="391"/>
                      </a:lnTo>
                      <a:lnTo>
                        <a:pt x="47" y="415"/>
                      </a:lnTo>
                      <a:lnTo>
                        <a:pt x="76" y="438"/>
                      </a:lnTo>
                      <a:lnTo>
                        <a:pt x="109" y="443"/>
                      </a:lnTo>
                      <a:lnTo>
                        <a:pt x="166" y="429"/>
                      </a:lnTo>
                      <a:lnTo>
                        <a:pt x="189" y="410"/>
                      </a:lnTo>
                      <a:lnTo>
                        <a:pt x="170" y="376"/>
                      </a:lnTo>
                      <a:lnTo>
                        <a:pt x="123" y="367"/>
                      </a:lnTo>
                      <a:lnTo>
                        <a:pt x="85" y="338"/>
                      </a:lnTo>
                      <a:lnTo>
                        <a:pt x="66" y="272"/>
                      </a:lnTo>
                      <a:lnTo>
                        <a:pt x="71" y="224"/>
                      </a:lnTo>
                      <a:lnTo>
                        <a:pt x="95" y="181"/>
                      </a:lnTo>
                      <a:lnTo>
                        <a:pt x="113" y="157"/>
                      </a:lnTo>
                      <a:lnTo>
                        <a:pt x="132" y="138"/>
                      </a:lnTo>
                      <a:lnTo>
                        <a:pt x="156" y="119"/>
                      </a:lnTo>
                      <a:lnTo>
                        <a:pt x="180" y="100"/>
                      </a:lnTo>
                      <a:lnTo>
                        <a:pt x="208" y="86"/>
                      </a:lnTo>
                      <a:lnTo>
                        <a:pt x="242" y="72"/>
                      </a:lnTo>
                      <a:lnTo>
                        <a:pt x="275" y="62"/>
                      </a:lnTo>
                      <a:lnTo>
                        <a:pt x="308" y="53"/>
                      </a:lnTo>
                      <a:lnTo>
                        <a:pt x="384" y="38"/>
                      </a:lnTo>
                      <a:lnTo>
                        <a:pt x="460" y="43"/>
                      </a:lnTo>
                      <a:lnTo>
                        <a:pt x="621" y="81"/>
                      </a:lnTo>
                      <a:lnTo>
                        <a:pt x="659" y="95"/>
                      </a:lnTo>
                      <a:lnTo>
                        <a:pt x="697" y="110"/>
                      </a:lnTo>
                      <a:lnTo>
                        <a:pt x="735" y="129"/>
                      </a:lnTo>
                      <a:lnTo>
                        <a:pt x="773" y="143"/>
                      </a:lnTo>
                      <a:lnTo>
                        <a:pt x="806" y="162"/>
                      </a:lnTo>
                      <a:lnTo>
                        <a:pt x="835" y="176"/>
                      </a:lnTo>
                      <a:lnTo>
                        <a:pt x="858" y="191"/>
                      </a:lnTo>
                      <a:lnTo>
                        <a:pt x="882" y="205"/>
                      </a:lnTo>
                      <a:lnTo>
                        <a:pt x="915" y="224"/>
                      </a:lnTo>
                      <a:lnTo>
                        <a:pt x="925" y="234"/>
                      </a:lnTo>
                      <a:lnTo>
                        <a:pt x="939" y="19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05" name="Freeform 569"/>
                <p:cNvSpPr>
                  <a:spLocks/>
                </p:cNvSpPr>
                <p:nvPr/>
              </p:nvSpPr>
              <p:spPr bwMode="auto">
                <a:xfrm>
                  <a:off x="12260" y="6466"/>
                  <a:ext cx="289" cy="191"/>
                </a:xfrm>
                <a:custGeom>
                  <a:avLst/>
                  <a:gdLst>
                    <a:gd name="T0" fmla="*/ 4 w 289"/>
                    <a:gd name="T1" fmla="*/ 38 h 191"/>
                    <a:gd name="T2" fmla="*/ 0 w 289"/>
                    <a:gd name="T3" fmla="*/ 114 h 191"/>
                    <a:gd name="T4" fmla="*/ 9 w 289"/>
                    <a:gd name="T5" fmla="*/ 143 h 191"/>
                    <a:gd name="T6" fmla="*/ 28 w 289"/>
                    <a:gd name="T7" fmla="*/ 167 h 191"/>
                    <a:gd name="T8" fmla="*/ 61 w 289"/>
                    <a:gd name="T9" fmla="*/ 186 h 191"/>
                    <a:gd name="T10" fmla="*/ 114 w 289"/>
                    <a:gd name="T11" fmla="*/ 191 h 191"/>
                    <a:gd name="T12" fmla="*/ 166 w 289"/>
                    <a:gd name="T13" fmla="*/ 186 h 191"/>
                    <a:gd name="T14" fmla="*/ 208 w 289"/>
                    <a:gd name="T15" fmla="*/ 167 h 191"/>
                    <a:gd name="T16" fmla="*/ 261 w 289"/>
                    <a:gd name="T17" fmla="*/ 114 h 191"/>
                    <a:gd name="T18" fmla="*/ 289 w 289"/>
                    <a:gd name="T19" fmla="*/ 33 h 191"/>
                    <a:gd name="T20" fmla="*/ 256 w 289"/>
                    <a:gd name="T21" fmla="*/ 0 h 191"/>
                    <a:gd name="T22" fmla="*/ 251 w 289"/>
                    <a:gd name="T23" fmla="*/ 24 h 191"/>
                    <a:gd name="T24" fmla="*/ 237 w 289"/>
                    <a:gd name="T25" fmla="*/ 48 h 191"/>
                    <a:gd name="T26" fmla="*/ 227 w 289"/>
                    <a:gd name="T27" fmla="*/ 72 h 191"/>
                    <a:gd name="T28" fmla="*/ 208 w 289"/>
                    <a:gd name="T29" fmla="*/ 100 h 191"/>
                    <a:gd name="T30" fmla="*/ 185 w 289"/>
                    <a:gd name="T31" fmla="*/ 124 h 191"/>
                    <a:gd name="T32" fmla="*/ 156 w 289"/>
                    <a:gd name="T33" fmla="*/ 138 h 191"/>
                    <a:gd name="T34" fmla="*/ 118 w 289"/>
                    <a:gd name="T35" fmla="*/ 143 h 191"/>
                    <a:gd name="T36" fmla="*/ 66 w 289"/>
                    <a:gd name="T37" fmla="*/ 124 h 191"/>
                    <a:gd name="T38" fmla="*/ 42 w 289"/>
                    <a:gd name="T39" fmla="*/ 86 h 191"/>
                    <a:gd name="T40" fmla="*/ 42 w 289"/>
                    <a:gd name="T41" fmla="*/ 29 h 191"/>
                    <a:gd name="T42" fmla="*/ 4 w 289"/>
                    <a:gd name="T43" fmla="*/ 38 h 191"/>
                    <a:gd name="T44" fmla="*/ 4 w 289"/>
                    <a:gd name="T45" fmla="*/ 38 h 191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289"/>
                    <a:gd name="T70" fmla="*/ 0 h 191"/>
                    <a:gd name="T71" fmla="*/ 289 w 289"/>
                    <a:gd name="T72" fmla="*/ 191 h 191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289" h="191">
                      <a:moveTo>
                        <a:pt x="4" y="38"/>
                      </a:moveTo>
                      <a:lnTo>
                        <a:pt x="0" y="114"/>
                      </a:lnTo>
                      <a:lnTo>
                        <a:pt x="9" y="143"/>
                      </a:lnTo>
                      <a:lnTo>
                        <a:pt x="28" y="167"/>
                      </a:lnTo>
                      <a:lnTo>
                        <a:pt x="61" y="186"/>
                      </a:lnTo>
                      <a:lnTo>
                        <a:pt x="114" y="191"/>
                      </a:lnTo>
                      <a:lnTo>
                        <a:pt x="166" y="186"/>
                      </a:lnTo>
                      <a:lnTo>
                        <a:pt x="208" y="167"/>
                      </a:lnTo>
                      <a:lnTo>
                        <a:pt x="261" y="114"/>
                      </a:lnTo>
                      <a:lnTo>
                        <a:pt x="289" y="33"/>
                      </a:lnTo>
                      <a:lnTo>
                        <a:pt x="256" y="0"/>
                      </a:lnTo>
                      <a:lnTo>
                        <a:pt x="251" y="24"/>
                      </a:lnTo>
                      <a:lnTo>
                        <a:pt x="237" y="48"/>
                      </a:lnTo>
                      <a:lnTo>
                        <a:pt x="227" y="72"/>
                      </a:lnTo>
                      <a:lnTo>
                        <a:pt x="208" y="100"/>
                      </a:lnTo>
                      <a:lnTo>
                        <a:pt x="185" y="124"/>
                      </a:lnTo>
                      <a:lnTo>
                        <a:pt x="156" y="138"/>
                      </a:lnTo>
                      <a:lnTo>
                        <a:pt x="118" y="143"/>
                      </a:lnTo>
                      <a:lnTo>
                        <a:pt x="66" y="124"/>
                      </a:lnTo>
                      <a:lnTo>
                        <a:pt x="42" y="86"/>
                      </a:lnTo>
                      <a:lnTo>
                        <a:pt x="42" y="29"/>
                      </a:lnTo>
                      <a:lnTo>
                        <a:pt x="4" y="3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06" name="Freeform 570"/>
                <p:cNvSpPr>
                  <a:spLocks/>
                </p:cNvSpPr>
                <p:nvPr/>
              </p:nvSpPr>
              <p:spPr bwMode="auto">
                <a:xfrm>
                  <a:off x="12521" y="6533"/>
                  <a:ext cx="289" cy="267"/>
                </a:xfrm>
                <a:custGeom>
                  <a:avLst/>
                  <a:gdLst>
                    <a:gd name="T0" fmla="*/ 0 w 289"/>
                    <a:gd name="T1" fmla="*/ 147 h 267"/>
                    <a:gd name="T2" fmla="*/ 9 w 289"/>
                    <a:gd name="T3" fmla="*/ 167 h 267"/>
                    <a:gd name="T4" fmla="*/ 33 w 289"/>
                    <a:gd name="T5" fmla="*/ 209 h 267"/>
                    <a:gd name="T6" fmla="*/ 52 w 289"/>
                    <a:gd name="T7" fmla="*/ 233 h 267"/>
                    <a:gd name="T8" fmla="*/ 80 w 289"/>
                    <a:gd name="T9" fmla="*/ 252 h 267"/>
                    <a:gd name="T10" fmla="*/ 114 w 289"/>
                    <a:gd name="T11" fmla="*/ 262 h 267"/>
                    <a:gd name="T12" fmla="*/ 147 w 289"/>
                    <a:gd name="T13" fmla="*/ 267 h 267"/>
                    <a:gd name="T14" fmla="*/ 223 w 289"/>
                    <a:gd name="T15" fmla="*/ 247 h 267"/>
                    <a:gd name="T16" fmla="*/ 270 w 289"/>
                    <a:gd name="T17" fmla="*/ 195 h 267"/>
                    <a:gd name="T18" fmla="*/ 289 w 289"/>
                    <a:gd name="T19" fmla="*/ 124 h 267"/>
                    <a:gd name="T20" fmla="*/ 280 w 289"/>
                    <a:gd name="T21" fmla="*/ 52 h 267"/>
                    <a:gd name="T22" fmla="*/ 265 w 289"/>
                    <a:gd name="T23" fmla="*/ 19 h 267"/>
                    <a:gd name="T24" fmla="*/ 242 w 289"/>
                    <a:gd name="T25" fmla="*/ 5 h 267"/>
                    <a:gd name="T26" fmla="*/ 194 w 289"/>
                    <a:gd name="T27" fmla="*/ 0 h 267"/>
                    <a:gd name="T28" fmla="*/ 151 w 289"/>
                    <a:gd name="T29" fmla="*/ 14 h 267"/>
                    <a:gd name="T30" fmla="*/ 133 w 289"/>
                    <a:gd name="T31" fmla="*/ 24 h 267"/>
                    <a:gd name="T32" fmla="*/ 156 w 289"/>
                    <a:gd name="T33" fmla="*/ 62 h 267"/>
                    <a:gd name="T34" fmla="*/ 218 w 289"/>
                    <a:gd name="T35" fmla="*/ 176 h 267"/>
                    <a:gd name="T36" fmla="*/ 204 w 289"/>
                    <a:gd name="T37" fmla="*/ 195 h 267"/>
                    <a:gd name="T38" fmla="*/ 185 w 289"/>
                    <a:gd name="T39" fmla="*/ 209 h 267"/>
                    <a:gd name="T40" fmla="*/ 151 w 289"/>
                    <a:gd name="T41" fmla="*/ 224 h 267"/>
                    <a:gd name="T42" fmla="*/ 118 w 289"/>
                    <a:gd name="T43" fmla="*/ 219 h 267"/>
                    <a:gd name="T44" fmla="*/ 90 w 289"/>
                    <a:gd name="T45" fmla="*/ 205 h 267"/>
                    <a:gd name="T46" fmla="*/ 47 w 289"/>
                    <a:gd name="T47" fmla="*/ 162 h 267"/>
                    <a:gd name="T48" fmla="*/ 33 w 289"/>
                    <a:gd name="T49" fmla="*/ 133 h 267"/>
                    <a:gd name="T50" fmla="*/ 0 w 289"/>
                    <a:gd name="T51" fmla="*/ 147 h 267"/>
                    <a:gd name="T52" fmla="*/ 0 w 289"/>
                    <a:gd name="T53" fmla="*/ 147 h 267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w 289"/>
                    <a:gd name="T82" fmla="*/ 0 h 267"/>
                    <a:gd name="T83" fmla="*/ 289 w 289"/>
                    <a:gd name="T84" fmla="*/ 267 h 267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T81" t="T82" r="T83" b="T84"/>
                  <a:pathLst>
                    <a:path w="289" h="267">
                      <a:moveTo>
                        <a:pt x="0" y="147"/>
                      </a:moveTo>
                      <a:lnTo>
                        <a:pt x="9" y="167"/>
                      </a:lnTo>
                      <a:lnTo>
                        <a:pt x="33" y="209"/>
                      </a:lnTo>
                      <a:lnTo>
                        <a:pt x="52" y="233"/>
                      </a:lnTo>
                      <a:lnTo>
                        <a:pt x="80" y="252"/>
                      </a:lnTo>
                      <a:lnTo>
                        <a:pt x="114" y="262"/>
                      </a:lnTo>
                      <a:lnTo>
                        <a:pt x="147" y="267"/>
                      </a:lnTo>
                      <a:lnTo>
                        <a:pt x="223" y="247"/>
                      </a:lnTo>
                      <a:lnTo>
                        <a:pt x="270" y="195"/>
                      </a:lnTo>
                      <a:lnTo>
                        <a:pt x="289" y="124"/>
                      </a:lnTo>
                      <a:lnTo>
                        <a:pt x="280" y="52"/>
                      </a:lnTo>
                      <a:lnTo>
                        <a:pt x="265" y="19"/>
                      </a:lnTo>
                      <a:lnTo>
                        <a:pt x="242" y="5"/>
                      </a:lnTo>
                      <a:lnTo>
                        <a:pt x="194" y="0"/>
                      </a:lnTo>
                      <a:lnTo>
                        <a:pt x="151" y="14"/>
                      </a:lnTo>
                      <a:lnTo>
                        <a:pt x="133" y="24"/>
                      </a:lnTo>
                      <a:lnTo>
                        <a:pt x="156" y="62"/>
                      </a:lnTo>
                      <a:lnTo>
                        <a:pt x="218" y="176"/>
                      </a:lnTo>
                      <a:lnTo>
                        <a:pt x="204" y="195"/>
                      </a:lnTo>
                      <a:lnTo>
                        <a:pt x="185" y="209"/>
                      </a:lnTo>
                      <a:lnTo>
                        <a:pt x="151" y="224"/>
                      </a:lnTo>
                      <a:lnTo>
                        <a:pt x="118" y="219"/>
                      </a:lnTo>
                      <a:lnTo>
                        <a:pt x="90" y="205"/>
                      </a:lnTo>
                      <a:lnTo>
                        <a:pt x="47" y="162"/>
                      </a:lnTo>
                      <a:lnTo>
                        <a:pt x="33" y="133"/>
                      </a:lnTo>
                      <a:lnTo>
                        <a:pt x="0" y="14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07" name="Freeform 571"/>
                <p:cNvSpPr>
                  <a:spLocks/>
                </p:cNvSpPr>
                <p:nvPr/>
              </p:nvSpPr>
              <p:spPr bwMode="auto">
                <a:xfrm>
                  <a:off x="14143" y="5990"/>
                  <a:ext cx="166" cy="147"/>
                </a:xfrm>
                <a:custGeom>
                  <a:avLst/>
                  <a:gdLst>
                    <a:gd name="T0" fmla="*/ 5 w 166"/>
                    <a:gd name="T1" fmla="*/ 9 h 147"/>
                    <a:gd name="T2" fmla="*/ 14 w 166"/>
                    <a:gd name="T3" fmla="*/ 5 h 147"/>
                    <a:gd name="T4" fmla="*/ 43 w 166"/>
                    <a:gd name="T5" fmla="*/ 0 h 147"/>
                    <a:gd name="T6" fmla="*/ 86 w 166"/>
                    <a:gd name="T7" fmla="*/ 9 h 147"/>
                    <a:gd name="T8" fmla="*/ 128 w 166"/>
                    <a:gd name="T9" fmla="*/ 47 h 147"/>
                    <a:gd name="T10" fmla="*/ 162 w 166"/>
                    <a:gd name="T11" fmla="*/ 100 h 147"/>
                    <a:gd name="T12" fmla="*/ 166 w 166"/>
                    <a:gd name="T13" fmla="*/ 128 h 147"/>
                    <a:gd name="T14" fmla="*/ 157 w 166"/>
                    <a:gd name="T15" fmla="*/ 143 h 147"/>
                    <a:gd name="T16" fmla="*/ 152 w 166"/>
                    <a:gd name="T17" fmla="*/ 147 h 147"/>
                    <a:gd name="T18" fmla="*/ 105 w 166"/>
                    <a:gd name="T19" fmla="*/ 124 h 147"/>
                    <a:gd name="T20" fmla="*/ 105 w 166"/>
                    <a:gd name="T21" fmla="*/ 90 h 147"/>
                    <a:gd name="T22" fmla="*/ 95 w 166"/>
                    <a:gd name="T23" fmla="*/ 62 h 147"/>
                    <a:gd name="T24" fmla="*/ 76 w 166"/>
                    <a:gd name="T25" fmla="*/ 38 h 147"/>
                    <a:gd name="T26" fmla="*/ 43 w 166"/>
                    <a:gd name="T27" fmla="*/ 28 h 147"/>
                    <a:gd name="T28" fmla="*/ 24 w 166"/>
                    <a:gd name="T29" fmla="*/ 24 h 147"/>
                    <a:gd name="T30" fmla="*/ 0 w 166"/>
                    <a:gd name="T31" fmla="*/ 28 h 147"/>
                    <a:gd name="T32" fmla="*/ 5 w 166"/>
                    <a:gd name="T33" fmla="*/ 9 h 147"/>
                    <a:gd name="T34" fmla="*/ 5 w 166"/>
                    <a:gd name="T35" fmla="*/ 9 h 14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66"/>
                    <a:gd name="T55" fmla="*/ 0 h 147"/>
                    <a:gd name="T56" fmla="*/ 166 w 166"/>
                    <a:gd name="T57" fmla="*/ 147 h 147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66" h="147">
                      <a:moveTo>
                        <a:pt x="5" y="9"/>
                      </a:moveTo>
                      <a:lnTo>
                        <a:pt x="14" y="5"/>
                      </a:lnTo>
                      <a:lnTo>
                        <a:pt x="43" y="0"/>
                      </a:lnTo>
                      <a:lnTo>
                        <a:pt x="86" y="9"/>
                      </a:lnTo>
                      <a:lnTo>
                        <a:pt x="128" y="47"/>
                      </a:lnTo>
                      <a:lnTo>
                        <a:pt x="162" y="100"/>
                      </a:lnTo>
                      <a:lnTo>
                        <a:pt x="166" y="128"/>
                      </a:lnTo>
                      <a:lnTo>
                        <a:pt x="157" y="143"/>
                      </a:lnTo>
                      <a:lnTo>
                        <a:pt x="152" y="147"/>
                      </a:lnTo>
                      <a:lnTo>
                        <a:pt x="105" y="124"/>
                      </a:lnTo>
                      <a:lnTo>
                        <a:pt x="105" y="90"/>
                      </a:lnTo>
                      <a:lnTo>
                        <a:pt x="95" y="62"/>
                      </a:lnTo>
                      <a:lnTo>
                        <a:pt x="76" y="38"/>
                      </a:lnTo>
                      <a:lnTo>
                        <a:pt x="43" y="28"/>
                      </a:lnTo>
                      <a:lnTo>
                        <a:pt x="24" y="24"/>
                      </a:lnTo>
                      <a:lnTo>
                        <a:pt x="0" y="28"/>
                      </a:lnTo>
                      <a:lnTo>
                        <a:pt x="5" y="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08" name="Freeform 572"/>
                <p:cNvSpPr>
                  <a:spLocks/>
                </p:cNvSpPr>
                <p:nvPr/>
              </p:nvSpPr>
              <p:spPr bwMode="auto">
                <a:xfrm>
                  <a:off x="12582" y="5999"/>
                  <a:ext cx="2135" cy="1672"/>
                </a:xfrm>
                <a:custGeom>
                  <a:avLst/>
                  <a:gdLst>
                    <a:gd name="T0" fmla="*/ 0 w 2135"/>
                    <a:gd name="T1" fmla="*/ 1644 h 1672"/>
                    <a:gd name="T2" fmla="*/ 5 w 2135"/>
                    <a:gd name="T3" fmla="*/ 1182 h 1672"/>
                    <a:gd name="T4" fmla="*/ 19 w 2135"/>
                    <a:gd name="T5" fmla="*/ 1167 h 1672"/>
                    <a:gd name="T6" fmla="*/ 53 w 2135"/>
                    <a:gd name="T7" fmla="*/ 1134 h 1672"/>
                    <a:gd name="T8" fmla="*/ 76 w 2135"/>
                    <a:gd name="T9" fmla="*/ 1120 h 1672"/>
                    <a:gd name="T10" fmla="*/ 100 w 2135"/>
                    <a:gd name="T11" fmla="*/ 1101 h 1672"/>
                    <a:gd name="T12" fmla="*/ 128 w 2135"/>
                    <a:gd name="T13" fmla="*/ 1086 h 1672"/>
                    <a:gd name="T14" fmla="*/ 162 w 2135"/>
                    <a:gd name="T15" fmla="*/ 1082 h 1672"/>
                    <a:gd name="T16" fmla="*/ 276 w 2135"/>
                    <a:gd name="T17" fmla="*/ 1058 h 1672"/>
                    <a:gd name="T18" fmla="*/ 266 w 2135"/>
                    <a:gd name="T19" fmla="*/ 753 h 1672"/>
                    <a:gd name="T20" fmla="*/ 342 w 2135"/>
                    <a:gd name="T21" fmla="*/ 662 h 1672"/>
                    <a:gd name="T22" fmla="*/ 342 w 2135"/>
                    <a:gd name="T23" fmla="*/ 291 h 1672"/>
                    <a:gd name="T24" fmla="*/ 389 w 2135"/>
                    <a:gd name="T25" fmla="*/ 258 h 1672"/>
                    <a:gd name="T26" fmla="*/ 323 w 2135"/>
                    <a:gd name="T27" fmla="*/ 148 h 1672"/>
                    <a:gd name="T28" fmla="*/ 427 w 2135"/>
                    <a:gd name="T29" fmla="*/ 0 h 1672"/>
                    <a:gd name="T30" fmla="*/ 883 w 2135"/>
                    <a:gd name="T31" fmla="*/ 34 h 1672"/>
                    <a:gd name="T32" fmla="*/ 816 w 2135"/>
                    <a:gd name="T33" fmla="*/ 196 h 1672"/>
                    <a:gd name="T34" fmla="*/ 835 w 2135"/>
                    <a:gd name="T35" fmla="*/ 186 h 1672"/>
                    <a:gd name="T36" fmla="*/ 869 w 2135"/>
                    <a:gd name="T37" fmla="*/ 172 h 1672"/>
                    <a:gd name="T38" fmla="*/ 916 w 2135"/>
                    <a:gd name="T39" fmla="*/ 177 h 1672"/>
                    <a:gd name="T40" fmla="*/ 959 w 2135"/>
                    <a:gd name="T41" fmla="*/ 219 h 1672"/>
                    <a:gd name="T42" fmla="*/ 973 w 2135"/>
                    <a:gd name="T43" fmla="*/ 286 h 1672"/>
                    <a:gd name="T44" fmla="*/ 963 w 2135"/>
                    <a:gd name="T45" fmla="*/ 310 h 1672"/>
                    <a:gd name="T46" fmla="*/ 949 w 2135"/>
                    <a:gd name="T47" fmla="*/ 334 h 1672"/>
                    <a:gd name="T48" fmla="*/ 911 w 2135"/>
                    <a:gd name="T49" fmla="*/ 367 h 1672"/>
                    <a:gd name="T50" fmla="*/ 892 w 2135"/>
                    <a:gd name="T51" fmla="*/ 377 h 1672"/>
                    <a:gd name="T52" fmla="*/ 883 w 2135"/>
                    <a:gd name="T53" fmla="*/ 448 h 1672"/>
                    <a:gd name="T54" fmla="*/ 1120 w 2135"/>
                    <a:gd name="T55" fmla="*/ 396 h 1672"/>
                    <a:gd name="T56" fmla="*/ 1077 w 2135"/>
                    <a:gd name="T57" fmla="*/ 224 h 1672"/>
                    <a:gd name="T58" fmla="*/ 1433 w 2135"/>
                    <a:gd name="T59" fmla="*/ 138 h 1672"/>
                    <a:gd name="T60" fmla="*/ 1713 w 2135"/>
                    <a:gd name="T61" fmla="*/ 291 h 1672"/>
                    <a:gd name="T62" fmla="*/ 1637 w 2135"/>
                    <a:gd name="T63" fmla="*/ 358 h 1672"/>
                    <a:gd name="T64" fmla="*/ 1618 w 2135"/>
                    <a:gd name="T65" fmla="*/ 429 h 1672"/>
                    <a:gd name="T66" fmla="*/ 1732 w 2135"/>
                    <a:gd name="T67" fmla="*/ 467 h 1672"/>
                    <a:gd name="T68" fmla="*/ 2102 w 2135"/>
                    <a:gd name="T69" fmla="*/ 358 h 1672"/>
                    <a:gd name="T70" fmla="*/ 1993 w 2135"/>
                    <a:gd name="T71" fmla="*/ 672 h 1672"/>
                    <a:gd name="T72" fmla="*/ 2083 w 2135"/>
                    <a:gd name="T73" fmla="*/ 901 h 1672"/>
                    <a:gd name="T74" fmla="*/ 1950 w 2135"/>
                    <a:gd name="T75" fmla="*/ 1077 h 1672"/>
                    <a:gd name="T76" fmla="*/ 2135 w 2135"/>
                    <a:gd name="T77" fmla="*/ 1315 h 1672"/>
                    <a:gd name="T78" fmla="*/ 2088 w 2135"/>
                    <a:gd name="T79" fmla="*/ 1672 h 1672"/>
                    <a:gd name="T80" fmla="*/ 0 w 2135"/>
                    <a:gd name="T81" fmla="*/ 1644 h 1672"/>
                    <a:gd name="T82" fmla="*/ 0 w 2135"/>
                    <a:gd name="T83" fmla="*/ 1644 h 1672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w 2135"/>
                    <a:gd name="T127" fmla="*/ 0 h 1672"/>
                    <a:gd name="T128" fmla="*/ 2135 w 2135"/>
                    <a:gd name="T129" fmla="*/ 1672 h 1672"/>
                  </a:gdLst>
                  <a:ahLst/>
                  <a:cxnLst>
                    <a:cxn ang="T84">
                      <a:pos x="T0" y="T1"/>
                    </a:cxn>
                    <a:cxn ang="T85">
                      <a:pos x="T2" y="T3"/>
                    </a:cxn>
                    <a:cxn ang="T86">
                      <a:pos x="T4" y="T5"/>
                    </a:cxn>
                    <a:cxn ang="T87">
                      <a:pos x="T6" y="T7"/>
                    </a:cxn>
                    <a:cxn ang="T88">
                      <a:pos x="T8" y="T9"/>
                    </a:cxn>
                    <a:cxn ang="T89">
                      <a:pos x="T10" y="T11"/>
                    </a:cxn>
                    <a:cxn ang="T90">
                      <a:pos x="T12" y="T13"/>
                    </a:cxn>
                    <a:cxn ang="T91">
                      <a:pos x="T14" y="T15"/>
                    </a:cxn>
                    <a:cxn ang="T92">
                      <a:pos x="T16" y="T17"/>
                    </a:cxn>
                    <a:cxn ang="T93">
                      <a:pos x="T18" y="T19"/>
                    </a:cxn>
                    <a:cxn ang="T94">
                      <a:pos x="T20" y="T21"/>
                    </a:cxn>
                    <a:cxn ang="T95">
                      <a:pos x="T22" y="T23"/>
                    </a:cxn>
                    <a:cxn ang="T96">
                      <a:pos x="T24" y="T25"/>
                    </a:cxn>
                    <a:cxn ang="T97">
                      <a:pos x="T26" y="T27"/>
                    </a:cxn>
                    <a:cxn ang="T98">
                      <a:pos x="T28" y="T29"/>
                    </a:cxn>
                    <a:cxn ang="T99">
                      <a:pos x="T30" y="T31"/>
                    </a:cxn>
                    <a:cxn ang="T100">
                      <a:pos x="T32" y="T33"/>
                    </a:cxn>
                    <a:cxn ang="T101">
                      <a:pos x="T34" y="T35"/>
                    </a:cxn>
                    <a:cxn ang="T102">
                      <a:pos x="T36" y="T37"/>
                    </a:cxn>
                    <a:cxn ang="T103">
                      <a:pos x="T38" y="T39"/>
                    </a:cxn>
                    <a:cxn ang="T104">
                      <a:pos x="T40" y="T41"/>
                    </a:cxn>
                    <a:cxn ang="T105">
                      <a:pos x="T42" y="T43"/>
                    </a:cxn>
                    <a:cxn ang="T106">
                      <a:pos x="T44" y="T45"/>
                    </a:cxn>
                    <a:cxn ang="T107">
                      <a:pos x="T46" y="T47"/>
                    </a:cxn>
                    <a:cxn ang="T108">
                      <a:pos x="T48" y="T49"/>
                    </a:cxn>
                    <a:cxn ang="T109">
                      <a:pos x="T50" y="T51"/>
                    </a:cxn>
                    <a:cxn ang="T110">
                      <a:pos x="T52" y="T53"/>
                    </a:cxn>
                    <a:cxn ang="T111">
                      <a:pos x="T54" y="T55"/>
                    </a:cxn>
                    <a:cxn ang="T112">
                      <a:pos x="T56" y="T57"/>
                    </a:cxn>
                    <a:cxn ang="T113">
                      <a:pos x="T58" y="T59"/>
                    </a:cxn>
                    <a:cxn ang="T114">
                      <a:pos x="T60" y="T61"/>
                    </a:cxn>
                    <a:cxn ang="T115">
                      <a:pos x="T62" y="T63"/>
                    </a:cxn>
                    <a:cxn ang="T116">
                      <a:pos x="T64" y="T65"/>
                    </a:cxn>
                    <a:cxn ang="T117">
                      <a:pos x="T66" y="T67"/>
                    </a:cxn>
                    <a:cxn ang="T118">
                      <a:pos x="T68" y="T69"/>
                    </a:cxn>
                    <a:cxn ang="T119">
                      <a:pos x="T70" y="T71"/>
                    </a:cxn>
                    <a:cxn ang="T120">
                      <a:pos x="T72" y="T73"/>
                    </a:cxn>
                    <a:cxn ang="T121">
                      <a:pos x="T74" y="T75"/>
                    </a:cxn>
                    <a:cxn ang="T122">
                      <a:pos x="T76" y="T77"/>
                    </a:cxn>
                    <a:cxn ang="T123">
                      <a:pos x="T78" y="T79"/>
                    </a:cxn>
                    <a:cxn ang="T124">
                      <a:pos x="T80" y="T81"/>
                    </a:cxn>
                    <a:cxn ang="T125">
                      <a:pos x="T82" y="T83"/>
                    </a:cxn>
                  </a:cxnLst>
                  <a:rect l="T126" t="T127" r="T128" b="T129"/>
                  <a:pathLst>
                    <a:path w="2135" h="1672">
                      <a:moveTo>
                        <a:pt x="0" y="1644"/>
                      </a:moveTo>
                      <a:lnTo>
                        <a:pt x="5" y="1182"/>
                      </a:lnTo>
                      <a:lnTo>
                        <a:pt x="19" y="1167"/>
                      </a:lnTo>
                      <a:lnTo>
                        <a:pt x="53" y="1134"/>
                      </a:lnTo>
                      <a:lnTo>
                        <a:pt x="76" y="1120"/>
                      </a:lnTo>
                      <a:lnTo>
                        <a:pt x="100" y="1101"/>
                      </a:lnTo>
                      <a:lnTo>
                        <a:pt x="128" y="1086"/>
                      </a:lnTo>
                      <a:lnTo>
                        <a:pt x="162" y="1082"/>
                      </a:lnTo>
                      <a:lnTo>
                        <a:pt x="276" y="1058"/>
                      </a:lnTo>
                      <a:lnTo>
                        <a:pt x="266" y="753"/>
                      </a:lnTo>
                      <a:lnTo>
                        <a:pt x="342" y="662"/>
                      </a:lnTo>
                      <a:lnTo>
                        <a:pt x="342" y="291"/>
                      </a:lnTo>
                      <a:lnTo>
                        <a:pt x="389" y="258"/>
                      </a:lnTo>
                      <a:lnTo>
                        <a:pt x="323" y="148"/>
                      </a:lnTo>
                      <a:lnTo>
                        <a:pt x="427" y="0"/>
                      </a:lnTo>
                      <a:lnTo>
                        <a:pt x="883" y="34"/>
                      </a:lnTo>
                      <a:lnTo>
                        <a:pt x="816" y="196"/>
                      </a:lnTo>
                      <a:lnTo>
                        <a:pt x="835" y="186"/>
                      </a:lnTo>
                      <a:lnTo>
                        <a:pt x="869" y="172"/>
                      </a:lnTo>
                      <a:lnTo>
                        <a:pt x="916" y="177"/>
                      </a:lnTo>
                      <a:lnTo>
                        <a:pt x="959" y="219"/>
                      </a:lnTo>
                      <a:lnTo>
                        <a:pt x="973" y="286"/>
                      </a:lnTo>
                      <a:lnTo>
                        <a:pt x="963" y="310"/>
                      </a:lnTo>
                      <a:lnTo>
                        <a:pt x="949" y="334"/>
                      </a:lnTo>
                      <a:lnTo>
                        <a:pt x="911" y="367"/>
                      </a:lnTo>
                      <a:lnTo>
                        <a:pt x="892" y="377"/>
                      </a:lnTo>
                      <a:lnTo>
                        <a:pt x="883" y="448"/>
                      </a:lnTo>
                      <a:lnTo>
                        <a:pt x="1120" y="396"/>
                      </a:lnTo>
                      <a:lnTo>
                        <a:pt x="1077" y="224"/>
                      </a:lnTo>
                      <a:lnTo>
                        <a:pt x="1433" y="138"/>
                      </a:lnTo>
                      <a:lnTo>
                        <a:pt x="1713" y="291"/>
                      </a:lnTo>
                      <a:lnTo>
                        <a:pt x="1637" y="358"/>
                      </a:lnTo>
                      <a:lnTo>
                        <a:pt x="1618" y="429"/>
                      </a:lnTo>
                      <a:lnTo>
                        <a:pt x="1732" y="467"/>
                      </a:lnTo>
                      <a:lnTo>
                        <a:pt x="2102" y="358"/>
                      </a:lnTo>
                      <a:lnTo>
                        <a:pt x="1993" y="672"/>
                      </a:lnTo>
                      <a:lnTo>
                        <a:pt x="2083" y="901"/>
                      </a:lnTo>
                      <a:lnTo>
                        <a:pt x="1950" y="1077"/>
                      </a:lnTo>
                      <a:lnTo>
                        <a:pt x="2135" y="1315"/>
                      </a:lnTo>
                      <a:lnTo>
                        <a:pt x="2088" y="1672"/>
                      </a:lnTo>
                      <a:lnTo>
                        <a:pt x="0" y="1644"/>
                      </a:lnTo>
                      <a:close/>
                    </a:path>
                  </a:pathLst>
                </a:custGeom>
                <a:solidFill>
                  <a:srgbClr val="CC7F4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09" name="Freeform 573"/>
                <p:cNvSpPr>
                  <a:spLocks/>
                </p:cNvSpPr>
                <p:nvPr/>
              </p:nvSpPr>
              <p:spPr bwMode="auto">
                <a:xfrm>
                  <a:off x="13688" y="6604"/>
                  <a:ext cx="825" cy="153"/>
                </a:xfrm>
                <a:custGeom>
                  <a:avLst/>
                  <a:gdLst>
                    <a:gd name="T0" fmla="*/ 0 w 825"/>
                    <a:gd name="T1" fmla="*/ 138 h 153"/>
                    <a:gd name="T2" fmla="*/ 825 w 825"/>
                    <a:gd name="T3" fmla="*/ 0 h 153"/>
                    <a:gd name="T4" fmla="*/ 825 w 825"/>
                    <a:gd name="T5" fmla="*/ 34 h 153"/>
                    <a:gd name="T6" fmla="*/ 5 w 825"/>
                    <a:gd name="T7" fmla="*/ 153 h 153"/>
                    <a:gd name="T8" fmla="*/ 0 w 825"/>
                    <a:gd name="T9" fmla="*/ 138 h 153"/>
                    <a:gd name="T10" fmla="*/ 0 w 825"/>
                    <a:gd name="T11" fmla="*/ 138 h 153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5"/>
                    <a:gd name="T19" fmla="*/ 0 h 153"/>
                    <a:gd name="T20" fmla="*/ 825 w 825"/>
                    <a:gd name="T21" fmla="*/ 153 h 153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5" h="153">
                      <a:moveTo>
                        <a:pt x="0" y="138"/>
                      </a:moveTo>
                      <a:lnTo>
                        <a:pt x="825" y="0"/>
                      </a:lnTo>
                      <a:lnTo>
                        <a:pt x="825" y="34"/>
                      </a:lnTo>
                      <a:lnTo>
                        <a:pt x="5" y="153"/>
                      </a:lnTo>
                      <a:lnTo>
                        <a:pt x="0" y="13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10" name="Freeform 574"/>
                <p:cNvSpPr>
                  <a:spLocks/>
                </p:cNvSpPr>
                <p:nvPr/>
              </p:nvSpPr>
              <p:spPr bwMode="auto">
                <a:xfrm>
                  <a:off x="13721" y="6866"/>
                  <a:ext cx="788" cy="76"/>
                </a:xfrm>
                <a:custGeom>
                  <a:avLst/>
                  <a:gdLst>
                    <a:gd name="T0" fmla="*/ 5 w 788"/>
                    <a:gd name="T1" fmla="*/ 57 h 76"/>
                    <a:gd name="T2" fmla="*/ 0 w 788"/>
                    <a:gd name="T3" fmla="*/ 76 h 76"/>
                    <a:gd name="T4" fmla="*/ 773 w 788"/>
                    <a:gd name="T5" fmla="*/ 34 h 76"/>
                    <a:gd name="T6" fmla="*/ 788 w 788"/>
                    <a:gd name="T7" fmla="*/ 0 h 76"/>
                    <a:gd name="T8" fmla="*/ 5 w 788"/>
                    <a:gd name="T9" fmla="*/ 57 h 76"/>
                    <a:gd name="T10" fmla="*/ 5 w 788"/>
                    <a:gd name="T11" fmla="*/ 57 h 7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788"/>
                    <a:gd name="T19" fmla="*/ 0 h 76"/>
                    <a:gd name="T20" fmla="*/ 788 w 788"/>
                    <a:gd name="T21" fmla="*/ 76 h 7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788" h="76">
                      <a:moveTo>
                        <a:pt x="5" y="57"/>
                      </a:moveTo>
                      <a:lnTo>
                        <a:pt x="0" y="76"/>
                      </a:lnTo>
                      <a:lnTo>
                        <a:pt x="773" y="34"/>
                      </a:lnTo>
                      <a:lnTo>
                        <a:pt x="788" y="0"/>
                      </a:lnTo>
                      <a:lnTo>
                        <a:pt x="5" y="5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11" name="Freeform 575"/>
                <p:cNvSpPr>
                  <a:spLocks/>
                </p:cNvSpPr>
                <p:nvPr/>
              </p:nvSpPr>
              <p:spPr bwMode="auto">
                <a:xfrm>
                  <a:off x="12895" y="6942"/>
                  <a:ext cx="627" cy="129"/>
                </a:xfrm>
                <a:custGeom>
                  <a:avLst/>
                  <a:gdLst>
                    <a:gd name="T0" fmla="*/ 5 w 627"/>
                    <a:gd name="T1" fmla="*/ 129 h 129"/>
                    <a:gd name="T2" fmla="*/ 19 w 627"/>
                    <a:gd name="T3" fmla="*/ 115 h 129"/>
                    <a:gd name="T4" fmla="*/ 34 w 627"/>
                    <a:gd name="T5" fmla="*/ 100 h 129"/>
                    <a:gd name="T6" fmla="*/ 57 w 627"/>
                    <a:gd name="T7" fmla="*/ 86 h 129"/>
                    <a:gd name="T8" fmla="*/ 86 w 627"/>
                    <a:gd name="T9" fmla="*/ 67 h 129"/>
                    <a:gd name="T10" fmla="*/ 129 w 627"/>
                    <a:gd name="T11" fmla="*/ 58 h 129"/>
                    <a:gd name="T12" fmla="*/ 176 w 627"/>
                    <a:gd name="T13" fmla="*/ 48 h 129"/>
                    <a:gd name="T14" fmla="*/ 233 w 627"/>
                    <a:gd name="T15" fmla="*/ 43 h 129"/>
                    <a:gd name="T16" fmla="*/ 480 w 627"/>
                    <a:gd name="T17" fmla="*/ 34 h 129"/>
                    <a:gd name="T18" fmla="*/ 603 w 627"/>
                    <a:gd name="T19" fmla="*/ 19 h 129"/>
                    <a:gd name="T20" fmla="*/ 627 w 627"/>
                    <a:gd name="T21" fmla="*/ 0 h 129"/>
                    <a:gd name="T22" fmla="*/ 337 w 627"/>
                    <a:gd name="T23" fmla="*/ 15 h 129"/>
                    <a:gd name="T24" fmla="*/ 24 w 627"/>
                    <a:gd name="T25" fmla="*/ 53 h 129"/>
                    <a:gd name="T26" fmla="*/ 5 w 627"/>
                    <a:gd name="T27" fmla="*/ 77 h 129"/>
                    <a:gd name="T28" fmla="*/ 0 w 627"/>
                    <a:gd name="T29" fmla="*/ 100 h 129"/>
                    <a:gd name="T30" fmla="*/ 5 w 627"/>
                    <a:gd name="T31" fmla="*/ 129 h 129"/>
                    <a:gd name="T32" fmla="*/ 5 w 627"/>
                    <a:gd name="T33" fmla="*/ 129 h 129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627"/>
                    <a:gd name="T52" fmla="*/ 0 h 129"/>
                    <a:gd name="T53" fmla="*/ 627 w 627"/>
                    <a:gd name="T54" fmla="*/ 129 h 129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627" h="129">
                      <a:moveTo>
                        <a:pt x="5" y="129"/>
                      </a:moveTo>
                      <a:lnTo>
                        <a:pt x="19" y="115"/>
                      </a:lnTo>
                      <a:lnTo>
                        <a:pt x="34" y="100"/>
                      </a:lnTo>
                      <a:lnTo>
                        <a:pt x="57" y="86"/>
                      </a:lnTo>
                      <a:lnTo>
                        <a:pt x="86" y="67"/>
                      </a:lnTo>
                      <a:lnTo>
                        <a:pt x="129" y="58"/>
                      </a:lnTo>
                      <a:lnTo>
                        <a:pt x="176" y="48"/>
                      </a:lnTo>
                      <a:lnTo>
                        <a:pt x="233" y="43"/>
                      </a:lnTo>
                      <a:lnTo>
                        <a:pt x="480" y="34"/>
                      </a:lnTo>
                      <a:lnTo>
                        <a:pt x="603" y="19"/>
                      </a:lnTo>
                      <a:lnTo>
                        <a:pt x="627" y="0"/>
                      </a:lnTo>
                      <a:lnTo>
                        <a:pt x="337" y="15"/>
                      </a:lnTo>
                      <a:lnTo>
                        <a:pt x="24" y="53"/>
                      </a:lnTo>
                      <a:lnTo>
                        <a:pt x="5" y="77"/>
                      </a:lnTo>
                      <a:lnTo>
                        <a:pt x="0" y="100"/>
                      </a:lnTo>
                      <a:lnTo>
                        <a:pt x="5" y="12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12" name="Freeform 576"/>
                <p:cNvSpPr>
                  <a:spLocks/>
                </p:cNvSpPr>
                <p:nvPr/>
              </p:nvSpPr>
              <p:spPr bwMode="auto">
                <a:xfrm>
                  <a:off x="12891" y="6623"/>
                  <a:ext cx="602" cy="191"/>
                </a:xfrm>
                <a:custGeom>
                  <a:avLst/>
                  <a:gdLst>
                    <a:gd name="T0" fmla="*/ 38 w 602"/>
                    <a:gd name="T1" fmla="*/ 191 h 191"/>
                    <a:gd name="T2" fmla="*/ 47 w 602"/>
                    <a:gd name="T3" fmla="*/ 177 h 191"/>
                    <a:gd name="T4" fmla="*/ 71 w 602"/>
                    <a:gd name="T5" fmla="*/ 153 h 191"/>
                    <a:gd name="T6" fmla="*/ 95 w 602"/>
                    <a:gd name="T7" fmla="*/ 134 h 191"/>
                    <a:gd name="T8" fmla="*/ 123 w 602"/>
                    <a:gd name="T9" fmla="*/ 119 h 191"/>
                    <a:gd name="T10" fmla="*/ 156 w 602"/>
                    <a:gd name="T11" fmla="*/ 105 h 191"/>
                    <a:gd name="T12" fmla="*/ 199 w 602"/>
                    <a:gd name="T13" fmla="*/ 91 h 191"/>
                    <a:gd name="T14" fmla="*/ 251 w 602"/>
                    <a:gd name="T15" fmla="*/ 81 h 191"/>
                    <a:gd name="T16" fmla="*/ 308 w 602"/>
                    <a:gd name="T17" fmla="*/ 67 h 191"/>
                    <a:gd name="T18" fmla="*/ 431 w 602"/>
                    <a:gd name="T19" fmla="*/ 48 h 191"/>
                    <a:gd name="T20" fmla="*/ 574 w 602"/>
                    <a:gd name="T21" fmla="*/ 29 h 191"/>
                    <a:gd name="T22" fmla="*/ 602 w 602"/>
                    <a:gd name="T23" fmla="*/ 0 h 191"/>
                    <a:gd name="T24" fmla="*/ 526 w 602"/>
                    <a:gd name="T25" fmla="*/ 10 h 191"/>
                    <a:gd name="T26" fmla="*/ 351 w 602"/>
                    <a:gd name="T27" fmla="*/ 29 h 191"/>
                    <a:gd name="T28" fmla="*/ 251 w 602"/>
                    <a:gd name="T29" fmla="*/ 48 h 191"/>
                    <a:gd name="T30" fmla="*/ 161 w 602"/>
                    <a:gd name="T31" fmla="*/ 62 h 191"/>
                    <a:gd name="T32" fmla="*/ 42 w 602"/>
                    <a:gd name="T33" fmla="*/ 100 h 191"/>
                    <a:gd name="T34" fmla="*/ 4 w 602"/>
                    <a:gd name="T35" fmla="*/ 134 h 191"/>
                    <a:gd name="T36" fmla="*/ 0 w 602"/>
                    <a:gd name="T37" fmla="*/ 162 h 191"/>
                    <a:gd name="T38" fmla="*/ 9 w 602"/>
                    <a:gd name="T39" fmla="*/ 181 h 191"/>
                    <a:gd name="T40" fmla="*/ 14 w 602"/>
                    <a:gd name="T41" fmla="*/ 191 h 191"/>
                    <a:gd name="T42" fmla="*/ 38 w 602"/>
                    <a:gd name="T43" fmla="*/ 191 h 191"/>
                    <a:gd name="T44" fmla="*/ 38 w 602"/>
                    <a:gd name="T45" fmla="*/ 191 h 191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602"/>
                    <a:gd name="T70" fmla="*/ 0 h 191"/>
                    <a:gd name="T71" fmla="*/ 602 w 602"/>
                    <a:gd name="T72" fmla="*/ 191 h 191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602" h="191">
                      <a:moveTo>
                        <a:pt x="38" y="191"/>
                      </a:moveTo>
                      <a:lnTo>
                        <a:pt x="47" y="177"/>
                      </a:lnTo>
                      <a:lnTo>
                        <a:pt x="71" y="153"/>
                      </a:lnTo>
                      <a:lnTo>
                        <a:pt x="95" y="134"/>
                      </a:lnTo>
                      <a:lnTo>
                        <a:pt x="123" y="119"/>
                      </a:lnTo>
                      <a:lnTo>
                        <a:pt x="156" y="105"/>
                      </a:lnTo>
                      <a:lnTo>
                        <a:pt x="199" y="91"/>
                      </a:lnTo>
                      <a:lnTo>
                        <a:pt x="251" y="81"/>
                      </a:lnTo>
                      <a:lnTo>
                        <a:pt x="308" y="67"/>
                      </a:lnTo>
                      <a:lnTo>
                        <a:pt x="431" y="48"/>
                      </a:lnTo>
                      <a:lnTo>
                        <a:pt x="574" y="29"/>
                      </a:lnTo>
                      <a:lnTo>
                        <a:pt x="602" y="0"/>
                      </a:lnTo>
                      <a:lnTo>
                        <a:pt x="526" y="10"/>
                      </a:lnTo>
                      <a:lnTo>
                        <a:pt x="351" y="29"/>
                      </a:lnTo>
                      <a:lnTo>
                        <a:pt x="251" y="48"/>
                      </a:lnTo>
                      <a:lnTo>
                        <a:pt x="161" y="62"/>
                      </a:lnTo>
                      <a:lnTo>
                        <a:pt x="42" y="100"/>
                      </a:lnTo>
                      <a:lnTo>
                        <a:pt x="4" y="134"/>
                      </a:lnTo>
                      <a:lnTo>
                        <a:pt x="0" y="162"/>
                      </a:lnTo>
                      <a:lnTo>
                        <a:pt x="9" y="181"/>
                      </a:lnTo>
                      <a:lnTo>
                        <a:pt x="14" y="191"/>
                      </a:lnTo>
                      <a:lnTo>
                        <a:pt x="38" y="19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13" name="Freeform 577"/>
                <p:cNvSpPr>
                  <a:spLocks/>
                </p:cNvSpPr>
                <p:nvPr/>
              </p:nvSpPr>
              <p:spPr bwMode="auto">
                <a:xfrm>
                  <a:off x="13261" y="6933"/>
                  <a:ext cx="1238" cy="157"/>
                </a:xfrm>
                <a:custGeom>
                  <a:avLst/>
                  <a:gdLst>
                    <a:gd name="T0" fmla="*/ 0 w 1238"/>
                    <a:gd name="T1" fmla="*/ 138 h 157"/>
                    <a:gd name="T2" fmla="*/ 1238 w 1238"/>
                    <a:gd name="T3" fmla="*/ 0 h 157"/>
                    <a:gd name="T4" fmla="*/ 1224 w 1238"/>
                    <a:gd name="T5" fmla="*/ 95 h 157"/>
                    <a:gd name="T6" fmla="*/ 14 w 1238"/>
                    <a:gd name="T7" fmla="*/ 157 h 157"/>
                    <a:gd name="T8" fmla="*/ 0 w 1238"/>
                    <a:gd name="T9" fmla="*/ 138 h 157"/>
                    <a:gd name="T10" fmla="*/ 0 w 1238"/>
                    <a:gd name="T11" fmla="*/ 138 h 15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238"/>
                    <a:gd name="T19" fmla="*/ 0 h 157"/>
                    <a:gd name="T20" fmla="*/ 1238 w 1238"/>
                    <a:gd name="T21" fmla="*/ 157 h 15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238" h="157">
                      <a:moveTo>
                        <a:pt x="0" y="138"/>
                      </a:moveTo>
                      <a:lnTo>
                        <a:pt x="1238" y="0"/>
                      </a:lnTo>
                      <a:lnTo>
                        <a:pt x="1224" y="95"/>
                      </a:lnTo>
                      <a:lnTo>
                        <a:pt x="14" y="157"/>
                      </a:lnTo>
                      <a:lnTo>
                        <a:pt x="0" y="13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14" name="Freeform 578"/>
                <p:cNvSpPr>
                  <a:spLocks/>
                </p:cNvSpPr>
                <p:nvPr/>
              </p:nvSpPr>
              <p:spPr bwMode="auto">
                <a:xfrm>
                  <a:off x="12729" y="7219"/>
                  <a:ext cx="138" cy="319"/>
                </a:xfrm>
                <a:custGeom>
                  <a:avLst/>
                  <a:gdLst>
                    <a:gd name="T0" fmla="*/ 29 w 138"/>
                    <a:gd name="T1" fmla="*/ 9 h 319"/>
                    <a:gd name="T2" fmla="*/ 67 w 138"/>
                    <a:gd name="T3" fmla="*/ 0 h 319"/>
                    <a:gd name="T4" fmla="*/ 95 w 138"/>
                    <a:gd name="T5" fmla="*/ 4 h 319"/>
                    <a:gd name="T6" fmla="*/ 124 w 138"/>
                    <a:gd name="T7" fmla="*/ 28 h 319"/>
                    <a:gd name="T8" fmla="*/ 138 w 138"/>
                    <a:gd name="T9" fmla="*/ 95 h 319"/>
                    <a:gd name="T10" fmla="*/ 133 w 138"/>
                    <a:gd name="T11" fmla="*/ 190 h 319"/>
                    <a:gd name="T12" fmla="*/ 119 w 138"/>
                    <a:gd name="T13" fmla="*/ 319 h 319"/>
                    <a:gd name="T14" fmla="*/ 86 w 138"/>
                    <a:gd name="T15" fmla="*/ 319 h 319"/>
                    <a:gd name="T16" fmla="*/ 91 w 138"/>
                    <a:gd name="T17" fmla="*/ 81 h 319"/>
                    <a:gd name="T18" fmla="*/ 76 w 138"/>
                    <a:gd name="T19" fmla="*/ 57 h 319"/>
                    <a:gd name="T20" fmla="*/ 67 w 138"/>
                    <a:gd name="T21" fmla="*/ 47 h 319"/>
                    <a:gd name="T22" fmla="*/ 43 w 138"/>
                    <a:gd name="T23" fmla="*/ 43 h 319"/>
                    <a:gd name="T24" fmla="*/ 19 w 138"/>
                    <a:gd name="T25" fmla="*/ 62 h 319"/>
                    <a:gd name="T26" fmla="*/ 0 w 138"/>
                    <a:gd name="T27" fmla="*/ 38 h 319"/>
                    <a:gd name="T28" fmla="*/ 29 w 138"/>
                    <a:gd name="T29" fmla="*/ 9 h 319"/>
                    <a:gd name="T30" fmla="*/ 29 w 138"/>
                    <a:gd name="T31" fmla="*/ 9 h 319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138"/>
                    <a:gd name="T49" fmla="*/ 0 h 319"/>
                    <a:gd name="T50" fmla="*/ 138 w 138"/>
                    <a:gd name="T51" fmla="*/ 319 h 319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138" h="319">
                      <a:moveTo>
                        <a:pt x="29" y="9"/>
                      </a:moveTo>
                      <a:lnTo>
                        <a:pt x="67" y="0"/>
                      </a:lnTo>
                      <a:lnTo>
                        <a:pt x="95" y="4"/>
                      </a:lnTo>
                      <a:lnTo>
                        <a:pt x="124" y="28"/>
                      </a:lnTo>
                      <a:lnTo>
                        <a:pt x="138" y="95"/>
                      </a:lnTo>
                      <a:lnTo>
                        <a:pt x="133" y="190"/>
                      </a:lnTo>
                      <a:lnTo>
                        <a:pt x="119" y="319"/>
                      </a:lnTo>
                      <a:lnTo>
                        <a:pt x="86" y="319"/>
                      </a:lnTo>
                      <a:lnTo>
                        <a:pt x="91" y="81"/>
                      </a:lnTo>
                      <a:lnTo>
                        <a:pt x="76" y="57"/>
                      </a:lnTo>
                      <a:lnTo>
                        <a:pt x="67" y="47"/>
                      </a:lnTo>
                      <a:lnTo>
                        <a:pt x="43" y="43"/>
                      </a:lnTo>
                      <a:lnTo>
                        <a:pt x="19" y="62"/>
                      </a:lnTo>
                      <a:lnTo>
                        <a:pt x="0" y="38"/>
                      </a:lnTo>
                      <a:lnTo>
                        <a:pt x="29" y="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15" name="Freeform 579"/>
                <p:cNvSpPr>
                  <a:spLocks/>
                </p:cNvSpPr>
                <p:nvPr/>
              </p:nvSpPr>
              <p:spPr bwMode="auto">
                <a:xfrm>
                  <a:off x="13090" y="6304"/>
                  <a:ext cx="76" cy="53"/>
                </a:xfrm>
                <a:custGeom>
                  <a:avLst/>
                  <a:gdLst>
                    <a:gd name="T0" fmla="*/ 0 w 76"/>
                    <a:gd name="T1" fmla="*/ 0 h 53"/>
                    <a:gd name="T2" fmla="*/ 5 w 76"/>
                    <a:gd name="T3" fmla="*/ 53 h 53"/>
                    <a:gd name="T4" fmla="*/ 71 w 76"/>
                    <a:gd name="T5" fmla="*/ 53 h 53"/>
                    <a:gd name="T6" fmla="*/ 76 w 76"/>
                    <a:gd name="T7" fmla="*/ 0 h 53"/>
                    <a:gd name="T8" fmla="*/ 0 w 76"/>
                    <a:gd name="T9" fmla="*/ 0 h 53"/>
                    <a:gd name="T10" fmla="*/ 0 w 76"/>
                    <a:gd name="T11" fmla="*/ 0 h 53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76"/>
                    <a:gd name="T19" fmla="*/ 0 h 53"/>
                    <a:gd name="T20" fmla="*/ 76 w 76"/>
                    <a:gd name="T21" fmla="*/ 53 h 53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76" h="53">
                      <a:moveTo>
                        <a:pt x="0" y="0"/>
                      </a:moveTo>
                      <a:lnTo>
                        <a:pt x="5" y="53"/>
                      </a:lnTo>
                      <a:lnTo>
                        <a:pt x="71" y="53"/>
                      </a:lnTo>
                      <a:lnTo>
                        <a:pt x="76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B2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16" name="Freeform 580"/>
                <p:cNvSpPr>
                  <a:spLocks/>
                </p:cNvSpPr>
                <p:nvPr/>
              </p:nvSpPr>
              <p:spPr bwMode="auto">
                <a:xfrm>
                  <a:off x="13024" y="6299"/>
                  <a:ext cx="42" cy="48"/>
                </a:xfrm>
                <a:custGeom>
                  <a:avLst/>
                  <a:gdLst>
                    <a:gd name="T0" fmla="*/ 42 w 42"/>
                    <a:gd name="T1" fmla="*/ 0 h 48"/>
                    <a:gd name="T2" fmla="*/ 38 w 42"/>
                    <a:gd name="T3" fmla="*/ 48 h 48"/>
                    <a:gd name="T4" fmla="*/ 0 w 42"/>
                    <a:gd name="T5" fmla="*/ 43 h 48"/>
                    <a:gd name="T6" fmla="*/ 0 w 42"/>
                    <a:gd name="T7" fmla="*/ 5 h 48"/>
                    <a:gd name="T8" fmla="*/ 42 w 42"/>
                    <a:gd name="T9" fmla="*/ 0 h 48"/>
                    <a:gd name="T10" fmla="*/ 42 w 42"/>
                    <a:gd name="T11" fmla="*/ 0 h 4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42"/>
                    <a:gd name="T19" fmla="*/ 0 h 48"/>
                    <a:gd name="T20" fmla="*/ 42 w 42"/>
                    <a:gd name="T21" fmla="*/ 48 h 4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42" h="48">
                      <a:moveTo>
                        <a:pt x="42" y="0"/>
                      </a:moveTo>
                      <a:lnTo>
                        <a:pt x="38" y="48"/>
                      </a:lnTo>
                      <a:lnTo>
                        <a:pt x="0" y="43"/>
                      </a:lnTo>
                      <a:lnTo>
                        <a:pt x="0" y="5"/>
                      </a:lnTo>
                      <a:lnTo>
                        <a:pt x="42" y="0"/>
                      </a:lnTo>
                      <a:close/>
                    </a:path>
                  </a:pathLst>
                </a:custGeom>
                <a:solidFill>
                  <a:srgbClr val="B2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17" name="Freeform 581"/>
                <p:cNvSpPr>
                  <a:spLocks/>
                </p:cNvSpPr>
                <p:nvPr/>
              </p:nvSpPr>
              <p:spPr bwMode="auto">
                <a:xfrm>
                  <a:off x="13024" y="6390"/>
                  <a:ext cx="33" cy="76"/>
                </a:xfrm>
                <a:custGeom>
                  <a:avLst/>
                  <a:gdLst>
                    <a:gd name="T0" fmla="*/ 0 w 33"/>
                    <a:gd name="T1" fmla="*/ 0 h 76"/>
                    <a:gd name="T2" fmla="*/ 4 w 33"/>
                    <a:gd name="T3" fmla="*/ 76 h 76"/>
                    <a:gd name="T4" fmla="*/ 33 w 33"/>
                    <a:gd name="T5" fmla="*/ 76 h 76"/>
                    <a:gd name="T6" fmla="*/ 33 w 33"/>
                    <a:gd name="T7" fmla="*/ 5 h 76"/>
                    <a:gd name="T8" fmla="*/ 0 w 33"/>
                    <a:gd name="T9" fmla="*/ 0 h 76"/>
                    <a:gd name="T10" fmla="*/ 0 w 33"/>
                    <a:gd name="T11" fmla="*/ 0 h 7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3"/>
                    <a:gd name="T19" fmla="*/ 0 h 76"/>
                    <a:gd name="T20" fmla="*/ 33 w 33"/>
                    <a:gd name="T21" fmla="*/ 76 h 7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3" h="76">
                      <a:moveTo>
                        <a:pt x="0" y="0"/>
                      </a:moveTo>
                      <a:lnTo>
                        <a:pt x="4" y="76"/>
                      </a:lnTo>
                      <a:lnTo>
                        <a:pt x="33" y="76"/>
                      </a:lnTo>
                      <a:lnTo>
                        <a:pt x="33" y="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B2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18" name="Freeform 582"/>
                <p:cNvSpPr>
                  <a:spLocks/>
                </p:cNvSpPr>
                <p:nvPr/>
              </p:nvSpPr>
              <p:spPr bwMode="auto">
                <a:xfrm>
                  <a:off x="13099" y="6395"/>
                  <a:ext cx="53" cy="66"/>
                </a:xfrm>
                <a:custGeom>
                  <a:avLst/>
                  <a:gdLst>
                    <a:gd name="T0" fmla="*/ 0 w 53"/>
                    <a:gd name="T1" fmla="*/ 0 h 66"/>
                    <a:gd name="T2" fmla="*/ 0 w 53"/>
                    <a:gd name="T3" fmla="*/ 66 h 66"/>
                    <a:gd name="T4" fmla="*/ 53 w 53"/>
                    <a:gd name="T5" fmla="*/ 66 h 66"/>
                    <a:gd name="T6" fmla="*/ 53 w 53"/>
                    <a:gd name="T7" fmla="*/ 0 h 66"/>
                    <a:gd name="T8" fmla="*/ 0 w 53"/>
                    <a:gd name="T9" fmla="*/ 0 h 66"/>
                    <a:gd name="T10" fmla="*/ 0 w 53"/>
                    <a:gd name="T11" fmla="*/ 0 h 6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3"/>
                    <a:gd name="T19" fmla="*/ 0 h 66"/>
                    <a:gd name="T20" fmla="*/ 53 w 53"/>
                    <a:gd name="T21" fmla="*/ 66 h 6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3" h="66">
                      <a:moveTo>
                        <a:pt x="0" y="0"/>
                      </a:moveTo>
                      <a:lnTo>
                        <a:pt x="0" y="66"/>
                      </a:lnTo>
                      <a:lnTo>
                        <a:pt x="53" y="66"/>
                      </a:lnTo>
                      <a:lnTo>
                        <a:pt x="53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B2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19" name="Freeform 583"/>
                <p:cNvSpPr>
                  <a:spLocks/>
                </p:cNvSpPr>
                <p:nvPr/>
              </p:nvSpPr>
              <p:spPr bwMode="auto">
                <a:xfrm>
                  <a:off x="13024" y="6499"/>
                  <a:ext cx="33" cy="43"/>
                </a:xfrm>
                <a:custGeom>
                  <a:avLst/>
                  <a:gdLst>
                    <a:gd name="T0" fmla="*/ 0 w 33"/>
                    <a:gd name="T1" fmla="*/ 0 h 43"/>
                    <a:gd name="T2" fmla="*/ 0 w 33"/>
                    <a:gd name="T3" fmla="*/ 39 h 43"/>
                    <a:gd name="T4" fmla="*/ 33 w 33"/>
                    <a:gd name="T5" fmla="*/ 43 h 43"/>
                    <a:gd name="T6" fmla="*/ 33 w 33"/>
                    <a:gd name="T7" fmla="*/ 5 h 43"/>
                    <a:gd name="T8" fmla="*/ 0 w 33"/>
                    <a:gd name="T9" fmla="*/ 0 h 43"/>
                    <a:gd name="T10" fmla="*/ 0 w 33"/>
                    <a:gd name="T11" fmla="*/ 0 h 43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3"/>
                    <a:gd name="T19" fmla="*/ 0 h 43"/>
                    <a:gd name="T20" fmla="*/ 33 w 33"/>
                    <a:gd name="T21" fmla="*/ 43 h 43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3" h="43">
                      <a:moveTo>
                        <a:pt x="0" y="0"/>
                      </a:moveTo>
                      <a:lnTo>
                        <a:pt x="0" y="39"/>
                      </a:lnTo>
                      <a:lnTo>
                        <a:pt x="33" y="43"/>
                      </a:lnTo>
                      <a:lnTo>
                        <a:pt x="33" y="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B2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20" name="Freeform 584"/>
                <p:cNvSpPr>
                  <a:spLocks/>
                </p:cNvSpPr>
                <p:nvPr/>
              </p:nvSpPr>
              <p:spPr bwMode="auto">
                <a:xfrm>
                  <a:off x="13099" y="6504"/>
                  <a:ext cx="57" cy="38"/>
                </a:xfrm>
                <a:custGeom>
                  <a:avLst/>
                  <a:gdLst>
                    <a:gd name="T0" fmla="*/ 0 w 57"/>
                    <a:gd name="T1" fmla="*/ 0 h 38"/>
                    <a:gd name="T2" fmla="*/ 0 w 57"/>
                    <a:gd name="T3" fmla="*/ 38 h 38"/>
                    <a:gd name="T4" fmla="*/ 53 w 57"/>
                    <a:gd name="T5" fmla="*/ 34 h 38"/>
                    <a:gd name="T6" fmla="*/ 57 w 57"/>
                    <a:gd name="T7" fmla="*/ 5 h 38"/>
                    <a:gd name="T8" fmla="*/ 0 w 57"/>
                    <a:gd name="T9" fmla="*/ 0 h 38"/>
                    <a:gd name="T10" fmla="*/ 0 w 57"/>
                    <a:gd name="T11" fmla="*/ 0 h 3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7"/>
                    <a:gd name="T19" fmla="*/ 0 h 38"/>
                    <a:gd name="T20" fmla="*/ 57 w 57"/>
                    <a:gd name="T21" fmla="*/ 38 h 3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7" h="38">
                      <a:moveTo>
                        <a:pt x="0" y="0"/>
                      </a:moveTo>
                      <a:lnTo>
                        <a:pt x="0" y="38"/>
                      </a:lnTo>
                      <a:lnTo>
                        <a:pt x="53" y="34"/>
                      </a:lnTo>
                      <a:lnTo>
                        <a:pt x="57" y="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B2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21" name="Freeform 585"/>
                <p:cNvSpPr>
                  <a:spLocks/>
                </p:cNvSpPr>
                <p:nvPr/>
              </p:nvSpPr>
              <p:spPr bwMode="auto">
                <a:xfrm>
                  <a:off x="13204" y="6399"/>
                  <a:ext cx="47" cy="62"/>
                </a:xfrm>
                <a:custGeom>
                  <a:avLst/>
                  <a:gdLst>
                    <a:gd name="T0" fmla="*/ 5 w 47"/>
                    <a:gd name="T1" fmla="*/ 0 h 62"/>
                    <a:gd name="T2" fmla="*/ 0 w 47"/>
                    <a:gd name="T3" fmla="*/ 62 h 62"/>
                    <a:gd name="T4" fmla="*/ 47 w 47"/>
                    <a:gd name="T5" fmla="*/ 62 h 62"/>
                    <a:gd name="T6" fmla="*/ 43 w 47"/>
                    <a:gd name="T7" fmla="*/ 5 h 62"/>
                    <a:gd name="T8" fmla="*/ 5 w 47"/>
                    <a:gd name="T9" fmla="*/ 0 h 62"/>
                    <a:gd name="T10" fmla="*/ 5 w 47"/>
                    <a:gd name="T11" fmla="*/ 0 h 6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47"/>
                    <a:gd name="T19" fmla="*/ 0 h 62"/>
                    <a:gd name="T20" fmla="*/ 47 w 47"/>
                    <a:gd name="T21" fmla="*/ 62 h 62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47" h="62">
                      <a:moveTo>
                        <a:pt x="5" y="0"/>
                      </a:moveTo>
                      <a:lnTo>
                        <a:pt x="0" y="62"/>
                      </a:lnTo>
                      <a:lnTo>
                        <a:pt x="47" y="62"/>
                      </a:lnTo>
                      <a:lnTo>
                        <a:pt x="43" y="5"/>
                      </a:lnTo>
                      <a:lnTo>
                        <a:pt x="5" y="0"/>
                      </a:lnTo>
                      <a:close/>
                    </a:path>
                  </a:pathLst>
                </a:custGeom>
                <a:solidFill>
                  <a:srgbClr val="B2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22" name="Freeform 586"/>
                <p:cNvSpPr>
                  <a:spLocks/>
                </p:cNvSpPr>
                <p:nvPr/>
              </p:nvSpPr>
              <p:spPr bwMode="auto">
                <a:xfrm>
                  <a:off x="13199" y="6309"/>
                  <a:ext cx="57" cy="43"/>
                </a:xfrm>
                <a:custGeom>
                  <a:avLst/>
                  <a:gdLst>
                    <a:gd name="T0" fmla="*/ 0 w 57"/>
                    <a:gd name="T1" fmla="*/ 0 h 43"/>
                    <a:gd name="T2" fmla="*/ 5 w 57"/>
                    <a:gd name="T3" fmla="*/ 38 h 43"/>
                    <a:gd name="T4" fmla="*/ 57 w 57"/>
                    <a:gd name="T5" fmla="*/ 43 h 43"/>
                    <a:gd name="T6" fmla="*/ 57 w 57"/>
                    <a:gd name="T7" fmla="*/ 5 h 43"/>
                    <a:gd name="T8" fmla="*/ 0 w 57"/>
                    <a:gd name="T9" fmla="*/ 0 h 43"/>
                    <a:gd name="T10" fmla="*/ 0 w 57"/>
                    <a:gd name="T11" fmla="*/ 0 h 43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7"/>
                    <a:gd name="T19" fmla="*/ 0 h 43"/>
                    <a:gd name="T20" fmla="*/ 57 w 57"/>
                    <a:gd name="T21" fmla="*/ 43 h 43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7" h="43">
                      <a:moveTo>
                        <a:pt x="0" y="0"/>
                      </a:moveTo>
                      <a:lnTo>
                        <a:pt x="5" y="38"/>
                      </a:lnTo>
                      <a:lnTo>
                        <a:pt x="57" y="43"/>
                      </a:lnTo>
                      <a:lnTo>
                        <a:pt x="57" y="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B2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23" name="Freeform 587"/>
                <p:cNvSpPr>
                  <a:spLocks/>
                </p:cNvSpPr>
                <p:nvPr/>
              </p:nvSpPr>
              <p:spPr bwMode="auto">
                <a:xfrm>
                  <a:off x="13095" y="6585"/>
                  <a:ext cx="61" cy="38"/>
                </a:xfrm>
                <a:custGeom>
                  <a:avLst/>
                  <a:gdLst>
                    <a:gd name="T0" fmla="*/ 0 w 61"/>
                    <a:gd name="T1" fmla="*/ 0 h 38"/>
                    <a:gd name="T2" fmla="*/ 0 w 61"/>
                    <a:gd name="T3" fmla="*/ 38 h 38"/>
                    <a:gd name="T4" fmla="*/ 57 w 61"/>
                    <a:gd name="T5" fmla="*/ 38 h 38"/>
                    <a:gd name="T6" fmla="*/ 61 w 61"/>
                    <a:gd name="T7" fmla="*/ 5 h 38"/>
                    <a:gd name="T8" fmla="*/ 0 w 61"/>
                    <a:gd name="T9" fmla="*/ 0 h 38"/>
                    <a:gd name="T10" fmla="*/ 0 w 61"/>
                    <a:gd name="T11" fmla="*/ 0 h 3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61"/>
                    <a:gd name="T19" fmla="*/ 0 h 38"/>
                    <a:gd name="T20" fmla="*/ 61 w 61"/>
                    <a:gd name="T21" fmla="*/ 38 h 3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61" h="38">
                      <a:moveTo>
                        <a:pt x="0" y="0"/>
                      </a:moveTo>
                      <a:lnTo>
                        <a:pt x="0" y="38"/>
                      </a:lnTo>
                      <a:lnTo>
                        <a:pt x="57" y="38"/>
                      </a:lnTo>
                      <a:lnTo>
                        <a:pt x="61" y="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B2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24" name="Freeform 588"/>
                <p:cNvSpPr>
                  <a:spLocks/>
                </p:cNvSpPr>
                <p:nvPr/>
              </p:nvSpPr>
              <p:spPr bwMode="auto">
                <a:xfrm>
                  <a:off x="13024" y="6580"/>
                  <a:ext cx="33" cy="43"/>
                </a:xfrm>
                <a:custGeom>
                  <a:avLst/>
                  <a:gdLst>
                    <a:gd name="T0" fmla="*/ 4 w 33"/>
                    <a:gd name="T1" fmla="*/ 0 h 43"/>
                    <a:gd name="T2" fmla="*/ 0 w 33"/>
                    <a:gd name="T3" fmla="*/ 43 h 43"/>
                    <a:gd name="T4" fmla="*/ 33 w 33"/>
                    <a:gd name="T5" fmla="*/ 43 h 43"/>
                    <a:gd name="T6" fmla="*/ 33 w 33"/>
                    <a:gd name="T7" fmla="*/ 5 h 43"/>
                    <a:gd name="T8" fmla="*/ 4 w 33"/>
                    <a:gd name="T9" fmla="*/ 0 h 43"/>
                    <a:gd name="T10" fmla="*/ 4 w 33"/>
                    <a:gd name="T11" fmla="*/ 0 h 43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3"/>
                    <a:gd name="T19" fmla="*/ 0 h 43"/>
                    <a:gd name="T20" fmla="*/ 33 w 33"/>
                    <a:gd name="T21" fmla="*/ 43 h 43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3" h="43">
                      <a:moveTo>
                        <a:pt x="4" y="0"/>
                      </a:moveTo>
                      <a:lnTo>
                        <a:pt x="0" y="43"/>
                      </a:lnTo>
                      <a:lnTo>
                        <a:pt x="33" y="43"/>
                      </a:lnTo>
                      <a:lnTo>
                        <a:pt x="33" y="5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solidFill>
                  <a:srgbClr val="B2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25" name="Freeform 589"/>
                <p:cNvSpPr>
                  <a:spLocks/>
                </p:cNvSpPr>
                <p:nvPr/>
              </p:nvSpPr>
              <p:spPr bwMode="auto">
                <a:xfrm>
                  <a:off x="13209" y="6509"/>
                  <a:ext cx="42" cy="38"/>
                </a:xfrm>
                <a:custGeom>
                  <a:avLst/>
                  <a:gdLst>
                    <a:gd name="T0" fmla="*/ 0 w 42"/>
                    <a:gd name="T1" fmla="*/ 0 h 38"/>
                    <a:gd name="T2" fmla="*/ 0 w 42"/>
                    <a:gd name="T3" fmla="*/ 29 h 38"/>
                    <a:gd name="T4" fmla="*/ 38 w 42"/>
                    <a:gd name="T5" fmla="*/ 38 h 38"/>
                    <a:gd name="T6" fmla="*/ 42 w 42"/>
                    <a:gd name="T7" fmla="*/ 0 h 38"/>
                    <a:gd name="T8" fmla="*/ 0 w 42"/>
                    <a:gd name="T9" fmla="*/ 0 h 38"/>
                    <a:gd name="T10" fmla="*/ 0 w 42"/>
                    <a:gd name="T11" fmla="*/ 0 h 3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42"/>
                    <a:gd name="T19" fmla="*/ 0 h 38"/>
                    <a:gd name="T20" fmla="*/ 42 w 42"/>
                    <a:gd name="T21" fmla="*/ 38 h 3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42" h="38">
                      <a:moveTo>
                        <a:pt x="0" y="0"/>
                      </a:moveTo>
                      <a:lnTo>
                        <a:pt x="0" y="29"/>
                      </a:lnTo>
                      <a:lnTo>
                        <a:pt x="38" y="38"/>
                      </a:lnTo>
                      <a:lnTo>
                        <a:pt x="4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B2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26" name="Freeform 590"/>
                <p:cNvSpPr>
                  <a:spLocks/>
                </p:cNvSpPr>
                <p:nvPr/>
              </p:nvSpPr>
              <p:spPr bwMode="auto">
                <a:xfrm>
                  <a:off x="13204" y="6595"/>
                  <a:ext cx="38" cy="33"/>
                </a:xfrm>
                <a:custGeom>
                  <a:avLst/>
                  <a:gdLst>
                    <a:gd name="T0" fmla="*/ 0 w 38"/>
                    <a:gd name="T1" fmla="*/ 0 h 33"/>
                    <a:gd name="T2" fmla="*/ 5 w 38"/>
                    <a:gd name="T3" fmla="*/ 33 h 33"/>
                    <a:gd name="T4" fmla="*/ 33 w 38"/>
                    <a:gd name="T5" fmla="*/ 28 h 33"/>
                    <a:gd name="T6" fmla="*/ 38 w 38"/>
                    <a:gd name="T7" fmla="*/ 0 h 33"/>
                    <a:gd name="T8" fmla="*/ 0 w 38"/>
                    <a:gd name="T9" fmla="*/ 0 h 33"/>
                    <a:gd name="T10" fmla="*/ 0 w 38"/>
                    <a:gd name="T11" fmla="*/ 0 h 33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8"/>
                    <a:gd name="T19" fmla="*/ 0 h 33"/>
                    <a:gd name="T20" fmla="*/ 38 w 38"/>
                    <a:gd name="T21" fmla="*/ 33 h 33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8" h="33">
                      <a:moveTo>
                        <a:pt x="0" y="0"/>
                      </a:moveTo>
                      <a:lnTo>
                        <a:pt x="5" y="33"/>
                      </a:lnTo>
                      <a:lnTo>
                        <a:pt x="33" y="28"/>
                      </a:lnTo>
                      <a:lnTo>
                        <a:pt x="38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B2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27" name="Freeform 591"/>
                <p:cNvSpPr>
                  <a:spLocks/>
                </p:cNvSpPr>
                <p:nvPr/>
              </p:nvSpPr>
              <p:spPr bwMode="auto">
                <a:xfrm>
                  <a:off x="13294" y="6399"/>
                  <a:ext cx="38" cy="72"/>
                </a:xfrm>
                <a:custGeom>
                  <a:avLst/>
                  <a:gdLst>
                    <a:gd name="T0" fmla="*/ 0 w 38"/>
                    <a:gd name="T1" fmla="*/ 0 h 72"/>
                    <a:gd name="T2" fmla="*/ 0 w 38"/>
                    <a:gd name="T3" fmla="*/ 67 h 72"/>
                    <a:gd name="T4" fmla="*/ 38 w 38"/>
                    <a:gd name="T5" fmla="*/ 72 h 72"/>
                    <a:gd name="T6" fmla="*/ 33 w 38"/>
                    <a:gd name="T7" fmla="*/ 5 h 72"/>
                    <a:gd name="T8" fmla="*/ 0 w 38"/>
                    <a:gd name="T9" fmla="*/ 0 h 72"/>
                    <a:gd name="T10" fmla="*/ 0 w 38"/>
                    <a:gd name="T11" fmla="*/ 0 h 7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8"/>
                    <a:gd name="T19" fmla="*/ 0 h 72"/>
                    <a:gd name="T20" fmla="*/ 38 w 38"/>
                    <a:gd name="T21" fmla="*/ 72 h 72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8" h="72">
                      <a:moveTo>
                        <a:pt x="0" y="0"/>
                      </a:moveTo>
                      <a:lnTo>
                        <a:pt x="0" y="67"/>
                      </a:lnTo>
                      <a:lnTo>
                        <a:pt x="38" y="72"/>
                      </a:lnTo>
                      <a:lnTo>
                        <a:pt x="33" y="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B2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28" name="Freeform 592"/>
                <p:cNvSpPr>
                  <a:spLocks/>
                </p:cNvSpPr>
                <p:nvPr/>
              </p:nvSpPr>
              <p:spPr bwMode="auto">
                <a:xfrm>
                  <a:off x="13294" y="6314"/>
                  <a:ext cx="43" cy="47"/>
                </a:xfrm>
                <a:custGeom>
                  <a:avLst/>
                  <a:gdLst>
                    <a:gd name="T0" fmla="*/ 0 w 43"/>
                    <a:gd name="T1" fmla="*/ 4 h 47"/>
                    <a:gd name="T2" fmla="*/ 5 w 43"/>
                    <a:gd name="T3" fmla="*/ 43 h 47"/>
                    <a:gd name="T4" fmla="*/ 33 w 43"/>
                    <a:gd name="T5" fmla="*/ 47 h 47"/>
                    <a:gd name="T6" fmla="*/ 43 w 43"/>
                    <a:gd name="T7" fmla="*/ 0 h 47"/>
                    <a:gd name="T8" fmla="*/ 0 w 43"/>
                    <a:gd name="T9" fmla="*/ 4 h 47"/>
                    <a:gd name="T10" fmla="*/ 0 w 43"/>
                    <a:gd name="T11" fmla="*/ 4 h 4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43"/>
                    <a:gd name="T19" fmla="*/ 0 h 47"/>
                    <a:gd name="T20" fmla="*/ 43 w 43"/>
                    <a:gd name="T21" fmla="*/ 47 h 4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43" h="47">
                      <a:moveTo>
                        <a:pt x="0" y="4"/>
                      </a:moveTo>
                      <a:lnTo>
                        <a:pt x="5" y="43"/>
                      </a:lnTo>
                      <a:lnTo>
                        <a:pt x="33" y="47"/>
                      </a:lnTo>
                      <a:lnTo>
                        <a:pt x="43" y="0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solidFill>
                  <a:srgbClr val="B2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29" name="Freeform 593"/>
                <p:cNvSpPr>
                  <a:spLocks/>
                </p:cNvSpPr>
                <p:nvPr/>
              </p:nvSpPr>
              <p:spPr bwMode="auto">
                <a:xfrm>
                  <a:off x="13370" y="6404"/>
                  <a:ext cx="38" cy="62"/>
                </a:xfrm>
                <a:custGeom>
                  <a:avLst/>
                  <a:gdLst>
                    <a:gd name="T0" fmla="*/ 5 w 38"/>
                    <a:gd name="T1" fmla="*/ 0 h 62"/>
                    <a:gd name="T2" fmla="*/ 0 w 38"/>
                    <a:gd name="T3" fmla="*/ 62 h 62"/>
                    <a:gd name="T4" fmla="*/ 28 w 38"/>
                    <a:gd name="T5" fmla="*/ 62 h 62"/>
                    <a:gd name="T6" fmla="*/ 38 w 38"/>
                    <a:gd name="T7" fmla="*/ 0 h 62"/>
                    <a:gd name="T8" fmla="*/ 5 w 38"/>
                    <a:gd name="T9" fmla="*/ 0 h 62"/>
                    <a:gd name="T10" fmla="*/ 5 w 38"/>
                    <a:gd name="T11" fmla="*/ 0 h 6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8"/>
                    <a:gd name="T19" fmla="*/ 0 h 62"/>
                    <a:gd name="T20" fmla="*/ 38 w 38"/>
                    <a:gd name="T21" fmla="*/ 62 h 62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8" h="62">
                      <a:moveTo>
                        <a:pt x="5" y="0"/>
                      </a:moveTo>
                      <a:lnTo>
                        <a:pt x="0" y="62"/>
                      </a:lnTo>
                      <a:lnTo>
                        <a:pt x="28" y="62"/>
                      </a:lnTo>
                      <a:lnTo>
                        <a:pt x="38" y="0"/>
                      </a:lnTo>
                      <a:lnTo>
                        <a:pt x="5" y="0"/>
                      </a:lnTo>
                      <a:close/>
                    </a:path>
                  </a:pathLst>
                </a:custGeom>
                <a:solidFill>
                  <a:srgbClr val="B2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30" name="Freeform 594"/>
                <p:cNvSpPr>
                  <a:spLocks/>
                </p:cNvSpPr>
                <p:nvPr/>
              </p:nvSpPr>
              <p:spPr bwMode="auto">
                <a:xfrm>
                  <a:off x="12995" y="6776"/>
                  <a:ext cx="152" cy="162"/>
                </a:xfrm>
                <a:custGeom>
                  <a:avLst/>
                  <a:gdLst>
                    <a:gd name="T0" fmla="*/ 0 w 152"/>
                    <a:gd name="T1" fmla="*/ 62 h 162"/>
                    <a:gd name="T2" fmla="*/ 19 w 152"/>
                    <a:gd name="T3" fmla="*/ 43 h 162"/>
                    <a:gd name="T4" fmla="*/ 38 w 152"/>
                    <a:gd name="T5" fmla="*/ 28 h 162"/>
                    <a:gd name="T6" fmla="*/ 71 w 152"/>
                    <a:gd name="T7" fmla="*/ 19 h 162"/>
                    <a:gd name="T8" fmla="*/ 152 w 152"/>
                    <a:gd name="T9" fmla="*/ 0 h 162"/>
                    <a:gd name="T10" fmla="*/ 152 w 152"/>
                    <a:gd name="T11" fmla="*/ 162 h 162"/>
                    <a:gd name="T12" fmla="*/ 5 w 152"/>
                    <a:gd name="T13" fmla="*/ 162 h 162"/>
                    <a:gd name="T14" fmla="*/ 0 w 152"/>
                    <a:gd name="T15" fmla="*/ 62 h 162"/>
                    <a:gd name="T16" fmla="*/ 0 w 152"/>
                    <a:gd name="T17" fmla="*/ 62 h 16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52"/>
                    <a:gd name="T28" fmla="*/ 0 h 162"/>
                    <a:gd name="T29" fmla="*/ 152 w 152"/>
                    <a:gd name="T30" fmla="*/ 162 h 162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52" h="162">
                      <a:moveTo>
                        <a:pt x="0" y="62"/>
                      </a:moveTo>
                      <a:lnTo>
                        <a:pt x="19" y="43"/>
                      </a:lnTo>
                      <a:lnTo>
                        <a:pt x="38" y="28"/>
                      </a:lnTo>
                      <a:lnTo>
                        <a:pt x="71" y="19"/>
                      </a:lnTo>
                      <a:lnTo>
                        <a:pt x="152" y="0"/>
                      </a:lnTo>
                      <a:lnTo>
                        <a:pt x="152" y="162"/>
                      </a:lnTo>
                      <a:lnTo>
                        <a:pt x="5" y="162"/>
                      </a:lnTo>
                      <a:lnTo>
                        <a:pt x="0" y="62"/>
                      </a:lnTo>
                      <a:close/>
                    </a:path>
                  </a:pathLst>
                </a:custGeom>
                <a:solidFill>
                  <a:srgbClr val="A0E5F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31" name="Freeform 595"/>
                <p:cNvSpPr>
                  <a:spLocks/>
                </p:cNvSpPr>
                <p:nvPr/>
              </p:nvSpPr>
              <p:spPr bwMode="auto">
                <a:xfrm>
                  <a:off x="13318" y="6700"/>
                  <a:ext cx="213" cy="171"/>
                </a:xfrm>
                <a:custGeom>
                  <a:avLst/>
                  <a:gdLst>
                    <a:gd name="T0" fmla="*/ 0 w 213"/>
                    <a:gd name="T1" fmla="*/ 33 h 171"/>
                    <a:gd name="T2" fmla="*/ 199 w 213"/>
                    <a:gd name="T3" fmla="*/ 0 h 171"/>
                    <a:gd name="T4" fmla="*/ 213 w 213"/>
                    <a:gd name="T5" fmla="*/ 171 h 171"/>
                    <a:gd name="T6" fmla="*/ 23 w 213"/>
                    <a:gd name="T7" fmla="*/ 171 h 171"/>
                    <a:gd name="T8" fmla="*/ 0 w 213"/>
                    <a:gd name="T9" fmla="*/ 33 h 171"/>
                    <a:gd name="T10" fmla="*/ 0 w 213"/>
                    <a:gd name="T11" fmla="*/ 33 h 17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13"/>
                    <a:gd name="T19" fmla="*/ 0 h 171"/>
                    <a:gd name="T20" fmla="*/ 213 w 213"/>
                    <a:gd name="T21" fmla="*/ 171 h 17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13" h="171">
                      <a:moveTo>
                        <a:pt x="0" y="33"/>
                      </a:moveTo>
                      <a:lnTo>
                        <a:pt x="199" y="0"/>
                      </a:lnTo>
                      <a:lnTo>
                        <a:pt x="213" y="171"/>
                      </a:lnTo>
                      <a:lnTo>
                        <a:pt x="23" y="171"/>
                      </a:lnTo>
                      <a:lnTo>
                        <a:pt x="0" y="33"/>
                      </a:lnTo>
                      <a:close/>
                    </a:path>
                  </a:pathLst>
                </a:custGeom>
                <a:solidFill>
                  <a:srgbClr val="A0E5F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32" name="Freeform 596"/>
                <p:cNvSpPr>
                  <a:spLocks/>
                </p:cNvSpPr>
                <p:nvPr/>
              </p:nvSpPr>
              <p:spPr bwMode="auto">
                <a:xfrm>
                  <a:off x="13545" y="6523"/>
                  <a:ext cx="200" cy="81"/>
                </a:xfrm>
                <a:custGeom>
                  <a:avLst/>
                  <a:gdLst>
                    <a:gd name="T0" fmla="*/ 0 w 200"/>
                    <a:gd name="T1" fmla="*/ 34 h 81"/>
                    <a:gd name="T2" fmla="*/ 200 w 200"/>
                    <a:gd name="T3" fmla="*/ 0 h 81"/>
                    <a:gd name="T4" fmla="*/ 195 w 200"/>
                    <a:gd name="T5" fmla="*/ 81 h 81"/>
                    <a:gd name="T6" fmla="*/ 48 w 200"/>
                    <a:gd name="T7" fmla="*/ 43 h 81"/>
                    <a:gd name="T8" fmla="*/ 15 w 200"/>
                    <a:gd name="T9" fmla="*/ 43 h 81"/>
                    <a:gd name="T10" fmla="*/ 0 w 200"/>
                    <a:gd name="T11" fmla="*/ 34 h 81"/>
                    <a:gd name="T12" fmla="*/ 0 w 200"/>
                    <a:gd name="T13" fmla="*/ 34 h 8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00"/>
                    <a:gd name="T22" fmla="*/ 0 h 81"/>
                    <a:gd name="T23" fmla="*/ 200 w 200"/>
                    <a:gd name="T24" fmla="*/ 81 h 81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00" h="81">
                      <a:moveTo>
                        <a:pt x="0" y="34"/>
                      </a:moveTo>
                      <a:lnTo>
                        <a:pt x="200" y="0"/>
                      </a:lnTo>
                      <a:lnTo>
                        <a:pt x="195" y="81"/>
                      </a:lnTo>
                      <a:lnTo>
                        <a:pt x="48" y="43"/>
                      </a:lnTo>
                      <a:lnTo>
                        <a:pt x="15" y="43"/>
                      </a:lnTo>
                      <a:lnTo>
                        <a:pt x="0" y="34"/>
                      </a:lnTo>
                      <a:close/>
                    </a:path>
                  </a:pathLst>
                </a:custGeom>
                <a:solidFill>
                  <a:srgbClr val="A0E5F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33" name="Freeform 597"/>
                <p:cNvSpPr>
                  <a:spLocks/>
                </p:cNvSpPr>
                <p:nvPr/>
              </p:nvSpPr>
              <p:spPr bwMode="auto">
                <a:xfrm>
                  <a:off x="13859" y="6480"/>
                  <a:ext cx="132" cy="115"/>
                </a:xfrm>
                <a:custGeom>
                  <a:avLst/>
                  <a:gdLst>
                    <a:gd name="T0" fmla="*/ 0 w 132"/>
                    <a:gd name="T1" fmla="*/ 29 h 115"/>
                    <a:gd name="T2" fmla="*/ 132 w 132"/>
                    <a:gd name="T3" fmla="*/ 0 h 115"/>
                    <a:gd name="T4" fmla="*/ 132 w 132"/>
                    <a:gd name="T5" fmla="*/ 100 h 115"/>
                    <a:gd name="T6" fmla="*/ 9 w 132"/>
                    <a:gd name="T7" fmla="*/ 115 h 115"/>
                    <a:gd name="T8" fmla="*/ 0 w 132"/>
                    <a:gd name="T9" fmla="*/ 29 h 115"/>
                    <a:gd name="T10" fmla="*/ 0 w 132"/>
                    <a:gd name="T11" fmla="*/ 29 h 11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32"/>
                    <a:gd name="T19" fmla="*/ 0 h 115"/>
                    <a:gd name="T20" fmla="*/ 132 w 132"/>
                    <a:gd name="T21" fmla="*/ 115 h 115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32" h="115">
                      <a:moveTo>
                        <a:pt x="0" y="29"/>
                      </a:moveTo>
                      <a:lnTo>
                        <a:pt x="132" y="0"/>
                      </a:lnTo>
                      <a:lnTo>
                        <a:pt x="132" y="100"/>
                      </a:lnTo>
                      <a:lnTo>
                        <a:pt x="9" y="115"/>
                      </a:lnTo>
                      <a:lnTo>
                        <a:pt x="0" y="29"/>
                      </a:lnTo>
                      <a:close/>
                    </a:path>
                  </a:pathLst>
                </a:custGeom>
                <a:solidFill>
                  <a:srgbClr val="A0E5F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34" name="Freeform 598"/>
                <p:cNvSpPr>
                  <a:spLocks/>
                </p:cNvSpPr>
                <p:nvPr/>
              </p:nvSpPr>
              <p:spPr bwMode="auto">
                <a:xfrm>
                  <a:off x="13014" y="6090"/>
                  <a:ext cx="66" cy="176"/>
                </a:xfrm>
                <a:custGeom>
                  <a:avLst/>
                  <a:gdLst>
                    <a:gd name="T0" fmla="*/ 0 w 66"/>
                    <a:gd name="T1" fmla="*/ 0 h 176"/>
                    <a:gd name="T2" fmla="*/ 48 w 66"/>
                    <a:gd name="T3" fmla="*/ 176 h 176"/>
                    <a:gd name="T4" fmla="*/ 66 w 66"/>
                    <a:gd name="T5" fmla="*/ 157 h 176"/>
                    <a:gd name="T6" fmla="*/ 57 w 66"/>
                    <a:gd name="T7" fmla="*/ 114 h 176"/>
                    <a:gd name="T8" fmla="*/ 48 w 66"/>
                    <a:gd name="T9" fmla="*/ 57 h 176"/>
                    <a:gd name="T10" fmla="*/ 38 w 66"/>
                    <a:gd name="T11" fmla="*/ 38 h 176"/>
                    <a:gd name="T12" fmla="*/ 24 w 66"/>
                    <a:gd name="T13" fmla="*/ 19 h 176"/>
                    <a:gd name="T14" fmla="*/ 0 w 66"/>
                    <a:gd name="T15" fmla="*/ 0 h 176"/>
                    <a:gd name="T16" fmla="*/ 0 w 66"/>
                    <a:gd name="T17" fmla="*/ 0 h 17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6"/>
                    <a:gd name="T28" fmla="*/ 0 h 176"/>
                    <a:gd name="T29" fmla="*/ 66 w 66"/>
                    <a:gd name="T30" fmla="*/ 176 h 17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6" h="176">
                      <a:moveTo>
                        <a:pt x="0" y="0"/>
                      </a:moveTo>
                      <a:lnTo>
                        <a:pt x="48" y="176"/>
                      </a:lnTo>
                      <a:lnTo>
                        <a:pt x="66" y="157"/>
                      </a:lnTo>
                      <a:lnTo>
                        <a:pt x="57" y="114"/>
                      </a:lnTo>
                      <a:lnTo>
                        <a:pt x="48" y="57"/>
                      </a:lnTo>
                      <a:lnTo>
                        <a:pt x="38" y="38"/>
                      </a:lnTo>
                      <a:lnTo>
                        <a:pt x="24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35" name="Freeform 599"/>
                <p:cNvSpPr>
                  <a:spLocks/>
                </p:cNvSpPr>
                <p:nvPr/>
              </p:nvSpPr>
              <p:spPr bwMode="auto">
                <a:xfrm>
                  <a:off x="13052" y="6076"/>
                  <a:ext cx="337" cy="33"/>
                </a:xfrm>
                <a:custGeom>
                  <a:avLst/>
                  <a:gdLst>
                    <a:gd name="T0" fmla="*/ 10 w 337"/>
                    <a:gd name="T1" fmla="*/ 0 h 33"/>
                    <a:gd name="T2" fmla="*/ 0 w 337"/>
                    <a:gd name="T3" fmla="*/ 23 h 33"/>
                    <a:gd name="T4" fmla="*/ 337 w 337"/>
                    <a:gd name="T5" fmla="*/ 33 h 33"/>
                    <a:gd name="T6" fmla="*/ 337 w 337"/>
                    <a:gd name="T7" fmla="*/ 14 h 33"/>
                    <a:gd name="T8" fmla="*/ 10 w 337"/>
                    <a:gd name="T9" fmla="*/ 0 h 33"/>
                    <a:gd name="T10" fmla="*/ 10 w 337"/>
                    <a:gd name="T11" fmla="*/ 0 h 33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37"/>
                    <a:gd name="T19" fmla="*/ 0 h 33"/>
                    <a:gd name="T20" fmla="*/ 337 w 337"/>
                    <a:gd name="T21" fmla="*/ 33 h 33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37" h="33">
                      <a:moveTo>
                        <a:pt x="10" y="0"/>
                      </a:moveTo>
                      <a:lnTo>
                        <a:pt x="0" y="23"/>
                      </a:lnTo>
                      <a:lnTo>
                        <a:pt x="337" y="33"/>
                      </a:lnTo>
                      <a:lnTo>
                        <a:pt x="337" y="14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36" name="Freeform 600"/>
                <p:cNvSpPr>
                  <a:spLocks/>
                </p:cNvSpPr>
                <p:nvPr/>
              </p:nvSpPr>
              <p:spPr bwMode="auto">
                <a:xfrm>
                  <a:off x="13327" y="6128"/>
                  <a:ext cx="76" cy="167"/>
                </a:xfrm>
                <a:custGeom>
                  <a:avLst/>
                  <a:gdLst>
                    <a:gd name="T0" fmla="*/ 57 w 76"/>
                    <a:gd name="T1" fmla="*/ 0 h 167"/>
                    <a:gd name="T2" fmla="*/ 0 w 76"/>
                    <a:gd name="T3" fmla="*/ 114 h 167"/>
                    <a:gd name="T4" fmla="*/ 14 w 76"/>
                    <a:gd name="T5" fmla="*/ 167 h 167"/>
                    <a:gd name="T6" fmla="*/ 38 w 76"/>
                    <a:gd name="T7" fmla="*/ 162 h 167"/>
                    <a:gd name="T8" fmla="*/ 33 w 76"/>
                    <a:gd name="T9" fmla="*/ 110 h 167"/>
                    <a:gd name="T10" fmla="*/ 76 w 76"/>
                    <a:gd name="T11" fmla="*/ 9 h 167"/>
                    <a:gd name="T12" fmla="*/ 57 w 76"/>
                    <a:gd name="T13" fmla="*/ 0 h 167"/>
                    <a:gd name="T14" fmla="*/ 57 w 76"/>
                    <a:gd name="T15" fmla="*/ 0 h 167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76"/>
                    <a:gd name="T25" fmla="*/ 0 h 167"/>
                    <a:gd name="T26" fmla="*/ 76 w 76"/>
                    <a:gd name="T27" fmla="*/ 167 h 167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76" h="167">
                      <a:moveTo>
                        <a:pt x="57" y="0"/>
                      </a:moveTo>
                      <a:lnTo>
                        <a:pt x="0" y="114"/>
                      </a:lnTo>
                      <a:lnTo>
                        <a:pt x="14" y="167"/>
                      </a:lnTo>
                      <a:lnTo>
                        <a:pt x="38" y="162"/>
                      </a:lnTo>
                      <a:lnTo>
                        <a:pt x="33" y="110"/>
                      </a:lnTo>
                      <a:lnTo>
                        <a:pt x="76" y="9"/>
                      </a:lnTo>
                      <a:lnTo>
                        <a:pt x="57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37" name="Freeform 601"/>
                <p:cNvSpPr>
                  <a:spLocks/>
                </p:cNvSpPr>
                <p:nvPr/>
              </p:nvSpPr>
              <p:spPr bwMode="auto">
                <a:xfrm>
                  <a:off x="13095" y="6223"/>
                  <a:ext cx="208" cy="34"/>
                </a:xfrm>
                <a:custGeom>
                  <a:avLst/>
                  <a:gdLst>
                    <a:gd name="T0" fmla="*/ 0 w 208"/>
                    <a:gd name="T1" fmla="*/ 0 h 34"/>
                    <a:gd name="T2" fmla="*/ 208 w 208"/>
                    <a:gd name="T3" fmla="*/ 15 h 34"/>
                    <a:gd name="T4" fmla="*/ 208 w 208"/>
                    <a:gd name="T5" fmla="*/ 34 h 34"/>
                    <a:gd name="T6" fmla="*/ 0 w 208"/>
                    <a:gd name="T7" fmla="*/ 24 h 34"/>
                    <a:gd name="T8" fmla="*/ 0 w 208"/>
                    <a:gd name="T9" fmla="*/ 0 h 34"/>
                    <a:gd name="T10" fmla="*/ 0 w 208"/>
                    <a:gd name="T11" fmla="*/ 0 h 3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08"/>
                    <a:gd name="T19" fmla="*/ 0 h 34"/>
                    <a:gd name="T20" fmla="*/ 208 w 208"/>
                    <a:gd name="T21" fmla="*/ 34 h 3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08" h="34">
                      <a:moveTo>
                        <a:pt x="0" y="0"/>
                      </a:moveTo>
                      <a:lnTo>
                        <a:pt x="208" y="15"/>
                      </a:lnTo>
                      <a:lnTo>
                        <a:pt x="208" y="34"/>
                      </a:lnTo>
                      <a:lnTo>
                        <a:pt x="0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38" name="Freeform 602"/>
                <p:cNvSpPr>
                  <a:spLocks/>
                </p:cNvSpPr>
                <p:nvPr/>
              </p:nvSpPr>
              <p:spPr bwMode="auto">
                <a:xfrm>
                  <a:off x="13080" y="6266"/>
                  <a:ext cx="242" cy="33"/>
                </a:xfrm>
                <a:custGeom>
                  <a:avLst/>
                  <a:gdLst>
                    <a:gd name="T0" fmla="*/ 0 w 242"/>
                    <a:gd name="T1" fmla="*/ 14 h 33"/>
                    <a:gd name="T2" fmla="*/ 15 w 242"/>
                    <a:gd name="T3" fmla="*/ 0 h 33"/>
                    <a:gd name="T4" fmla="*/ 228 w 242"/>
                    <a:gd name="T5" fmla="*/ 10 h 33"/>
                    <a:gd name="T6" fmla="*/ 242 w 242"/>
                    <a:gd name="T7" fmla="*/ 33 h 33"/>
                    <a:gd name="T8" fmla="*/ 0 w 242"/>
                    <a:gd name="T9" fmla="*/ 14 h 33"/>
                    <a:gd name="T10" fmla="*/ 0 w 242"/>
                    <a:gd name="T11" fmla="*/ 14 h 33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42"/>
                    <a:gd name="T19" fmla="*/ 0 h 33"/>
                    <a:gd name="T20" fmla="*/ 242 w 242"/>
                    <a:gd name="T21" fmla="*/ 33 h 33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42" h="33">
                      <a:moveTo>
                        <a:pt x="0" y="14"/>
                      </a:moveTo>
                      <a:lnTo>
                        <a:pt x="15" y="0"/>
                      </a:lnTo>
                      <a:lnTo>
                        <a:pt x="228" y="10"/>
                      </a:lnTo>
                      <a:lnTo>
                        <a:pt x="242" y="33"/>
                      </a:lnTo>
                      <a:lnTo>
                        <a:pt x="0" y="1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39" name="Freeform 603"/>
                <p:cNvSpPr>
                  <a:spLocks/>
                </p:cNvSpPr>
                <p:nvPr/>
              </p:nvSpPr>
              <p:spPr bwMode="auto">
                <a:xfrm>
                  <a:off x="12981" y="6157"/>
                  <a:ext cx="62" cy="133"/>
                </a:xfrm>
                <a:custGeom>
                  <a:avLst/>
                  <a:gdLst>
                    <a:gd name="T0" fmla="*/ 9 w 62"/>
                    <a:gd name="T1" fmla="*/ 0 h 133"/>
                    <a:gd name="T2" fmla="*/ 62 w 62"/>
                    <a:gd name="T3" fmla="*/ 119 h 133"/>
                    <a:gd name="T4" fmla="*/ 43 w 62"/>
                    <a:gd name="T5" fmla="*/ 133 h 133"/>
                    <a:gd name="T6" fmla="*/ 0 w 62"/>
                    <a:gd name="T7" fmla="*/ 28 h 133"/>
                    <a:gd name="T8" fmla="*/ 9 w 62"/>
                    <a:gd name="T9" fmla="*/ 0 h 133"/>
                    <a:gd name="T10" fmla="*/ 9 w 62"/>
                    <a:gd name="T11" fmla="*/ 0 h 133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62"/>
                    <a:gd name="T19" fmla="*/ 0 h 133"/>
                    <a:gd name="T20" fmla="*/ 62 w 62"/>
                    <a:gd name="T21" fmla="*/ 133 h 133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62" h="133">
                      <a:moveTo>
                        <a:pt x="9" y="0"/>
                      </a:moveTo>
                      <a:lnTo>
                        <a:pt x="62" y="119"/>
                      </a:lnTo>
                      <a:lnTo>
                        <a:pt x="43" y="133"/>
                      </a:lnTo>
                      <a:lnTo>
                        <a:pt x="0" y="28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40" name="Freeform 604"/>
                <p:cNvSpPr>
                  <a:spLocks/>
                </p:cNvSpPr>
                <p:nvPr/>
              </p:nvSpPr>
              <p:spPr bwMode="auto">
                <a:xfrm>
                  <a:off x="13379" y="6247"/>
                  <a:ext cx="119" cy="105"/>
                </a:xfrm>
                <a:custGeom>
                  <a:avLst/>
                  <a:gdLst>
                    <a:gd name="T0" fmla="*/ 57 w 119"/>
                    <a:gd name="T1" fmla="*/ 0 h 105"/>
                    <a:gd name="T2" fmla="*/ 0 w 119"/>
                    <a:gd name="T3" fmla="*/ 71 h 105"/>
                    <a:gd name="T4" fmla="*/ 19 w 119"/>
                    <a:gd name="T5" fmla="*/ 95 h 105"/>
                    <a:gd name="T6" fmla="*/ 43 w 119"/>
                    <a:gd name="T7" fmla="*/ 105 h 105"/>
                    <a:gd name="T8" fmla="*/ 81 w 119"/>
                    <a:gd name="T9" fmla="*/ 105 h 105"/>
                    <a:gd name="T10" fmla="*/ 110 w 119"/>
                    <a:gd name="T11" fmla="*/ 91 h 105"/>
                    <a:gd name="T12" fmla="*/ 119 w 119"/>
                    <a:gd name="T13" fmla="*/ 81 h 105"/>
                    <a:gd name="T14" fmla="*/ 105 w 119"/>
                    <a:gd name="T15" fmla="*/ 71 h 105"/>
                    <a:gd name="T16" fmla="*/ 72 w 119"/>
                    <a:gd name="T17" fmla="*/ 86 h 105"/>
                    <a:gd name="T18" fmla="*/ 48 w 119"/>
                    <a:gd name="T19" fmla="*/ 81 h 105"/>
                    <a:gd name="T20" fmla="*/ 29 w 119"/>
                    <a:gd name="T21" fmla="*/ 62 h 105"/>
                    <a:gd name="T22" fmla="*/ 24 w 119"/>
                    <a:gd name="T23" fmla="*/ 38 h 105"/>
                    <a:gd name="T24" fmla="*/ 38 w 119"/>
                    <a:gd name="T25" fmla="*/ 29 h 105"/>
                    <a:gd name="T26" fmla="*/ 67 w 119"/>
                    <a:gd name="T27" fmla="*/ 29 h 105"/>
                    <a:gd name="T28" fmla="*/ 57 w 119"/>
                    <a:gd name="T29" fmla="*/ 0 h 105"/>
                    <a:gd name="T30" fmla="*/ 57 w 119"/>
                    <a:gd name="T31" fmla="*/ 0 h 105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119"/>
                    <a:gd name="T49" fmla="*/ 0 h 105"/>
                    <a:gd name="T50" fmla="*/ 119 w 119"/>
                    <a:gd name="T51" fmla="*/ 105 h 105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119" h="105">
                      <a:moveTo>
                        <a:pt x="57" y="0"/>
                      </a:moveTo>
                      <a:lnTo>
                        <a:pt x="0" y="71"/>
                      </a:lnTo>
                      <a:lnTo>
                        <a:pt x="19" y="95"/>
                      </a:lnTo>
                      <a:lnTo>
                        <a:pt x="43" y="105"/>
                      </a:lnTo>
                      <a:lnTo>
                        <a:pt x="81" y="105"/>
                      </a:lnTo>
                      <a:lnTo>
                        <a:pt x="110" y="91"/>
                      </a:lnTo>
                      <a:lnTo>
                        <a:pt x="119" y="81"/>
                      </a:lnTo>
                      <a:lnTo>
                        <a:pt x="105" y="71"/>
                      </a:lnTo>
                      <a:lnTo>
                        <a:pt x="72" y="86"/>
                      </a:lnTo>
                      <a:lnTo>
                        <a:pt x="48" y="81"/>
                      </a:lnTo>
                      <a:lnTo>
                        <a:pt x="29" y="62"/>
                      </a:lnTo>
                      <a:lnTo>
                        <a:pt x="24" y="38"/>
                      </a:lnTo>
                      <a:lnTo>
                        <a:pt x="38" y="29"/>
                      </a:lnTo>
                      <a:lnTo>
                        <a:pt x="67" y="29"/>
                      </a:lnTo>
                      <a:lnTo>
                        <a:pt x="57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41" name="Freeform 605"/>
                <p:cNvSpPr>
                  <a:spLocks/>
                </p:cNvSpPr>
                <p:nvPr/>
              </p:nvSpPr>
              <p:spPr bwMode="auto">
                <a:xfrm>
                  <a:off x="12986" y="6295"/>
                  <a:ext cx="38" cy="390"/>
                </a:xfrm>
                <a:custGeom>
                  <a:avLst/>
                  <a:gdLst>
                    <a:gd name="T0" fmla="*/ 0 w 38"/>
                    <a:gd name="T1" fmla="*/ 0 h 390"/>
                    <a:gd name="T2" fmla="*/ 14 w 38"/>
                    <a:gd name="T3" fmla="*/ 390 h 390"/>
                    <a:gd name="T4" fmla="*/ 38 w 38"/>
                    <a:gd name="T5" fmla="*/ 381 h 390"/>
                    <a:gd name="T6" fmla="*/ 23 w 38"/>
                    <a:gd name="T7" fmla="*/ 14 h 390"/>
                    <a:gd name="T8" fmla="*/ 0 w 38"/>
                    <a:gd name="T9" fmla="*/ 0 h 390"/>
                    <a:gd name="T10" fmla="*/ 0 w 38"/>
                    <a:gd name="T11" fmla="*/ 0 h 39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8"/>
                    <a:gd name="T19" fmla="*/ 0 h 390"/>
                    <a:gd name="T20" fmla="*/ 38 w 38"/>
                    <a:gd name="T21" fmla="*/ 390 h 390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8" h="390">
                      <a:moveTo>
                        <a:pt x="0" y="0"/>
                      </a:moveTo>
                      <a:lnTo>
                        <a:pt x="14" y="390"/>
                      </a:lnTo>
                      <a:lnTo>
                        <a:pt x="38" y="381"/>
                      </a:lnTo>
                      <a:lnTo>
                        <a:pt x="23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42" name="Freeform 606"/>
                <p:cNvSpPr>
                  <a:spLocks/>
                </p:cNvSpPr>
                <p:nvPr/>
              </p:nvSpPr>
              <p:spPr bwMode="auto">
                <a:xfrm>
                  <a:off x="13417" y="6361"/>
                  <a:ext cx="19" cy="110"/>
                </a:xfrm>
                <a:custGeom>
                  <a:avLst/>
                  <a:gdLst>
                    <a:gd name="T0" fmla="*/ 0 w 19"/>
                    <a:gd name="T1" fmla="*/ 0 h 110"/>
                    <a:gd name="T2" fmla="*/ 0 w 19"/>
                    <a:gd name="T3" fmla="*/ 110 h 110"/>
                    <a:gd name="T4" fmla="*/ 15 w 19"/>
                    <a:gd name="T5" fmla="*/ 110 h 110"/>
                    <a:gd name="T6" fmla="*/ 19 w 19"/>
                    <a:gd name="T7" fmla="*/ 0 h 110"/>
                    <a:gd name="T8" fmla="*/ 0 w 19"/>
                    <a:gd name="T9" fmla="*/ 0 h 110"/>
                    <a:gd name="T10" fmla="*/ 0 w 19"/>
                    <a:gd name="T11" fmla="*/ 0 h 11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9"/>
                    <a:gd name="T19" fmla="*/ 0 h 110"/>
                    <a:gd name="T20" fmla="*/ 19 w 19"/>
                    <a:gd name="T21" fmla="*/ 110 h 110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9" h="110">
                      <a:moveTo>
                        <a:pt x="0" y="0"/>
                      </a:moveTo>
                      <a:lnTo>
                        <a:pt x="0" y="110"/>
                      </a:lnTo>
                      <a:lnTo>
                        <a:pt x="15" y="110"/>
                      </a:lnTo>
                      <a:lnTo>
                        <a:pt x="19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43" name="Freeform 607"/>
                <p:cNvSpPr>
                  <a:spLocks/>
                </p:cNvSpPr>
                <p:nvPr/>
              </p:nvSpPr>
              <p:spPr bwMode="auto">
                <a:xfrm>
                  <a:off x="12952" y="6357"/>
                  <a:ext cx="503" cy="42"/>
                </a:xfrm>
                <a:custGeom>
                  <a:avLst/>
                  <a:gdLst>
                    <a:gd name="T0" fmla="*/ 10 w 503"/>
                    <a:gd name="T1" fmla="*/ 0 h 42"/>
                    <a:gd name="T2" fmla="*/ 503 w 503"/>
                    <a:gd name="T3" fmla="*/ 23 h 42"/>
                    <a:gd name="T4" fmla="*/ 503 w 503"/>
                    <a:gd name="T5" fmla="*/ 42 h 42"/>
                    <a:gd name="T6" fmla="*/ 0 w 503"/>
                    <a:gd name="T7" fmla="*/ 19 h 42"/>
                    <a:gd name="T8" fmla="*/ 10 w 503"/>
                    <a:gd name="T9" fmla="*/ 0 h 42"/>
                    <a:gd name="T10" fmla="*/ 10 w 503"/>
                    <a:gd name="T11" fmla="*/ 0 h 4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03"/>
                    <a:gd name="T19" fmla="*/ 0 h 42"/>
                    <a:gd name="T20" fmla="*/ 503 w 503"/>
                    <a:gd name="T21" fmla="*/ 42 h 42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03" h="42">
                      <a:moveTo>
                        <a:pt x="10" y="0"/>
                      </a:moveTo>
                      <a:lnTo>
                        <a:pt x="503" y="23"/>
                      </a:lnTo>
                      <a:lnTo>
                        <a:pt x="503" y="42"/>
                      </a:lnTo>
                      <a:lnTo>
                        <a:pt x="0" y="19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44" name="Freeform 608"/>
                <p:cNvSpPr>
                  <a:spLocks/>
                </p:cNvSpPr>
                <p:nvPr/>
              </p:nvSpPr>
              <p:spPr bwMode="auto">
                <a:xfrm>
                  <a:off x="12952" y="6471"/>
                  <a:ext cx="499" cy="33"/>
                </a:xfrm>
                <a:custGeom>
                  <a:avLst/>
                  <a:gdLst>
                    <a:gd name="T0" fmla="*/ 0 w 499"/>
                    <a:gd name="T1" fmla="*/ 0 h 33"/>
                    <a:gd name="T2" fmla="*/ 499 w 499"/>
                    <a:gd name="T3" fmla="*/ 19 h 33"/>
                    <a:gd name="T4" fmla="*/ 494 w 499"/>
                    <a:gd name="T5" fmla="*/ 33 h 33"/>
                    <a:gd name="T6" fmla="*/ 0 w 499"/>
                    <a:gd name="T7" fmla="*/ 19 h 33"/>
                    <a:gd name="T8" fmla="*/ 0 w 499"/>
                    <a:gd name="T9" fmla="*/ 0 h 33"/>
                    <a:gd name="T10" fmla="*/ 0 w 499"/>
                    <a:gd name="T11" fmla="*/ 0 h 33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499"/>
                    <a:gd name="T19" fmla="*/ 0 h 33"/>
                    <a:gd name="T20" fmla="*/ 499 w 499"/>
                    <a:gd name="T21" fmla="*/ 33 h 33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499" h="33">
                      <a:moveTo>
                        <a:pt x="0" y="0"/>
                      </a:moveTo>
                      <a:lnTo>
                        <a:pt x="499" y="19"/>
                      </a:lnTo>
                      <a:lnTo>
                        <a:pt x="494" y="33"/>
                      </a:lnTo>
                      <a:lnTo>
                        <a:pt x="0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45" name="Freeform 609"/>
                <p:cNvSpPr>
                  <a:spLocks/>
                </p:cNvSpPr>
                <p:nvPr/>
              </p:nvSpPr>
              <p:spPr bwMode="auto">
                <a:xfrm>
                  <a:off x="12957" y="6552"/>
                  <a:ext cx="342" cy="33"/>
                </a:xfrm>
                <a:custGeom>
                  <a:avLst/>
                  <a:gdLst>
                    <a:gd name="T0" fmla="*/ 5 w 342"/>
                    <a:gd name="T1" fmla="*/ 0 h 33"/>
                    <a:gd name="T2" fmla="*/ 342 w 342"/>
                    <a:gd name="T3" fmla="*/ 9 h 33"/>
                    <a:gd name="T4" fmla="*/ 332 w 342"/>
                    <a:gd name="T5" fmla="*/ 33 h 33"/>
                    <a:gd name="T6" fmla="*/ 0 w 342"/>
                    <a:gd name="T7" fmla="*/ 14 h 33"/>
                    <a:gd name="T8" fmla="*/ 5 w 342"/>
                    <a:gd name="T9" fmla="*/ 0 h 33"/>
                    <a:gd name="T10" fmla="*/ 5 w 342"/>
                    <a:gd name="T11" fmla="*/ 0 h 33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42"/>
                    <a:gd name="T19" fmla="*/ 0 h 33"/>
                    <a:gd name="T20" fmla="*/ 342 w 342"/>
                    <a:gd name="T21" fmla="*/ 33 h 33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42" h="33">
                      <a:moveTo>
                        <a:pt x="5" y="0"/>
                      </a:moveTo>
                      <a:lnTo>
                        <a:pt x="342" y="9"/>
                      </a:lnTo>
                      <a:lnTo>
                        <a:pt x="332" y="33"/>
                      </a:lnTo>
                      <a:lnTo>
                        <a:pt x="0" y="14"/>
                      </a:lnTo>
                      <a:lnTo>
                        <a:pt x="5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46" name="Freeform 610"/>
                <p:cNvSpPr>
                  <a:spLocks/>
                </p:cNvSpPr>
                <p:nvPr/>
              </p:nvSpPr>
              <p:spPr bwMode="auto">
                <a:xfrm>
                  <a:off x="12962" y="6633"/>
                  <a:ext cx="289" cy="19"/>
                </a:xfrm>
                <a:custGeom>
                  <a:avLst/>
                  <a:gdLst>
                    <a:gd name="T0" fmla="*/ 0 w 289"/>
                    <a:gd name="T1" fmla="*/ 0 h 19"/>
                    <a:gd name="T2" fmla="*/ 289 w 289"/>
                    <a:gd name="T3" fmla="*/ 5 h 19"/>
                    <a:gd name="T4" fmla="*/ 285 w 289"/>
                    <a:gd name="T5" fmla="*/ 19 h 19"/>
                    <a:gd name="T6" fmla="*/ 5 w 289"/>
                    <a:gd name="T7" fmla="*/ 19 h 19"/>
                    <a:gd name="T8" fmla="*/ 0 w 289"/>
                    <a:gd name="T9" fmla="*/ 0 h 19"/>
                    <a:gd name="T10" fmla="*/ 0 w 289"/>
                    <a:gd name="T11" fmla="*/ 0 h 19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89"/>
                    <a:gd name="T19" fmla="*/ 0 h 19"/>
                    <a:gd name="T20" fmla="*/ 289 w 289"/>
                    <a:gd name="T21" fmla="*/ 19 h 19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89" h="19">
                      <a:moveTo>
                        <a:pt x="0" y="0"/>
                      </a:moveTo>
                      <a:lnTo>
                        <a:pt x="289" y="5"/>
                      </a:lnTo>
                      <a:lnTo>
                        <a:pt x="285" y="19"/>
                      </a:lnTo>
                      <a:lnTo>
                        <a:pt x="5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47" name="Freeform 611"/>
                <p:cNvSpPr>
                  <a:spLocks/>
                </p:cNvSpPr>
                <p:nvPr/>
              </p:nvSpPr>
              <p:spPr bwMode="auto">
                <a:xfrm>
                  <a:off x="13071" y="6328"/>
                  <a:ext cx="14" cy="338"/>
                </a:xfrm>
                <a:custGeom>
                  <a:avLst/>
                  <a:gdLst>
                    <a:gd name="T0" fmla="*/ 0 w 14"/>
                    <a:gd name="T1" fmla="*/ 0 h 338"/>
                    <a:gd name="T2" fmla="*/ 0 w 14"/>
                    <a:gd name="T3" fmla="*/ 338 h 338"/>
                    <a:gd name="T4" fmla="*/ 14 w 14"/>
                    <a:gd name="T5" fmla="*/ 329 h 338"/>
                    <a:gd name="T6" fmla="*/ 9 w 14"/>
                    <a:gd name="T7" fmla="*/ 5 h 338"/>
                    <a:gd name="T8" fmla="*/ 0 w 14"/>
                    <a:gd name="T9" fmla="*/ 0 h 338"/>
                    <a:gd name="T10" fmla="*/ 0 w 14"/>
                    <a:gd name="T11" fmla="*/ 0 h 33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4"/>
                    <a:gd name="T19" fmla="*/ 0 h 338"/>
                    <a:gd name="T20" fmla="*/ 14 w 14"/>
                    <a:gd name="T21" fmla="*/ 338 h 33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4" h="338">
                      <a:moveTo>
                        <a:pt x="0" y="0"/>
                      </a:moveTo>
                      <a:lnTo>
                        <a:pt x="0" y="338"/>
                      </a:lnTo>
                      <a:lnTo>
                        <a:pt x="14" y="329"/>
                      </a:lnTo>
                      <a:lnTo>
                        <a:pt x="9" y="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48" name="Freeform 612"/>
                <p:cNvSpPr>
                  <a:spLocks/>
                </p:cNvSpPr>
                <p:nvPr/>
              </p:nvSpPr>
              <p:spPr bwMode="auto">
                <a:xfrm>
                  <a:off x="13171" y="6328"/>
                  <a:ext cx="19" cy="314"/>
                </a:xfrm>
                <a:custGeom>
                  <a:avLst/>
                  <a:gdLst>
                    <a:gd name="T0" fmla="*/ 9 w 19"/>
                    <a:gd name="T1" fmla="*/ 0 h 314"/>
                    <a:gd name="T2" fmla="*/ 0 w 19"/>
                    <a:gd name="T3" fmla="*/ 314 h 314"/>
                    <a:gd name="T4" fmla="*/ 14 w 19"/>
                    <a:gd name="T5" fmla="*/ 310 h 314"/>
                    <a:gd name="T6" fmla="*/ 19 w 19"/>
                    <a:gd name="T7" fmla="*/ 5 h 314"/>
                    <a:gd name="T8" fmla="*/ 9 w 19"/>
                    <a:gd name="T9" fmla="*/ 0 h 314"/>
                    <a:gd name="T10" fmla="*/ 9 w 19"/>
                    <a:gd name="T11" fmla="*/ 0 h 31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9"/>
                    <a:gd name="T19" fmla="*/ 0 h 314"/>
                    <a:gd name="T20" fmla="*/ 19 w 19"/>
                    <a:gd name="T21" fmla="*/ 314 h 31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9" h="314">
                      <a:moveTo>
                        <a:pt x="9" y="0"/>
                      </a:moveTo>
                      <a:lnTo>
                        <a:pt x="0" y="314"/>
                      </a:lnTo>
                      <a:lnTo>
                        <a:pt x="14" y="310"/>
                      </a:lnTo>
                      <a:lnTo>
                        <a:pt x="19" y="5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49" name="Freeform 613"/>
                <p:cNvSpPr>
                  <a:spLocks/>
                </p:cNvSpPr>
                <p:nvPr/>
              </p:nvSpPr>
              <p:spPr bwMode="auto">
                <a:xfrm>
                  <a:off x="13270" y="6338"/>
                  <a:ext cx="14" cy="200"/>
                </a:xfrm>
                <a:custGeom>
                  <a:avLst/>
                  <a:gdLst>
                    <a:gd name="T0" fmla="*/ 0 w 14"/>
                    <a:gd name="T1" fmla="*/ 0 h 200"/>
                    <a:gd name="T2" fmla="*/ 0 w 14"/>
                    <a:gd name="T3" fmla="*/ 200 h 200"/>
                    <a:gd name="T4" fmla="*/ 10 w 14"/>
                    <a:gd name="T5" fmla="*/ 195 h 200"/>
                    <a:gd name="T6" fmla="*/ 14 w 14"/>
                    <a:gd name="T7" fmla="*/ 0 h 200"/>
                    <a:gd name="T8" fmla="*/ 0 w 14"/>
                    <a:gd name="T9" fmla="*/ 0 h 200"/>
                    <a:gd name="T10" fmla="*/ 0 w 14"/>
                    <a:gd name="T11" fmla="*/ 0 h 20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4"/>
                    <a:gd name="T19" fmla="*/ 0 h 200"/>
                    <a:gd name="T20" fmla="*/ 14 w 14"/>
                    <a:gd name="T21" fmla="*/ 200 h 200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4" h="200">
                      <a:moveTo>
                        <a:pt x="0" y="0"/>
                      </a:moveTo>
                      <a:lnTo>
                        <a:pt x="0" y="200"/>
                      </a:lnTo>
                      <a:lnTo>
                        <a:pt x="10" y="195"/>
                      </a:lnTo>
                      <a:lnTo>
                        <a:pt x="1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50" name="Freeform 614"/>
                <p:cNvSpPr>
                  <a:spLocks/>
                </p:cNvSpPr>
                <p:nvPr/>
              </p:nvSpPr>
              <p:spPr bwMode="auto">
                <a:xfrm>
                  <a:off x="13346" y="6342"/>
                  <a:ext cx="10" cy="148"/>
                </a:xfrm>
                <a:custGeom>
                  <a:avLst/>
                  <a:gdLst>
                    <a:gd name="T0" fmla="*/ 0 w 10"/>
                    <a:gd name="T1" fmla="*/ 0 h 148"/>
                    <a:gd name="T2" fmla="*/ 0 w 10"/>
                    <a:gd name="T3" fmla="*/ 148 h 148"/>
                    <a:gd name="T4" fmla="*/ 10 w 10"/>
                    <a:gd name="T5" fmla="*/ 143 h 148"/>
                    <a:gd name="T6" fmla="*/ 10 w 10"/>
                    <a:gd name="T7" fmla="*/ 0 h 148"/>
                    <a:gd name="T8" fmla="*/ 0 w 10"/>
                    <a:gd name="T9" fmla="*/ 0 h 148"/>
                    <a:gd name="T10" fmla="*/ 0 w 10"/>
                    <a:gd name="T11" fmla="*/ 0 h 14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0"/>
                    <a:gd name="T19" fmla="*/ 0 h 148"/>
                    <a:gd name="T20" fmla="*/ 10 w 10"/>
                    <a:gd name="T21" fmla="*/ 148 h 14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0" h="148">
                      <a:moveTo>
                        <a:pt x="0" y="0"/>
                      </a:moveTo>
                      <a:lnTo>
                        <a:pt x="0" y="148"/>
                      </a:lnTo>
                      <a:lnTo>
                        <a:pt x="10" y="143"/>
                      </a:lnTo>
                      <a:lnTo>
                        <a:pt x="1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51" name="Freeform 615"/>
                <p:cNvSpPr>
                  <a:spLocks/>
                </p:cNvSpPr>
                <p:nvPr/>
              </p:nvSpPr>
              <p:spPr bwMode="auto">
                <a:xfrm>
                  <a:off x="13266" y="6361"/>
                  <a:ext cx="768" cy="281"/>
                </a:xfrm>
                <a:custGeom>
                  <a:avLst/>
                  <a:gdLst>
                    <a:gd name="T0" fmla="*/ 0 w 768"/>
                    <a:gd name="T1" fmla="*/ 281 h 281"/>
                    <a:gd name="T2" fmla="*/ 9 w 768"/>
                    <a:gd name="T3" fmla="*/ 262 h 281"/>
                    <a:gd name="T4" fmla="*/ 23 w 768"/>
                    <a:gd name="T5" fmla="*/ 219 h 281"/>
                    <a:gd name="T6" fmla="*/ 52 w 768"/>
                    <a:gd name="T7" fmla="*/ 172 h 281"/>
                    <a:gd name="T8" fmla="*/ 66 w 768"/>
                    <a:gd name="T9" fmla="*/ 153 h 281"/>
                    <a:gd name="T10" fmla="*/ 85 w 768"/>
                    <a:gd name="T11" fmla="*/ 143 h 281"/>
                    <a:gd name="T12" fmla="*/ 128 w 768"/>
                    <a:gd name="T13" fmla="*/ 129 h 281"/>
                    <a:gd name="T14" fmla="*/ 213 w 768"/>
                    <a:gd name="T15" fmla="*/ 110 h 281"/>
                    <a:gd name="T16" fmla="*/ 322 w 768"/>
                    <a:gd name="T17" fmla="*/ 86 h 281"/>
                    <a:gd name="T18" fmla="*/ 445 w 768"/>
                    <a:gd name="T19" fmla="*/ 62 h 281"/>
                    <a:gd name="T20" fmla="*/ 564 w 768"/>
                    <a:gd name="T21" fmla="*/ 38 h 281"/>
                    <a:gd name="T22" fmla="*/ 668 w 768"/>
                    <a:gd name="T23" fmla="*/ 19 h 281"/>
                    <a:gd name="T24" fmla="*/ 768 w 768"/>
                    <a:gd name="T25" fmla="*/ 0 h 281"/>
                    <a:gd name="T26" fmla="*/ 763 w 768"/>
                    <a:gd name="T27" fmla="*/ 29 h 281"/>
                    <a:gd name="T28" fmla="*/ 668 w 768"/>
                    <a:gd name="T29" fmla="*/ 48 h 281"/>
                    <a:gd name="T30" fmla="*/ 569 w 768"/>
                    <a:gd name="T31" fmla="*/ 67 h 281"/>
                    <a:gd name="T32" fmla="*/ 450 w 768"/>
                    <a:gd name="T33" fmla="*/ 91 h 281"/>
                    <a:gd name="T34" fmla="*/ 332 w 768"/>
                    <a:gd name="T35" fmla="*/ 115 h 281"/>
                    <a:gd name="T36" fmla="*/ 227 w 768"/>
                    <a:gd name="T37" fmla="*/ 138 h 281"/>
                    <a:gd name="T38" fmla="*/ 109 w 768"/>
                    <a:gd name="T39" fmla="*/ 162 h 281"/>
                    <a:gd name="T40" fmla="*/ 80 w 768"/>
                    <a:gd name="T41" fmla="*/ 191 h 281"/>
                    <a:gd name="T42" fmla="*/ 52 w 768"/>
                    <a:gd name="T43" fmla="*/ 229 h 281"/>
                    <a:gd name="T44" fmla="*/ 33 w 768"/>
                    <a:gd name="T45" fmla="*/ 262 h 281"/>
                    <a:gd name="T46" fmla="*/ 23 w 768"/>
                    <a:gd name="T47" fmla="*/ 281 h 281"/>
                    <a:gd name="T48" fmla="*/ 0 w 768"/>
                    <a:gd name="T49" fmla="*/ 281 h 281"/>
                    <a:gd name="T50" fmla="*/ 0 w 768"/>
                    <a:gd name="T51" fmla="*/ 281 h 281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w 768"/>
                    <a:gd name="T79" fmla="*/ 0 h 281"/>
                    <a:gd name="T80" fmla="*/ 768 w 768"/>
                    <a:gd name="T81" fmla="*/ 281 h 281"/>
                  </a:gdLst>
                  <a:ahLst/>
                  <a:cxnLst>
                    <a:cxn ang="T52">
                      <a:pos x="T0" y="T1"/>
                    </a:cxn>
                    <a:cxn ang="T53">
                      <a:pos x="T2" y="T3"/>
                    </a:cxn>
                    <a:cxn ang="T54">
                      <a:pos x="T4" y="T5"/>
                    </a:cxn>
                    <a:cxn ang="T55">
                      <a:pos x="T6" y="T7"/>
                    </a:cxn>
                    <a:cxn ang="T56">
                      <a:pos x="T8" y="T9"/>
                    </a:cxn>
                    <a:cxn ang="T57">
                      <a:pos x="T10" y="T11"/>
                    </a:cxn>
                    <a:cxn ang="T58">
                      <a:pos x="T12" y="T13"/>
                    </a:cxn>
                    <a:cxn ang="T59">
                      <a:pos x="T14" y="T15"/>
                    </a:cxn>
                    <a:cxn ang="T60">
                      <a:pos x="T16" y="T17"/>
                    </a:cxn>
                    <a:cxn ang="T61">
                      <a:pos x="T18" y="T19"/>
                    </a:cxn>
                    <a:cxn ang="T62">
                      <a:pos x="T20" y="T21"/>
                    </a:cxn>
                    <a:cxn ang="T63">
                      <a:pos x="T22" y="T23"/>
                    </a:cxn>
                    <a:cxn ang="T64">
                      <a:pos x="T24" y="T25"/>
                    </a:cxn>
                    <a:cxn ang="T65">
                      <a:pos x="T26" y="T27"/>
                    </a:cxn>
                    <a:cxn ang="T66">
                      <a:pos x="T28" y="T29"/>
                    </a:cxn>
                    <a:cxn ang="T67">
                      <a:pos x="T30" y="T31"/>
                    </a:cxn>
                    <a:cxn ang="T68">
                      <a:pos x="T32" y="T33"/>
                    </a:cxn>
                    <a:cxn ang="T69">
                      <a:pos x="T34" y="T35"/>
                    </a:cxn>
                    <a:cxn ang="T70">
                      <a:pos x="T36" y="T37"/>
                    </a:cxn>
                    <a:cxn ang="T71">
                      <a:pos x="T38" y="T39"/>
                    </a:cxn>
                    <a:cxn ang="T72">
                      <a:pos x="T40" y="T41"/>
                    </a:cxn>
                    <a:cxn ang="T73">
                      <a:pos x="T42" y="T43"/>
                    </a:cxn>
                    <a:cxn ang="T74">
                      <a:pos x="T44" y="T45"/>
                    </a:cxn>
                    <a:cxn ang="T75">
                      <a:pos x="T46" y="T47"/>
                    </a:cxn>
                    <a:cxn ang="T76">
                      <a:pos x="T48" y="T49"/>
                    </a:cxn>
                    <a:cxn ang="T77">
                      <a:pos x="T50" y="T51"/>
                    </a:cxn>
                  </a:cxnLst>
                  <a:rect l="T78" t="T79" r="T80" b="T81"/>
                  <a:pathLst>
                    <a:path w="768" h="281">
                      <a:moveTo>
                        <a:pt x="0" y="281"/>
                      </a:moveTo>
                      <a:lnTo>
                        <a:pt x="9" y="262"/>
                      </a:lnTo>
                      <a:lnTo>
                        <a:pt x="23" y="219"/>
                      </a:lnTo>
                      <a:lnTo>
                        <a:pt x="52" y="172"/>
                      </a:lnTo>
                      <a:lnTo>
                        <a:pt x="66" y="153"/>
                      </a:lnTo>
                      <a:lnTo>
                        <a:pt x="85" y="143"/>
                      </a:lnTo>
                      <a:lnTo>
                        <a:pt x="128" y="129"/>
                      </a:lnTo>
                      <a:lnTo>
                        <a:pt x="213" y="110"/>
                      </a:lnTo>
                      <a:lnTo>
                        <a:pt x="322" y="86"/>
                      </a:lnTo>
                      <a:lnTo>
                        <a:pt x="445" y="62"/>
                      </a:lnTo>
                      <a:lnTo>
                        <a:pt x="564" y="38"/>
                      </a:lnTo>
                      <a:lnTo>
                        <a:pt x="668" y="19"/>
                      </a:lnTo>
                      <a:lnTo>
                        <a:pt x="768" y="0"/>
                      </a:lnTo>
                      <a:lnTo>
                        <a:pt x="763" y="29"/>
                      </a:lnTo>
                      <a:lnTo>
                        <a:pt x="668" y="48"/>
                      </a:lnTo>
                      <a:lnTo>
                        <a:pt x="569" y="67"/>
                      </a:lnTo>
                      <a:lnTo>
                        <a:pt x="450" y="91"/>
                      </a:lnTo>
                      <a:lnTo>
                        <a:pt x="332" y="115"/>
                      </a:lnTo>
                      <a:lnTo>
                        <a:pt x="227" y="138"/>
                      </a:lnTo>
                      <a:lnTo>
                        <a:pt x="109" y="162"/>
                      </a:lnTo>
                      <a:lnTo>
                        <a:pt x="80" y="191"/>
                      </a:lnTo>
                      <a:lnTo>
                        <a:pt x="52" y="229"/>
                      </a:lnTo>
                      <a:lnTo>
                        <a:pt x="33" y="262"/>
                      </a:lnTo>
                      <a:lnTo>
                        <a:pt x="23" y="281"/>
                      </a:lnTo>
                      <a:lnTo>
                        <a:pt x="0" y="28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52" name="Freeform 616"/>
                <p:cNvSpPr>
                  <a:spLocks/>
                </p:cNvSpPr>
                <p:nvPr/>
              </p:nvSpPr>
              <p:spPr bwMode="auto">
                <a:xfrm>
                  <a:off x="13745" y="6299"/>
                  <a:ext cx="28" cy="120"/>
                </a:xfrm>
                <a:custGeom>
                  <a:avLst/>
                  <a:gdLst>
                    <a:gd name="T0" fmla="*/ 9 w 28"/>
                    <a:gd name="T1" fmla="*/ 120 h 120"/>
                    <a:gd name="T2" fmla="*/ 0 w 28"/>
                    <a:gd name="T3" fmla="*/ 0 h 120"/>
                    <a:gd name="T4" fmla="*/ 19 w 28"/>
                    <a:gd name="T5" fmla="*/ 0 h 120"/>
                    <a:gd name="T6" fmla="*/ 28 w 28"/>
                    <a:gd name="T7" fmla="*/ 115 h 120"/>
                    <a:gd name="T8" fmla="*/ 9 w 28"/>
                    <a:gd name="T9" fmla="*/ 120 h 120"/>
                    <a:gd name="T10" fmla="*/ 9 w 28"/>
                    <a:gd name="T11" fmla="*/ 120 h 12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8"/>
                    <a:gd name="T19" fmla="*/ 0 h 120"/>
                    <a:gd name="T20" fmla="*/ 28 w 28"/>
                    <a:gd name="T21" fmla="*/ 120 h 120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8" h="120">
                      <a:moveTo>
                        <a:pt x="9" y="120"/>
                      </a:moveTo>
                      <a:lnTo>
                        <a:pt x="0" y="0"/>
                      </a:lnTo>
                      <a:lnTo>
                        <a:pt x="19" y="0"/>
                      </a:lnTo>
                      <a:lnTo>
                        <a:pt x="28" y="115"/>
                      </a:lnTo>
                      <a:lnTo>
                        <a:pt x="9" y="12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53" name="Freeform 617"/>
                <p:cNvSpPr>
                  <a:spLocks/>
                </p:cNvSpPr>
                <p:nvPr/>
              </p:nvSpPr>
              <p:spPr bwMode="auto">
                <a:xfrm>
                  <a:off x="13745" y="6218"/>
                  <a:ext cx="265" cy="67"/>
                </a:xfrm>
                <a:custGeom>
                  <a:avLst/>
                  <a:gdLst>
                    <a:gd name="T0" fmla="*/ 0 w 265"/>
                    <a:gd name="T1" fmla="*/ 48 h 67"/>
                    <a:gd name="T2" fmla="*/ 261 w 265"/>
                    <a:gd name="T3" fmla="*/ 0 h 67"/>
                    <a:gd name="T4" fmla="*/ 265 w 265"/>
                    <a:gd name="T5" fmla="*/ 24 h 67"/>
                    <a:gd name="T6" fmla="*/ 0 w 265"/>
                    <a:gd name="T7" fmla="*/ 67 h 67"/>
                    <a:gd name="T8" fmla="*/ 0 w 265"/>
                    <a:gd name="T9" fmla="*/ 48 h 67"/>
                    <a:gd name="T10" fmla="*/ 0 w 265"/>
                    <a:gd name="T11" fmla="*/ 48 h 6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65"/>
                    <a:gd name="T19" fmla="*/ 0 h 67"/>
                    <a:gd name="T20" fmla="*/ 265 w 265"/>
                    <a:gd name="T21" fmla="*/ 67 h 6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65" h="67">
                      <a:moveTo>
                        <a:pt x="0" y="48"/>
                      </a:moveTo>
                      <a:lnTo>
                        <a:pt x="261" y="0"/>
                      </a:lnTo>
                      <a:lnTo>
                        <a:pt x="265" y="24"/>
                      </a:lnTo>
                      <a:lnTo>
                        <a:pt x="0" y="67"/>
                      </a:lnTo>
                      <a:lnTo>
                        <a:pt x="0" y="4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54" name="Freeform 618"/>
                <p:cNvSpPr>
                  <a:spLocks/>
                </p:cNvSpPr>
                <p:nvPr/>
              </p:nvSpPr>
              <p:spPr bwMode="auto">
                <a:xfrm>
                  <a:off x="13996" y="6266"/>
                  <a:ext cx="14" cy="86"/>
                </a:xfrm>
                <a:custGeom>
                  <a:avLst/>
                  <a:gdLst>
                    <a:gd name="T0" fmla="*/ 0 w 14"/>
                    <a:gd name="T1" fmla="*/ 0 h 86"/>
                    <a:gd name="T2" fmla="*/ 0 w 14"/>
                    <a:gd name="T3" fmla="*/ 86 h 86"/>
                    <a:gd name="T4" fmla="*/ 14 w 14"/>
                    <a:gd name="T5" fmla="*/ 86 h 86"/>
                    <a:gd name="T6" fmla="*/ 14 w 14"/>
                    <a:gd name="T7" fmla="*/ 0 h 86"/>
                    <a:gd name="T8" fmla="*/ 0 w 14"/>
                    <a:gd name="T9" fmla="*/ 0 h 86"/>
                    <a:gd name="T10" fmla="*/ 0 w 14"/>
                    <a:gd name="T11" fmla="*/ 0 h 8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4"/>
                    <a:gd name="T19" fmla="*/ 0 h 86"/>
                    <a:gd name="T20" fmla="*/ 14 w 14"/>
                    <a:gd name="T21" fmla="*/ 86 h 8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4" h="86">
                      <a:moveTo>
                        <a:pt x="0" y="0"/>
                      </a:moveTo>
                      <a:lnTo>
                        <a:pt x="0" y="86"/>
                      </a:lnTo>
                      <a:lnTo>
                        <a:pt x="14" y="86"/>
                      </a:lnTo>
                      <a:lnTo>
                        <a:pt x="1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55" name="Freeform 619"/>
                <p:cNvSpPr>
                  <a:spLocks/>
                </p:cNvSpPr>
                <p:nvPr/>
              </p:nvSpPr>
              <p:spPr bwMode="auto">
                <a:xfrm>
                  <a:off x="14020" y="6223"/>
                  <a:ext cx="156" cy="100"/>
                </a:xfrm>
                <a:custGeom>
                  <a:avLst/>
                  <a:gdLst>
                    <a:gd name="T0" fmla="*/ 14 w 156"/>
                    <a:gd name="T1" fmla="*/ 0 h 100"/>
                    <a:gd name="T2" fmla="*/ 156 w 156"/>
                    <a:gd name="T3" fmla="*/ 76 h 100"/>
                    <a:gd name="T4" fmla="*/ 147 w 156"/>
                    <a:gd name="T5" fmla="*/ 100 h 100"/>
                    <a:gd name="T6" fmla="*/ 0 w 156"/>
                    <a:gd name="T7" fmla="*/ 15 h 100"/>
                    <a:gd name="T8" fmla="*/ 14 w 156"/>
                    <a:gd name="T9" fmla="*/ 0 h 100"/>
                    <a:gd name="T10" fmla="*/ 14 w 156"/>
                    <a:gd name="T11" fmla="*/ 0 h 10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56"/>
                    <a:gd name="T19" fmla="*/ 0 h 100"/>
                    <a:gd name="T20" fmla="*/ 156 w 156"/>
                    <a:gd name="T21" fmla="*/ 100 h 100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56" h="100">
                      <a:moveTo>
                        <a:pt x="14" y="0"/>
                      </a:moveTo>
                      <a:lnTo>
                        <a:pt x="156" y="76"/>
                      </a:lnTo>
                      <a:lnTo>
                        <a:pt x="147" y="100"/>
                      </a:lnTo>
                      <a:lnTo>
                        <a:pt x="0" y="15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56" name="Freeform 620"/>
                <p:cNvSpPr>
                  <a:spLocks/>
                </p:cNvSpPr>
                <p:nvPr/>
              </p:nvSpPr>
              <p:spPr bwMode="auto">
                <a:xfrm>
                  <a:off x="14138" y="6333"/>
                  <a:ext cx="24" cy="100"/>
                </a:xfrm>
                <a:custGeom>
                  <a:avLst/>
                  <a:gdLst>
                    <a:gd name="T0" fmla="*/ 0 w 24"/>
                    <a:gd name="T1" fmla="*/ 0 h 100"/>
                    <a:gd name="T2" fmla="*/ 0 w 24"/>
                    <a:gd name="T3" fmla="*/ 100 h 100"/>
                    <a:gd name="T4" fmla="*/ 24 w 24"/>
                    <a:gd name="T5" fmla="*/ 95 h 100"/>
                    <a:gd name="T6" fmla="*/ 19 w 24"/>
                    <a:gd name="T7" fmla="*/ 14 h 100"/>
                    <a:gd name="T8" fmla="*/ 0 w 24"/>
                    <a:gd name="T9" fmla="*/ 0 h 100"/>
                    <a:gd name="T10" fmla="*/ 0 w 24"/>
                    <a:gd name="T11" fmla="*/ 0 h 10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4"/>
                    <a:gd name="T19" fmla="*/ 0 h 100"/>
                    <a:gd name="T20" fmla="*/ 24 w 24"/>
                    <a:gd name="T21" fmla="*/ 100 h 100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4" h="100">
                      <a:moveTo>
                        <a:pt x="0" y="0"/>
                      </a:moveTo>
                      <a:lnTo>
                        <a:pt x="0" y="100"/>
                      </a:lnTo>
                      <a:lnTo>
                        <a:pt x="24" y="95"/>
                      </a:lnTo>
                      <a:lnTo>
                        <a:pt x="19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57" name="Freeform 621"/>
                <p:cNvSpPr>
                  <a:spLocks/>
                </p:cNvSpPr>
                <p:nvPr/>
              </p:nvSpPr>
              <p:spPr bwMode="auto">
                <a:xfrm>
                  <a:off x="14015" y="6428"/>
                  <a:ext cx="24" cy="210"/>
                </a:xfrm>
                <a:custGeom>
                  <a:avLst/>
                  <a:gdLst>
                    <a:gd name="T0" fmla="*/ 0 w 24"/>
                    <a:gd name="T1" fmla="*/ 0 h 210"/>
                    <a:gd name="T2" fmla="*/ 0 w 24"/>
                    <a:gd name="T3" fmla="*/ 210 h 210"/>
                    <a:gd name="T4" fmla="*/ 24 w 24"/>
                    <a:gd name="T5" fmla="*/ 205 h 210"/>
                    <a:gd name="T6" fmla="*/ 14 w 24"/>
                    <a:gd name="T7" fmla="*/ 5 h 210"/>
                    <a:gd name="T8" fmla="*/ 0 w 24"/>
                    <a:gd name="T9" fmla="*/ 0 h 210"/>
                    <a:gd name="T10" fmla="*/ 0 w 24"/>
                    <a:gd name="T11" fmla="*/ 0 h 21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4"/>
                    <a:gd name="T19" fmla="*/ 0 h 210"/>
                    <a:gd name="T20" fmla="*/ 24 w 24"/>
                    <a:gd name="T21" fmla="*/ 210 h 210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4" h="210">
                      <a:moveTo>
                        <a:pt x="0" y="0"/>
                      </a:moveTo>
                      <a:lnTo>
                        <a:pt x="0" y="210"/>
                      </a:lnTo>
                      <a:lnTo>
                        <a:pt x="24" y="205"/>
                      </a:lnTo>
                      <a:lnTo>
                        <a:pt x="14" y="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58" name="Freeform 622"/>
                <p:cNvSpPr>
                  <a:spLocks/>
                </p:cNvSpPr>
                <p:nvPr/>
              </p:nvSpPr>
              <p:spPr bwMode="auto">
                <a:xfrm>
                  <a:off x="14048" y="6395"/>
                  <a:ext cx="238" cy="128"/>
                </a:xfrm>
                <a:custGeom>
                  <a:avLst/>
                  <a:gdLst>
                    <a:gd name="T0" fmla="*/ 15 w 238"/>
                    <a:gd name="T1" fmla="*/ 0 h 128"/>
                    <a:gd name="T2" fmla="*/ 0 w 238"/>
                    <a:gd name="T3" fmla="*/ 14 h 128"/>
                    <a:gd name="T4" fmla="*/ 214 w 238"/>
                    <a:gd name="T5" fmla="*/ 128 h 128"/>
                    <a:gd name="T6" fmla="*/ 238 w 238"/>
                    <a:gd name="T7" fmla="*/ 109 h 128"/>
                    <a:gd name="T8" fmla="*/ 15 w 238"/>
                    <a:gd name="T9" fmla="*/ 0 h 128"/>
                    <a:gd name="T10" fmla="*/ 15 w 238"/>
                    <a:gd name="T11" fmla="*/ 0 h 12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38"/>
                    <a:gd name="T19" fmla="*/ 0 h 128"/>
                    <a:gd name="T20" fmla="*/ 238 w 238"/>
                    <a:gd name="T21" fmla="*/ 128 h 12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38" h="128">
                      <a:moveTo>
                        <a:pt x="15" y="0"/>
                      </a:moveTo>
                      <a:lnTo>
                        <a:pt x="0" y="14"/>
                      </a:lnTo>
                      <a:lnTo>
                        <a:pt x="214" y="128"/>
                      </a:lnTo>
                      <a:lnTo>
                        <a:pt x="238" y="109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59" name="Freeform 623"/>
                <p:cNvSpPr>
                  <a:spLocks/>
                </p:cNvSpPr>
                <p:nvPr/>
              </p:nvSpPr>
              <p:spPr bwMode="auto">
                <a:xfrm>
                  <a:off x="12895" y="6576"/>
                  <a:ext cx="926" cy="300"/>
                </a:xfrm>
                <a:custGeom>
                  <a:avLst/>
                  <a:gdLst>
                    <a:gd name="T0" fmla="*/ 926 w 926"/>
                    <a:gd name="T1" fmla="*/ 81 h 300"/>
                    <a:gd name="T2" fmla="*/ 698 w 926"/>
                    <a:gd name="T3" fmla="*/ 0 h 300"/>
                    <a:gd name="T4" fmla="*/ 608 w 926"/>
                    <a:gd name="T5" fmla="*/ 9 h 300"/>
                    <a:gd name="T6" fmla="*/ 518 w 926"/>
                    <a:gd name="T7" fmla="*/ 28 h 300"/>
                    <a:gd name="T8" fmla="*/ 408 w 926"/>
                    <a:gd name="T9" fmla="*/ 47 h 300"/>
                    <a:gd name="T10" fmla="*/ 295 w 926"/>
                    <a:gd name="T11" fmla="*/ 66 h 300"/>
                    <a:gd name="T12" fmla="*/ 195 w 926"/>
                    <a:gd name="T13" fmla="*/ 90 h 300"/>
                    <a:gd name="T14" fmla="*/ 114 w 926"/>
                    <a:gd name="T15" fmla="*/ 114 h 300"/>
                    <a:gd name="T16" fmla="*/ 67 w 926"/>
                    <a:gd name="T17" fmla="*/ 128 h 300"/>
                    <a:gd name="T18" fmla="*/ 29 w 926"/>
                    <a:gd name="T19" fmla="*/ 171 h 300"/>
                    <a:gd name="T20" fmla="*/ 5 w 926"/>
                    <a:gd name="T21" fmla="*/ 214 h 300"/>
                    <a:gd name="T22" fmla="*/ 0 w 926"/>
                    <a:gd name="T23" fmla="*/ 266 h 300"/>
                    <a:gd name="T24" fmla="*/ 34 w 926"/>
                    <a:gd name="T25" fmla="*/ 300 h 300"/>
                    <a:gd name="T26" fmla="*/ 38 w 926"/>
                    <a:gd name="T27" fmla="*/ 276 h 300"/>
                    <a:gd name="T28" fmla="*/ 48 w 926"/>
                    <a:gd name="T29" fmla="*/ 219 h 300"/>
                    <a:gd name="T30" fmla="*/ 62 w 926"/>
                    <a:gd name="T31" fmla="*/ 195 h 300"/>
                    <a:gd name="T32" fmla="*/ 76 w 926"/>
                    <a:gd name="T33" fmla="*/ 166 h 300"/>
                    <a:gd name="T34" fmla="*/ 105 w 926"/>
                    <a:gd name="T35" fmla="*/ 147 h 300"/>
                    <a:gd name="T36" fmla="*/ 143 w 926"/>
                    <a:gd name="T37" fmla="*/ 128 h 300"/>
                    <a:gd name="T38" fmla="*/ 195 w 926"/>
                    <a:gd name="T39" fmla="*/ 114 h 300"/>
                    <a:gd name="T40" fmla="*/ 276 w 926"/>
                    <a:gd name="T41" fmla="*/ 95 h 300"/>
                    <a:gd name="T42" fmla="*/ 366 w 926"/>
                    <a:gd name="T43" fmla="*/ 76 h 300"/>
                    <a:gd name="T44" fmla="*/ 461 w 926"/>
                    <a:gd name="T45" fmla="*/ 62 h 300"/>
                    <a:gd name="T46" fmla="*/ 551 w 926"/>
                    <a:gd name="T47" fmla="*/ 47 h 300"/>
                    <a:gd name="T48" fmla="*/ 627 w 926"/>
                    <a:gd name="T49" fmla="*/ 33 h 300"/>
                    <a:gd name="T50" fmla="*/ 698 w 926"/>
                    <a:gd name="T51" fmla="*/ 24 h 300"/>
                    <a:gd name="T52" fmla="*/ 902 w 926"/>
                    <a:gd name="T53" fmla="*/ 95 h 300"/>
                    <a:gd name="T54" fmla="*/ 926 w 926"/>
                    <a:gd name="T55" fmla="*/ 81 h 300"/>
                    <a:gd name="T56" fmla="*/ 926 w 926"/>
                    <a:gd name="T57" fmla="*/ 81 h 300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w 926"/>
                    <a:gd name="T88" fmla="*/ 0 h 300"/>
                    <a:gd name="T89" fmla="*/ 926 w 926"/>
                    <a:gd name="T90" fmla="*/ 300 h 300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T87" t="T88" r="T89" b="T90"/>
                  <a:pathLst>
                    <a:path w="926" h="300">
                      <a:moveTo>
                        <a:pt x="926" y="81"/>
                      </a:moveTo>
                      <a:lnTo>
                        <a:pt x="698" y="0"/>
                      </a:lnTo>
                      <a:lnTo>
                        <a:pt x="608" y="9"/>
                      </a:lnTo>
                      <a:lnTo>
                        <a:pt x="518" y="28"/>
                      </a:lnTo>
                      <a:lnTo>
                        <a:pt x="408" y="47"/>
                      </a:lnTo>
                      <a:lnTo>
                        <a:pt x="295" y="66"/>
                      </a:lnTo>
                      <a:lnTo>
                        <a:pt x="195" y="90"/>
                      </a:lnTo>
                      <a:lnTo>
                        <a:pt x="114" y="114"/>
                      </a:lnTo>
                      <a:lnTo>
                        <a:pt x="67" y="128"/>
                      </a:lnTo>
                      <a:lnTo>
                        <a:pt x="29" y="171"/>
                      </a:lnTo>
                      <a:lnTo>
                        <a:pt x="5" y="214"/>
                      </a:lnTo>
                      <a:lnTo>
                        <a:pt x="0" y="266"/>
                      </a:lnTo>
                      <a:lnTo>
                        <a:pt x="34" y="300"/>
                      </a:lnTo>
                      <a:lnTo>
                        <a:pt x="38" y="276"/>
                      </a:lnTo>
                      <a:lnTo>
                        <a:pt x="48" y="219"/>
                      </a:lnTo>
                      <a:lnTo>
                        <a:pt x="62" y="195"/>
                      </a:lnTo>
                      <a:lnTo>
                        <a:pt x="76" y="166"/>
                      </a:lnTo>
                      <a:lnTo>
                        <a:pt x="105" y="147"/>
                      </a:lnTo>
                      <a:lnTo>
                        <a:pt x="143" y="128"/>
                      </a:lnTo>
                      <a:lnTo>
                        <a:pt x="195" y="114"/>
                      </a:lnTo>
                      <a:lnTo>
                        <a:pt x="276" y="95"/>
                      </a:lnTo>
                      <a:lnTo>
                        <a:pt x="366" y="76"/>
                      </a:lnTo>
                      <a:lnTo>
                        <a:pt x="461" y="62"/>
                      </a:lnTo>
                      <a:lnTo>
                        <a:pt x="551" y="47"/>
                      </a:lnTo>
                      <a:lnTo>
                        <a:pt x="627" y="33"/>
                      </a:lnTo>
                      <a:lnTo>
                        <a:pt x="698" y="24"/>
                      </a:lnTo>
                      <a:lnTo>
                        <a:pt x="902" y="95"/>
                      </a:lnTo>
                      <a:lnTo>
                        <a:pt x="926" y="8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60" name="Freeform 624"/>
                <p:cNvSpPr>
                  <a:spLocks/>
                </p:cNvSpPr>
                <p:nvPr/>
              </p:nvSpPr>
              <p:spPr bwMode="auto">
                <a:xfrm>
                  <a:off x="13564" y="6652"/>
                  <a:ext cx="38" cy="314"/>
                </a:xfrm>
                <a:custGeom>
                  <a:avLst/>
                  <a:gdLst>
                    <a:gd name="T0" fmla="*/ 0 w 38"/>
                    <a:gd name="T1" fmla="*/ 0 h 314"/>
                    <a:gd name="T2" fmla="*/ 15 w 38"/>
                    <a:gd name="T3" fmla="*/ 305 h 314"/>
                    <a:gd name="T4" fmla="*/ 38 w 38"/>
                    <a:gd name="T5" fmla="*/ 314 h 314"/>
                    <a:gd name="T6" fmla="*/ 34 w 38"/>
                    <a:gd name="T7" fmla="*/ 14 h 314"/>
                    <a:gd name="T8" fmla="*/ 0 w 38"/>
                    <a:gd name="T9" fmla="*/ 0 h 314"/>
                    <a:gd name="T10" fmla="*/ 0 w 38"/>
                    <a:gd name="T11" fmla="*/ 0 h 31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8"/>
                    <a:gd name="T19" fmla="*/ 0 h 314"/>
                    <a:gd name="T20" fmla="*/ 38 w 38"/>
                    <a:gd name="T21" fmla="*/ 314 h 31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8" h="314">
                      <a:moveTo>
                        <a:pt x="0" y="0"/>
                      </a:moveTo>
                      <a:lnTo>
                        <a:pt x="15" y="305"/>
                      </a:lnTo>
                      <a:lnTo>
                        <a:pt x="38" y="314"/>
                      </a:lnTo>
                      <a:lnTo>
                        <a:pt x="34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61" name="Freeform 625"/>
                <p:cNvSpPr>
                  <a:spLocks/>
                </p:cNvSpPr>
                <p:nvPr/>
              </p:nvSpPr>
              <p:spPr bwMode="auto">
                <a:xfrm>
                  <a:off x="12943" y="6642"/>
                  <a:ext cx="579" cy="248"/>
                </a:xfrm>
                <a:custGeom>
                  <a:avLst/>
                  <a:gdLst>
                    <a:gd name="T0" fmla="*/ 579 w 579"/>
                    <a:gd name="T1" fmla="*/ 0 h 248"/>
                    <a:gd name="T2" fmla="*/ 498 w 579"/>
                    <a:gd name="T3" fmla="*/ 15 h 248"/>
                    <a:gd name="T4" fmla="*/ 417 w 579"/>
                    <a:gd name="T5" fmla="*/ 34 h 248"/>
                    <a:gd name="T6" fmla="*/ 323 w 579"/>
                    <a:gd name="T7" fmla="*/ 53 h 248"/>
                    <a:gd name="T8" fmla="*/ 228 w 579"/>
                    <a:gd name="T9" fmla="*/ 77 h 248"/>
                    <a:gd name="T10" fmla="*/ 137 w 579"/>
                    <a:gd name="T11" fmla="*/ 96 h 248"/>
                    <a:gd name="T12" fmla="*/ 33 w 579"/>
                    <a:gd name="T13" fmla="*/ 138 h 248"/>
                    <a:gd name="T14" fmla="*/ 0 w 579"/>
                    <a:gd name="T15" fmla="*/ 200 h 248"/>
                    <a:gd name="T16" fmla="*/ 0 w 579"/>
                    <a:gd name="T17" fmla="*/ 234 h 248"/>
                    <a:gd name="T18" fmla="*/ 33 w 579"/>
                    <a:gd name="T19" fmla="*/ 248 h 248"/>
                    <a:gd name="T20" fmla="*/ 28 w 579"/>
                    <a:gd name="T21" fmla="*/ 210 h 248"/>
                    <a:gd name="T22" fmla="*/ 47 w 579"/>
                    <a:gd name="T23" fmla="*/ 177 h 248"/>
                    <a:gd name="T24" fmla="*/ 66 w 579"/>
                    <a:gd name="T25" fmla="*/ 158 h 248"/>
                    <a:gd name="T26" fmla="*/ 95 w 579"/>
                    <a:gd name="T27" fmla="*/ 143 h 248"/>
                    <a:gd name="T28" fmla="*/ 142 w 579"/>
                    <a:gd name="T29" fmla="*/ 129 h 248"/>
                    <a:gd name="T30" fmla="*/ 209 w 579"/>
                    <a:gd name="T31" fmla="*/ 110 h 248"/>
                    <a:gd name="T32" fmla="*/ 285 w 579"/>
                    <a:gd name="T33" fmla="*/ 86 h 248"/>
                    <a:gd name="T34" fmla="*/ 365 w 579"/>
                    <a:gd name="T35" fmla="*/ 67 h 248"/>
                    <a:gd name="T36" fmla="*/ 446 w 579"/>
                    <a:gd name="T37" fmla="*/ 48 h 248"/>
                    <a:gd name="T38" fmla="*/ 512 w 579"/>
                    <a:gd name="T39" fmla="*/ 34 h 248"/>
                    <a:gd name="T40" fmla="*/ 574 w 579"/>
                    <a:gd name="T41" fmla="*/ 19 h 248"/>
                    <a:gd name="T42" fmla="*/ 579 w 579"/>
                    <a:gd name="T43" fmla="*/ 0 h 248"/>
                    <a:gd name="T44" fmla="*/ 579 w 579"/>
                    <a:gd name="T45" fmla="*/ 0 h 248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579"/>
                    <a:gd name="T70" fmla="*/ 0 h 248"/>
                    <a:gd name="T71" fmla="*/ 579 w 579"/>
                    <a:gd name="T72" fmla="*/ 248 h 248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579" h="248">
                      <a:moveTo>
                        <a:pt x="579" y="0"/>
                      </a:moveTo>
                      <a:lnTo>
                        <a:pt x="498" y="15"/>
                      </a:lnTo>
                      <a:lnTo>
                        <a:pt x="417" y="34"/>
                      </a:lnTo>
                      <a:lnTo>
                        <a:pt x="323" y="53"/>
                      </a:lnTo>
                      <a:lnTo>
                        <a:pt x="228" y="77"/>
                      </a:lnTo>
                      <a:lnTo>
                        <a:pt x="137" y="96"/>
                      </a:lnTo>
                      <a:lnTo>
                        <a:pt x="33" y="138"/>
                      </a:lnTo>
                      <a:lnTo>
                        <a:pt x="0" y="200"/>
                      </a:lnTo>
                      <a:lnTo>
                        <a:pt x="0" y="234"/>
                      </a:lnTo>
                      <a:lnTo>
                        <a:pt x="33" y="248"/>
                      </a:lnTo>
                      <a:lnTo>
                        <a:pt x="28" y="210"/>
                      </a:lnTo>
                      <a:lnTo>
                        <a:pt x="47" y="177"/>
                      </a:lnTo>
                      <a:lnTo>
                        <a:pt x="66" y="158"/>
                      </a:lnTo>
                      <a:lnTo>
                        <a:pt x="95" y="143"/>
                      </a:lnTo>
                      <a:lnTo>
                        <a:pt x="142" y="129"/>
                      </a:lnTo>
                      <a:lnTo>
                        <a:pt x="209" y="110"/>
                      </a:lnTo>
                      <a:lnTo>
                        <a:pt x="285" y="86"/>
                      </a:lnTo>
                      <a:lnTo>
                        <a:pt x="365" y="67"/>
                      </a:lnTo>
                      <a:lnTo>
                        <a:pt x="446" y="48"/>
                      </a:lnTo>
                      <a:lnTo>
                        <a:pt x="512" y="34"/>
                      </a:lnTo>
                      <a:lnTo>
                        <a:pt x="574" y="19"/>
                      </a:lnTo>
                      <a:lnTo>
                        <a:pt x="579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62" name="Freeform 626"/>
                <p:cNvSpPr>
                  <a:spLocks/>
                </p:cNvSpPr>
                <p:nvPr/>
              </p:nvSpPr>
              <p:spPr bwMode="auto">
                <a:xfrm>
                  <a:off x="12905" y="6971"/>
                  <a:ext cx="712" cy="138"/>
                </a:xfrm>
                <a:custGeom>
                  <a:avLst/>
                  <a:gdLst>
                    <a:gd name="T0" fmla="*/ 43 w 712"/>
                    <a:gd name="T1" fmla="*/ 138 h 138"/>
                    <a:gd name="T2" fmla="*/ 24 w 712"/>
                    <a:gd name="T3" fmla="*/ 129 h 138"/>
                    <a:gd name="T4" fmla="*/ 0 w 712"/>
                    <a:gd name="T5" fmla="*/ 105 h 138"/>
                    <a:gd name="T6" fmla="*/ 0 w 712"/>
                    <a:gd name="T7" fmla="*/ 91 h 138"/>
                    <a:gd name="T8" fmla="*/ 19 w 712"/>
                    <a:gd name="T9" fmla="*/ 76 h 138"/>
                    <a:gd name="T10" fmla="*/ 57 w 712"/>
                    <a:gd name="T11" fmla="*/ 62 h 138"/>
                    <a:gd name="T12" fmla="*/ 123 w 712"/>
                    <a:gd name="T13" fmla="*/ 48 h 138"/>
                    <a:gd name="T14" fmla="*/ 304 w 712"/>
                    <a:gd name="T15" fmla="*/ 29 h 138"/>
                    <a:gd name="T16" fmla="*/ 489 w 712"/>
                    <a:gd name="T17" fmla="*/ 10 h 138"/>
                    <a:gd name="T18" fmla="*/ 678 w 712"/>
                    <a:gd name="T19" fmla="*/ 0 h 138"/>
                    <a:gd name="T20" fmla="*/ 712 w 712"/>
                    <a:gd name="T21" fmla="*/ 19 h 138"/>
                    <a:gd name="T22" fmla="*/ 612 w 712"/>
                    <a:gd name="T23" fmla="*/ 29 h 138"/>
                    <a:gd name="T24" fmla="*/ 398 w 712"/>
                    <a:gd name="T25" fmla="*/ 52 h 138"/>
                    <a:gd name="T26" fmla="*/ 185 w 712"/>
                    <a:gd name="T27" fmla="*/ 71 h 138"/>
                    <a:gd name="T28" fmla="*/ 76 w 712"/>
                    <a:gd name="T29" fmla="*/ 91 h 138"/>
                    <a:gd name="T30" fmla="*/ 66 w 712"/>
                    <a:gd name="T31" fmla="*/ 105 h 138"/>
                    <a:gd name="T32" fmla="*/ 71 w 712"/>
                    <a:gd name="T33" fmla="*/ 119 h 138"/>
                    <a:gd name="T34" fmla="*/ 85 w 712"/>
                    <a:gd name="T35" fmla="*/ 133 h 138"/>
                    <a:gd name="T36" fmla="*/ 43 w 712"/>
                    <a:gd name="T37" fmla="*/ 138 h 138"/>
                    <a:gd name="T38" fmla="*/ 43 w 712"/>
                    <a:gd name="T39" fmla="*/ 138 h 138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w 712"/>
                    <a:gd name="T61" fmla="*/ 0 h 138"/>
                    <a:gd name="T62" fmla="*/ 712 w 712"/>
                    <a:gd name="T63" fmla="*/ 138 h 138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T60" t="T61" r="T62" b="T63"/>
                  <a:pathLst>
                    <a:path w="712" h="138">
                      <a:moveTo>
                        <a:pt x="43" y="138"/>
                      </a:moveTo>
                      <a:lnTo>
                        <a:pt x="24" y="129"/>
                      </a:lnTo>
                      <a:lnTo>
                        <a:pt x="0" y="105"/>
                      </a:lnTo>
                      <a:lnTo>
                        <a:pt x="0" y="91"/>
                      </a:lnTo>
                      <a:lnTo>
                        <a:pt x="19" y="76"/>
                      </a:lnTo>
                      <a:lnTo>
                        <a:pt x="57" y="62"/>
                      </a:lnTo>
                      <a:lnTo>
                        <a:pt x="123" y="48"/>
                      </a:lnTo>
                      <a:lnTo>
                        <a:pt x="304" y="29"/>
                      </a:lnTo>
                      <a:lnTo>
                        <a:pt x="489" y="10"/>
                      </a:lnTo>
                      <a:lnTo>
                        <a:pt x="678" y="0"/>
                      </a:lnTo>
                      <a:lnTo>
                        <a:pt x="712" y="19"/>
                      </a:lnTo>
                      <a:lnTo>
                        <a:pt x="612" y="29"/>
                      </a:lnTo>
                      <a:lnTo>
                        <a:pt x="398" y="52"/>
                      </a:lnTo>
                      <a:lnTo>
                        <a:pt x="185" y="71"/>
                      </a:lnTo>
                      <a:lnTo>
                        <a:pt x="76" y="91"/>
                      </a:lnTo>
                      <a:lnTo>
                        <a:pt x="66" y="105"/>
                      </a:lnTo>
                      <a:lnTo>
                        <a:pt x="71" y="119"/>
                      </a:lnTo>
                      <a:lnTo>
                        <a:pt x="85" y="133"/>
                      </a:lnTo>
                      <a:lnTo>
                        <a:pt x="43" y="13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63" name="Freeform 627"/>
                <p:cNvSpPr>
                  <a:spLocks/>
                </p:cNvSpPr>
                <p:nvPr/>
              </p:nvSpPr>
              <p:spPr bwMode="auto">
                <a:xfrm>
                  <a:off x="13636" y="6690"/>
                  <a:ext cx="52" cy="286"/>
                </a:xfrm>
                <a:custGeom>
                  <a:avLst/>
                  <a:gdLst>
                    <a:gd name="T0" fmla="*/ 0 w 52"/>
                    <a:gd name="T1" fmla="*/ 0 h 286"/>
                    <a:gd name="T2" fmla="*/ 19 w 52"/>
                    <a:gd name="T3" fmla="*/ 286 h 286"/>
                    <a:gd name="T4" fmla="*/ 52 w 52"/>
                    <a:gd name="T5" fmla="*/ 281 h 286"/>
                    <a:gd name="T6" fmla="*/ 28 w 52"/>
                    <a:gd name="T7" fmla="*/ 24 h 286"/>
                    <a:gd name="T8" fmla="*/ 0 w 52"/>
                    <a:gd name="T9" fmla="*/ 0 h 286"/>
                    <a:gd name="T10" fmla="*/ 0 w 52"/>
                    <a:gd name="T11" fmla="*/ 0 h 28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2"/>
                    <a:gd name="T19" fmla="*/ 0 h 286"/>
                    <a:gd name="T20" fmla="*/ 52 w 52"/>
                    <a:gd name="T21" fmla="*/ 286 h 28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2" h="286">
                      <a:moveTo>
                        <a:pt x="0" y="0"/>
                      </a:moveTo>
                      <a:lnTo>
                        <a:pt x="19" y="286"/>
                      </a:lnTo>
                      <a:lnTo>
                        <a:pt x="52" y="281"/>
                      </a:lnTo>
                      <a:lnTo>
                        <a:pt x="28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64" name="Freeform 628"/>
                <p:cNvSpPr>
                  <a:spLocks/>
                </p:cNvSpPr>
                <p:nvPr/>
              </p:nvSpPr>
              <p:spPr bwMode="auto">
                <a:xfrm>
                  <a:off x="13688" y="6576"/>
                  <a:ext cx="726" cy="147"/>
                </a:xfrm>
                <a:custGeom>
                  <a:avLst/>
                  <a:gdLst>
                    <a:gd name="T0" fmla="*/ 0 w 726"/>
                    <a:gd name="T1" fmla="*/ 133 h 147"/>
                    <a:gd name="T2" fmla="*/ 721 w 726"/>
                    <a:gd name="T3" fmla="*/ 0 h 147"/>
                    <a:gd name="T4" fmla="*/ 726 w 726"/>
                    <a:gd name="T5" fmla="*/ 33 h 147"/>
                    <a:gd name="T6" fmla="*/ 0 w 726"/>
                    <a:gd name="T7" fmla="*/ 147 h 147"/>
                    <a:gd name="T8" fmla="*/ 0 w 726"/>
                    <a:gd name="T9" fmla="*/ 133 h 147"/>
                    <a:gd name="T10" fmla="*/ 0 w 726"/>
                    <a:gd name="T11" fmla="*/ 133 h 14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726"/>
                    <a:gd name="T19" fmla="*/ 0 h 147"/>
                    <a:gd name="T20" fmla="*/ 726 w 726"/>
                    <a:gd name="T21" fmla="*/ 147 h 14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726" h="147">
                      <a:moveTo>
                        <a:pt x="0" y="133"/>
                      </a:moveTo>
                      <a:lnTo>
                        <a:pt x="721" y="0"/>
                      </a:lnTo>
                      <a:lnTo>
                        <a:pt x="726" y="33"/>
                      </a:lnTo>
                      <a:lnTo>
                        <a:pt x="0" y="147"/>
                      </a:lnTo>
                      <a:lnTo>
                        <a:pt x="0" y="133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65" name="Freeform 629"/>
                <p:cNvSpPr>
                  <a:spLocks/>
                </p:cNvSpPr>
                <p:nvPr/>
              </p:nvSpPr>
              <p:spPr bwMode="auto">
                <a:xfrm>
                  <a:off x="13289" y="6957"/>
                  <a:ext cx="1129" cy="124"/>
                </a:xfrm>
                <a:custGeom>
                  <a:avLst/>
                  <a:gdLst>
                    <a:gd name="T0" fmla="*/ 5 w 1129"/>
                    <a:gd name="T1" fmla="*/ 100 h 124"/>
                    <a:gd name="T2" fmla="*/ 1125 w 1129"/>
                    <a:gd name="T3" fmla="*/ 0 h 124"/>
                    <a:gd name="T4" fmla="*/ 1129 w 1129"/>
                    <a:gd name="T5" fmla="*/ 43 h 124"/>
                    <a:gd name="T6" fmla="*/ 0 w 1129"/>
                    <a:gd name="T7" fmla="*/ 124 h 124"/>
                    <a:gd name="T8" fmla="*/ 5 w 1129"/>
                    <a:gd name="T9" fmla="*/ 100 h 124"/>
                    <a:gd name="T10" fmla="*/ 5 w 1129"/>
                    <a:gd name="T11" fmla="*/ 100 h 12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129"/>
                    <a:gd name="T19" fmla="*/ 0 h 124"/>
                    <a:gd name="T20" fmla="*/ 1129 w 1129"/>
                    <a:gd name="T21" fmla="*/ 124 h 12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129" h="124">
                      <a:moveTo>
                        <a:pt x="5" y="100"/>
                      </a:moveTo>
                      <a:lnTo>
                        <a:pt x="1125" y="0"/>
                      </a:lnTo>
                      <a:lnTo>
                        <a:pt x="1129" y="43"/>
                      </a:lnTo>
                      <a:lnTo>
                        <a:pt x="0" y="124"/>
                      </a:lnTo>
                      <a:lnTo>
                        <a:pt x="5" y="10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66" name="Freeform 630"/>
                <p:cNvSpPr>
                  <a:spLocks/>
                </p:cNvSpPr>
                <p:nvPr/>
              </p:nvSpPr>
              <p:spPr bwMode="auto">
                <a:xfrm>
                  <a:off x="12957" y="7119"/>
                  <a:ext cx="33" cy="109"/>
                </a:xfrm>
                <a:custGeom>
                  <a:avLst/>
                  <a:gdLst>
                    <a:gd name="T0" fmla="*/ 33 w 33"/>
                    <a:gd name="T1" fmla="*/ 4 h 109"/>
                    <a:gd name="T2" fmla="*/ 33 w 33"/>
                    <a:gd name="T3" fmla="*/ 109 h 109"/>
                    <a:gd name="T4" fmla="*/ 5 w 33"/>
                    <a:gd name="T5" fmla="*/ 109 h 109"/>
                    <a:gd name="T6" fmla="*/ 0 w 33"/>
                    <a:gd name="T7" fmla="*/ 0 h 109"/>
                    <a:gd name="T8" fmla="*/ 33 w 33"/>
                    <a:gd name="T9" fmla="*/ 4 h 109"/>
                    <a:gd name="T10" fmla="*/ 33 w 33"/>
                    <a:gd name="T11" fmla="*/ 4 h 109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3"/>
                    <a:gd name="T19" fmla="*/ 0 h 109"/>
                    <a:gd name="T20" fmla="*/ 33 w 33"/>
                    <a:gd name="T21" fmla="*/ 109 h 109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3" h="109">
                      <a:moveTo>
                        <a:pt x="33" y="4"/>
                      </a:moveTo>
                      <a:lnTo>
                        <a:pt x="33" y="109"/>
                      </a:lnTo>
                      <a:lnTo>
                        <a:pt x="5" y="109"/>
                      </a:lnTo>
                      <a:lnTo>
                        <a:pt x="0" y="0"/>
                      </a:lnTo>
                      <a:lnTo>
                        <a:pt x="33" y="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67" name="Freeform 631"/>
                <p:cNvSpPr>
                  <a:spLocks/>
                </p:cNvSpPr>
                <p:nvPr/>
              </p:nvSpPr>
              <p:spPr bwMode="auto">
                <a:xfrm>
                  <a:off x="14157" y="6447"/>
                  <a:ext cx="427" cy="124"/>
                </a:xfrm>
                <a:custGeom>
                  <a:avLst/>
                  <a:gdLst>
                    <a:gd name="T0" fmla="*/ 0 w 427"/>
                    <a:gd name="T1" fmla="*/ 95 h 124"/>
                    <a:gd name="T2" fmla="*/ 427 w 427"/>
                    <a:gd name="T3" fmla="*/ 0 h 124"/>
                    <a:gd name="T4" fmla="*/ 423 w 427"/>
                    <a:gd name="T5" fmla="*/ 38 h 124"/>
                    <a:gd name="T6" fmla="*/ 10 w 427"/>
                    <a:gd name="T7" fmla="*/ 124 h 124"/>
                    <a:gd name="T8" fmla="*/ 0 w 427"/>
                    <a:gd name="T9" fmla="*/ 95 h 124"/>
                    <a:gd name="T10" fmla="*/ 0 w 427"/>
                    <a:gd name="T11" fmla="*/ 95 h 12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427"/>
                    <a:gd name="T19" fmla="*/ 0 h 124"/>
                    <a:gd name="T20" fmla="*/ 427 w 427"/>
                    <a:gd name="T21" fmla="*/ 124 h 12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427" h="124">
                      <a:moveTo>
                        <a:pt x="0" y="95"/>
                      </a:moveTo>
                      <a:lnTo>
                        <a:pt x="427" y="0"/>
                      </a:lnTo>
                      <a:lnTo>
                        <a:pt x="423" y="38"/>
                      </a:lnTo>
                      <a:lnTo>
                        <a:pt x="10" y="124"/>
                      </a:lnTo>
                      <a:lnTo>
                        <a:pt x="0" y="9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68" name="Freeform 632"/>
                <p:cNvSpPr>
                  <a:spLocks/>
                </p:cNvSpPr>
                <p:nvPr/>
              </p:nvSpPr>
              <p:spPr bwMode="auto">
                <a:xfrm>
                  <a:off x="13498" y="6476"/>
                  <a:ext cx="266" cy="76"/>
                </a:xfrm>
                <a:custGeom>
                  <a:avLst/>
                  <a:gdLst>
                    <a:gd name="T0" fmla="*/ 0 w 266"/>
                    <a:gd name="T1" fmla="*/ 52 h 76"/>
                    <a:gd name="T2" fmla="*/ 256 w 266"/>
                    <a:gd name="T3" fmla="*/ 0 h 76"/>
                    <a:gd name="T4" fmla="*/ 266 w 266"/>
                    <a:gd name="T5" fmla="*/ 28 h 76"/>
                    <a:gd name="T6" fmla="*/ 14 w 266"/>
                    <a:gd name="T7" fmla="*/ 76 h 76"/>
                    <a:gd name="T8" fmla="*/ 0 w 266"/>
                    <a:gd name="T9" fmla="*/ 52 h 76"/>
                    <a:gd name="T10" fmla="*/ 0 w 266"/>
                    <a:gd name="T11" fmla="*/ 52 h 7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66"/>
                    <a:gd name="T19" fmla="*/ 0 h 76"/>
                    <a:gd name="T20" fmla="*/ 266 w 266"/>
                    <a:gd name="T21" fmla="*/ 76 h 7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66" h="76">
                      <a:moveTo>
                        <a:pt x="0" y="52"/>
                      </a:moveTo>
                      <a:lnTo>
                        <a:pt x="256" y="0"/>
                      </a:lnTo>
                      <a:lnTo>
                        <a:pt x="266" y="28"/>
                      </a:lnTo>
                      <a:lnTo>
                        <a:pt x="14" y="76"/>
                      </a:lnTo>
                      <a:lnTo>
                        <a:pt x="0" y="5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69" name="Freeform 633"/>
                <p:cNvSpPr>
                  <a:spLocks/>
                </p:cNvSpPr>
                <p:nvPr/>
              </p:nvSpPr>
              <p:spPr bwMode="auto">
                <a:xfrm>
                  <a:off x="13754" y="6523"/>
                  <a:ext cx="24" cy="91"/>
                </a:xfrm>
                <a:custGeom>
                  <a:avLst/>
                  <a:gdLst>
                    <a:gd name="T0" fmla="*/ 0 w 24"/>
                    <a:gd name="T1" fmla="*/ 10 h 91"/>
                    <a:gd name="T2" fmla="*/ 24 w 24"/>
                    <a:gd name="T3" fmla="*/ 0 h 91"/>
                    <a:gd name="T4" fmla="*/ 24 w 24"/>
                    <a:gd name="T5" fmla="*/ 91 h 91"/>
                    <a:gd name="T6" fmla="*/ 0 w 24"/>
                    <a:gd name="T7" fmla="*/ 81 h 91"/>
                    <a:gd name="T8" fmla="*/ 0 w 24"/>
                    <a:gd name="T9" fmla="*/ 10 h 91"/>
                    <a:gd name="T10" fmla="*/ 0 w 24"/>
                    <a:gd name="T11" fmla="*/ 10 h 9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4"/>
                    <a:gd name="T19" fmla="*/ 0 h 91"/>
                    <a:gd name="T20" fmla="*/ 24 w 24"/>
                    <a:gd name="T21" fmla="*/ 91 h 9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4" h="91">
                      <a:moveTo>
                        <a:pt x="0" y="10"/>
                      </a:moveTo>
                      <a:lnTo>
                        <a:pt x="24" y="0"/>
                      </a:lnTo>
                      <a:lnTo>
                        <a:pt x="24" y="91"/>
                      </a:lnTo>
                      <a:lnTo>
                        <a:pt x="0" y="81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70" name="Freeform 634"/>
                <p:cNvSpPr>
                  <a:spLocks/>
                </p:cNvSpPr>
                <p:nvPr/>
              </p:nvSpPr>
              <p:spPr bwMode="auto">
                <a:xfrm>
                  <a:off x="13821" y="6442"/>
                  <a:ext cx="175" cy="177"/>
                </a:xfrm>
                <a:custGeom>
                  <a:avLst/>
                  <a:gdLst>
                    <a:gd name="T0" fmla="*/ 23 w 175"/>
                    <a:gd name="T1" fmla="*/ 34 h 177"/>
                    <a:gd name="T2" fmla="*/ 175 w 175"/>
                    <a:gd name="T3" fmla="*/ 0 h 177"/>
                    <a:gd name="T4" fmla="*/ 175 w 175"/>
                    <a:gd name="T5" fmla="*/ 24 h 177"/>
                    <a:gd name="T6" fmla="*/ 19 w 175"/>
                    <a:gd name="T7" fmla="*/ 57 h 177"/>
                    <a:gd name="T8" fmla="*/ 38 w 175"/>
                    <a:gd name="T9" fmla="*/ 167 h 177"/>
                    <a:gd name="T10" fmla="*/ 14 w 175"/>
                    <a:gd name="T11" fmla="*/ 177 h 177"/>
                    <a:gd name="T12" fmla="*/ 0 w 175"/>
                    <a:gd name="T13" fmla="*/ 43 h 177"/>
                    <a:gd name="T14" fmla="*/ 23 w 175"/>
                    <a:gd name="T15" fmla="*/ 34 h 177"/>
                    <a:gd name="T16" fmla="*/ 23 w 175"/>
                    <a:gd name="T17" fmla="*/ 34 h 17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75"/>
                    <a:gd name="T28" fmla="*/ 0 h 177"/>
                    <a:gd name="T29" fmla="*/ 175 w 175"/>
                    <a:gd name="T30" fmla="*/ 177 h 177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75" h="177">
                      <a:moveTo>
                        <a:pt x="23" y="34"/>
                      </a:moveTo>
                      <a:lnTo>
                        <a:pt x="175" y="0"/>
                      </a:lnTo>
                      <a:lnTo>
                        <a:pt x="175" y="24"/>
                      </a:lnTo>
                      <a:lnTo>
                        <a:pt x="19" y="57"/>
                      </a:lnTo>
                      <a:lnTo>
                        <a:pt x="38" y="167"/>
                      </a:lnTo>
                      <a:lnTo>
                        <a:pt x="14" y="177"/>
                      </a:lnTo>
                      <a:lnTo>
                        <a:pt x="0" y="43"/>
                      </a:lnTo>
                      <a:lnTo>
                        <a:pt x="23" y="3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71" name="Freeform 635"/>
                <p:cNvSpPr>
                  <a:spLocks/>
                </p:cNvSpPr>
                <p:nvPr/>
              </p:nvSpPr>
              <p:spPr bwMode="auto">
                <a:xfrm>
                  <a:off x="13873" y="6595"/>
                  <a:ext cx="118" cy="38"/>
                </a:xfrm>
                <a:custGeom>
                  <a:avLst/>
                  <a:gdLst>
                    <a:gd name="T0" fmla="*/ 5 w 118"/>
                    <a:gd name="T1" fmla="*/ 19 h 38"/>
                    <a:gd name="T2" fmla="*/ 118 w 118"/>
                    <a:gd name="T3" fmla="*/ 0 h 38"/>
                    <a:gd name="T4" fmla="*/ 118 w 118"/>
                    <a:gd name="T5" fmla="*/ 19 h 38"/>
                    <a:gd name="T6" fmla="*/ 0 w 118"/>
                    <a:gd name="T7" fmla="*/ 38 h 38"/>
                    <a:gd name="T8" fmla="*/ 5 w 118"/>
                    <a:gd name="T9" fmla="*/ 19 h 38"/>
                    <a:gd name="T10" fmla="*/ 5 w 118"/>
                    <a:gd name="T11" fmla="*/ 19 h 3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18"/>
                    <a:gd name="T19" fmla="*/ 0 h 38"/>
                    <a:gd name="T20" fmla="*/ 118 w 118"/>
                    <a:gd name="T21" fmla="*/ 38 h 3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18" h="38">
                      <a:moveTo>
                        <a:pt x="5" y="19"/>
                      </a:moveTo>
                      <a:lnTo>
                        <a:pt x="118" y="0"/>
                      </a:lnTo>
                      <a:lnTo>
                        <a:pt x="118" y="19"/>
                      </a:lnTo>
                      <a:lnTo>
                        <a:pt x="0" y="38"/>
                      </a:lnTo>
                      <a:lnTo>
                        <a:pt x="5" y="1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72" name="Freeform 636"/>
                <p:cNvSpPr>
                  <a:spLocks/>
                </p:cNvSpPr>
                <p:nvPr/>
              </p:nvSpPr>
              <p:spPr bwMode="auto">
                <a:xfrm>
                  <a:off x="13711" y="6747"/>
                  <a:ext cx="318" cy="148"/>
                </a:xfrm>
                <a:custGeom>
                  <a:avLst/>
                  <a:gdLst>
                    <a:gd name="T0" fmla="*/ 0 w 318"/>
                    <a:gd name="T1" fmla="*/ 43 h 148"/>
                    <a:gd name="T2" fmla="*/ 304 w 318"/>
                    <a:gd name="T3" fmla="*/ 0 h 148"/>
                    <a:gd name="T4" fmla="*/ 318 w 318"/>
                    <a:gd name="T5" fmla="*/ 114 h 148"/>
                    <a:gd name="T6" fmla="*/ 10 w 318"/>
                    <a:gd name="T7" fmla="*/ 148 h 148"/>
                    <a:gd name="T8" fmla="*/ 0 w 318"/>
                    <a:gd name="T9" fmla="*/ 43 h 148"/>
                    <a:gd name="T10" fmla="*/ 0 w 318"/>
                    <a:gd name="T11" fmla="*/ 43 h 14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18"/>
                    <a:gd name="T19" fmla="*/ 0 h 148"/>
                    <a:gd name="T20" fmla="*/ 318 w 318"/>
                    <a:gd name="T21" fmla="*/ 148 h 14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18" h="148">
                      <a:moveTo>
                        <a:pt x="0" y="43"/>
                      </a:moveTo>
                      <a:lnTo>
                        <a:pt x="304" y="0"/>
                      </a:lnTo>
                      <a:lnTo>
                        <a:pt x="318" y="114"/>
                      </a:lnTo>
                      <a:lnTo>
                        <a:pt x="10" y="148"/>
                      </a:lnTo>
                      <a:lnTo>
                        <a:pt x="0" y="43"/>
                      </a:lnTo>
                      <a:close/>
                    </a:path>
                  </a:pathLst>
                </a:custGeom>
                <a:solidFill>
                  <a:srgbClr val="8FCCF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73" name="Freeform 637"/>
                <p:cNvSpPr>
                  <a:spLocks/>
                </p:cNvSpPr>
                <p:nvPr/>
              </p:nvSpPr>
              <p:spPr bwMode="auto">
                <a:xfrm>
                  <a:off x="14067" y="6690"/>
                  <a:ext cx="456" cy="171"/>
                </a:xfrm>
                <a:custGeom>
                  <a:avLst/>
                  <a:gdLst>
                    <a:gd name="T0" fmla="*/ 0 w 456"/>
                    <a:gd name="T1" fmla="*/ 57 h 171"/>
                    <a:gd name="T2" fmla="*/ 10 w 456"/>
                    <a:gd name="T3" fmla="*/ 171 h 171"/>
                    <a:gd name="T4" fmla="*/ 456 w 456"/>
                    <a:gd name="T5" fmla="*/ 133 h 171"/>
                    <a:gd name="T6" fmla="*/ 442 w 456"/>
                    <a:gd name="T7" fmla="*/ 0 h 171"/>
                    <a:gd name="T8" fmla="*/ 0 w 456"/>
                    <a:gd name="T9" fmla="*/ 57 h 171"/>
                    <a:gd name="T10" fmla="*/ 0 w 456"/>
                    <a:gd name="T11" fmla="*/ 57 h 17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456"/>
                    <a:gd name="T19" fmla="*/ 0 h 171"/>
                    <a:gd name="T20" fmla="*/ 456 w 456"/>
                    <a:gd name="T21" fmla="*/ 171 h 17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456" h="171">
                      <a:moveTo>
                        <a:pt x="0" y="57"/>
                      </a:moveTo>
                      <a:lnTo>
                        <a:pt x="10" y="171"/>
                      </a:lnTo>
                      <a:lnTo>
                        <a:pt x="456" y="133"/>
                      </a:lnTo>
                      <a:lnTo>
                        <a:pt x="442" y="0"/>
                      </a:lnTo>
                      <a:lnTo>
                        <a:pt x="0" y="57"/>
                      </a:lnTo>
                      <a:close/>
                    </a:path>
                  </a:pathLst>
                </a:custGeom>
                <a:solidFill>
                  <a:srgbClr val="8FCCF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74" name="Freeform 638"/>
                <p:cNvSpPr>
                  <a:spLocks/>
                </p:cNvSpPr>
                <p:nvPr/>
              </p:nvSpPr>
              <p:spPr bwMode="auto">
                <a:xfrm>
                  <a:off x="12962" y="6752"/>
                  <a:ext cx="213" cy="257"/>
                </a:xfrm>
                <a:custGeom>
                  <a:avLst/>
                  <a:gdLst>
                    <a:gd name="T0" fmla="*/ 171 w 213"/>
                    <a:gd name="T1" fmla="*/ 0 h 257"/>
                    <a:gd name="T2" fmla="*/ 171 w 213"/>
                    <a:gd name="T3" fmla="*/ 190 h 257"/>
                    <a:gd name="T4" fmla="*/ 28 w 213"/>
                    <a:gd name="T5" fmla="*/ 219 h 257"/>
                    <a:gd name="T6" fmla="*/ 0 w 213"/>
                    <a:gd name="T7" fmla="*/ 248 h 257"/>
                    <a:gd name="T8" fmla="*/ 5 w 213"/>
                    <a:gd name="T9" fmla="*/ 257 h 257"/>
                    <a:gd name="T10" fmla="*/ 19 w 213"/>
                    <a:gd name="T11" fmla="*/ 252 h 257"/>
                    <a:gd name="T12" fmla="*/ 28 w 213"/>
                    <a:gd name="T13" fmla="*/ 248 h 257"/>
                    <a:gd name="T14" fmla="*/ 47 w 213"/>
                    <a:gd name="T15" fmla="*/ 233 h 257"/>
                    <a:gd name="T16" fmla="*/ 81 w 213"/>
                    <a:gd name="T17" fmla="*/ 224 h 257"/>
                    <a:gd name="T18" fmla="*/ 123 w 213"/>
                    <a:gd name="T19" fmla="*/ 214 h 257"/>
                    <a:gd name="T20" fmla="*/ 213 w 213"/>
                    <a:gd name="T21" fmla="*/ 209 h 257"/>
                    <a:gd name="T22" fmla="*/ 209 w 213"/>
                    <a:gd name="T23" fmla="*/ 0 h 257"/>
                    <a:gd name="T24" fmla="*/ 171 w 213"/>
                    <a:gd name="T25" fmla="*/ 0 h 257"/>
                    <a:gd name="T26" fmla="*/ 171 w 213"/>
                    <a:gd name="T27" fmla="*/ 0 h 257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213"/>
                    <a:gd name="T43" fmla="*/ 0 h 257"/>
                    <a:gd name="T44" fmla="*/ 213 w 213"/>
                    <a:gd name="T45" fmla="*/ 257 h 257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213" h="257">
                      <a:moveTo>
                        <a:pt x="171" y="0"/>
                      </a:moveTo>
                      <a:lnTo>
                        <a:pt x="171" y="190"/>
                      </a:lnTo>
                      <a:lnTo>
                        <a:pt x="28" y="219"/>
                      </a:lnTo>
                      <a:lnTo>
                        <a:pt x="0" y="248"/>
                      </a:lnTo>
                      <a:lnTo>
                        <a:pt x="5" y="257"/>
                      </a:lnTo>
                      <a:lnTo>
                        <a:pt x="19" y="252"/>
                      </a:lnTo>
                      <a:lnTo>
                        <a:pt x="28" y="248"/>
                      </a:lnTo>
                      <a:lnTo>
                        <a:pt x="47" y="233"/>
                      </a:lnTo>
                      <a:lnTo>
                        <a:pt x="81" y="224"/>
                      </a:lnTo>
                      <a:lnTo>
                        <a:pt x="123" y="214"/>
                      </a:lnTo>
                      <a:lnTo>
                        <a:pt x="213" y="209"/>
                      </a:lnTo>
                      <a:lnTo>
                        <a:pt x="209" y="0"/>
                      </a:lnTo>
                      <a:lnTo>
                        <a:pt x="171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75" name="Freeform 639"/>
                <p:cNvSpPr>
                  <a:spLocks/>
                </p:cNvSpPr>
                <p:nvPr/>
              </p:nvSpPr>
              <p:spPr bwMode="auto">
                <a:xfrm>
                  <a:off x="13280" y="6738"/>
                  <a:ext cx="265" cy="190"/>
                </a:xfrm>
                <a:custGeom>
                  <a:avLst/>
                  <a:gdLst>
                    <a:gd name="T0" fmla="*/ 0 w 265"/>
                    <a:gd name="T1" fmla="*/ 0 h 190"/>
                    <a:gd name="T2" fmla="*/ 0 w 265"/>
                    <a:gd name="T3" fmla="*/ 190 h 190"/>
                    <a:gd name="T4" fmla="*/ 261 w 265"/>
                    <a:gd name="T5" fmla="*/ 157 h 190"/>
                    <a:gd name="T6" fmla="*/ 265 w 265"/>
                    <a:gd name="T7" fmla="*/ 133 h 190"/>
                    <a:gd name="T8" fmla="*/ 33 w 265"/>
                    <a:gd name="T9" fmla="*/ 157 h 190"/>
                    <a:gd name="T10" fmla="*/ 28 w 265"/>
                    <a:gd name="T11" fmla="*/ 0 h 190"/>
                    <a:gd name="T12" fmla="*/ 0 w 265"/>
                    <a:gd name="T13" fmla="*/ 0 h 190"/>
                    <a:gd name="T14" fmla="*/ 0 w 265"/>
                    <a:gd name="T15" fmla="*/ 0 h 19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65"/>
                    <a:gd name="T25" fmla="*/ 0 h 190"/>
                    <a:gd name="T26" fmla="*/ 265 w 265"/>
                    <a:gd name="T27" fmla="*/ 190 h 19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65" h="190">
                      <a:moveTo>
                        <a:pt x="0" y="0"/>
                      </a:moveTo>
                      <a:lnTo>
                        <a:pt x="0" y="190"/>
                      </a:lnTo>
                      <a:lnTo>
                        <a:pt x="261" y="157"/>
                      </a:lnTo>
                      <a:lnTo>
                        <a:pt x="265" y="133"/>
                      </a:lnTo>
                      <a:lnTo>
                        <a:pt x="33" y="157"/>
                      </a:lnTo>
                      <a:lnTo>
                        <a:pt x="28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76" name="Freeform 640"/>
                <p:cNvSpPr>
                  <a:spLocks/>
                </p:cNvSpPr>
                <p:nvPr/>
              </p:nvSpPr>
              <p:spPr bwMode="auto">
                <a:xfrm>
                  <a:off x="12905" y="6900"/>
                  <a:ext cx="33" cy="123"/>
                </a:xfrm>
                <a:custGeom>
                  <a:avLst/>
                  <a:gdLst>
                    <a:gd name="T0" fmla="*/ 5 w 33"/>
                    <a:gd name="T1" fmla="*/ 0 h 123"/>
                    <a:gd name="T2" fmla="*/ 33 w 33"/>
                    <a:gd name="T3" fmla="*/ 14 h 123"/>
                    <a:gd name="T4" fmla="*/ 33 w 33"/>
                    <a:gd name="T5" fmla="*/ 119 h 123"/>
                    <a:gd name="T6" fmla="*/ 0 w 33"/>
                    <a:gd name="T7" fmla="*/ 123 h 123"/>
                    <a:gd name="T8" fmla="*/ 5 w 33"/>
                    <a:gd name="T9" fmla="*/ 0 h 123"/>
                    <a:gd name="T10" fmla="*/ 5 w 33"/>
                    <a:gd name="T11" fmla="*/ 0 h 123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3"/>
                    <a:gd name="T19" fmla="*/ 0 h 123"/>
                    <a:gd name="T20" fmla="*/ 33 w 33"/>
                    <a:gd name="T21" fmla="*/ 123 h 123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3" h="123">
                      <a:moveTo>
                        <a:pt x="5" y="0"/>
                      </a:moveTo>
                      <a:lnTo>
                        <a:pt x="33" y="14"/>
                      </a:lnTo>
                      <a:lnTo>
                        <a:pt x="33" y="119"/>
                      </a:lnTo>
                      <a:lnTo>
                        <a:pt x="0" y="123"/>
                      </a:lnTo>
                      <a:lnTo>
                        <a:pt x="5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77" name="Freeform 641"/>
                <p:cNvSpPr>
                  <a:spLocks/>
                </p:cNvSpPr>
                <p:nvPr/>
              </p:nvSpPr>
              <p:spPr bwMode="auto">
                <a:xfrm>
                  <a:off x="12630" y="7157"/>
                  <a:ext cx="1869" cy="124"/>
                </a:xfrm>
                <a:custGeom>
                  <a:avLst/>
                  <a:gdLst>
                    <a:gd name="T0" fmla="*/ 19 w 1869"/>
                    <a:gd name="T1" fmla="*/ 62 h 124"/>
                    <a:gd name="T2" fmla="*/ 52 w 1869"/>
                    <a:gd name="T3" fmla="*/ 47 h 124"/>
                    <a:gd name="T4" fmla="*/ 161 w 1869"/>
                    <a:gd name="T5" fmla="*/ 43 h 124"/>
                    <a:gd name="T6" fmla="*/ 256 w 1869"/>
                    <a:gd name="T7" fmla="*/ 62 h 124"/>
                    <a:gd name="T8" fmla="*/ 275 w 1869"/>
                    <a:gd name="T9" fmla="*/ 76 h 124"/>
                    <a:gd name="T10" fmla="*/ 270 w 1869"/>
                    <a:gd name="T11" fmla="*/ 124 h 124"/>
                    <a:gd name="T12" fmla="*/ 1869 w 1869"/>
                    <a:gd name="T13" fmla="*/ 62 h 124"/>
                    <a:gd name="T14" fmla="*/ 1860 w 1869"/>
                    <a:gd name="T15" fmla="*/ 5 h 124"/>
                    <a:gd name="T16" fmla="*/ 308 w 1869"/>
                    <a:gd name="T17" fmla="*/ 95 h 124"/>
                    <a:gd name="T18" fmla="*/ 299 w 1869"/>
                    <a:gd name="T19" fmla="*/ 28 h 124"/>
                    <a:gd name="T20" fmla="*/ 284 w 1869"/>
                    <a:gd name="T21" fmla="*/ 24 h 124"/>
                    <a:gd name="T22" fmla="*/ 237 w 1869"/>
                    <a:gd name="T23" fmla="*/ 9 h 124"/>
                    <a:gd name="T24" fmla="*/ 175 w 1869"/>
                    <a:gd name="T25" fmla="*/ 0 h 124"/>
                    <a:gd name="T26" fmla="*/ 114 w 1869"/>
                    <a:gd name="T27" fmla="*/ 5 h 124"/>
                    <a:gd name="T28" fmla="*/ 24 w 1869"/>
                    <a:gd name="T29" fmla="*/ 33 h 124"/>
                    <a:gd name="T30" fmla="*/ 0 w 1869"/>
                    <a:gd name="T31" fmla="*/ 52 h 124"/>
                    <a:gd name="T32" fmla="*/ 19 w 1869"/>
                    <a:gd name="T33" fmla="*/ 62 h 124"/>
                    <a:gd name="T34" fmla="*/ 19 w 1869"/>
                    <a:gd name="T35" fmla="*/ 62 h 124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869"/>
                    <a:gd name="T55" fmla="*/ 0 h 124"/>
                    <a:gd name="T56" fmla="*/ 1869 w 1869"/>
                    <a:gd name="T57" fmla="*/ 124 h 124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869" h="124">
                      <a:moveTo>
                        <a:pt x="19" y="62"/>
                      </a:moveTo>
                      <a:lnTo>
                        <a:pt x="52" y="47"/>
                      </a:lnTo>
                      <a:lnTo>
                        <a:pt x="161" y="43"/>
                      </a:lnTo>
                      <a:lnTo>
                        <a:pt x="256" y="62"/>
                      </a:lnTo>
                      <a:lnTo>
                        <a:pt x="275" y="76"/>
                      </a:lnTo>
                      <a:lnTo>
                        <a:pt x="270" y="124"/>
                      </a:lnTo>
                      <a:lnTo>
                        <a:pt x="1869" y="62"/>
                      </a:lnTo>
                      <a:lnTo>
                        <a:pt x="1860" y="5"/>
                      </a:lnTo>
                      <a:lnTo>
                        <a:pt x="308" y="95"/>
                      </a:lnTo>
                      <a:lnTo>
                        <a:pt x="299" y="28"/>
                      </a:lnTo>
                      <a:lnTo>
                        <a:pt x="284" y="24"/>
                      </a:lnTo>
                      <a:lnTo>
                        <a:pt x="237" y="9"/>
                      </a:lnTo>
                      <a:lnTo>
                        <a:pt x="175" y="0"/>
                      </a:lnTo>
                      <a:lnTo>
                        <a:pt x="114" y="5"/>
                      </a:lnTo>
                      <a:lnTo>
                        <a:pt x="24" y="33"/>
                      </a:lnTo>
                      <a:lnTo>
                        <a:pt x="0" y="52"/>
                      </a:lnTo>
                      <a:lnTo>
                        <a:pt x="19" y="6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78" name="Freeform 642"/>
                <p:cNvSpPr>
                  <a:spLocks/>
                </p:cNvSpPr>
                <p:nvPr/>
              </p:nvSpPr>
              <p:spPr bwMode="auto">
                <a:xfrm>
                  <a:off x="12625" y="7247"/>
                  <a:ext cx="275" cy="362"/>
                </a:xfrm>
                <a:custGeom>
                  <a:avLst/>
                  <a:gdLst>
                    <a:gd name="T0" fmla="*/ 0 w 275"/>
                    <a:gd name="T1" fmla="*/ 0 h 362"/>
                    <a:gd name="T2" fmla="*/ 0 w 275"/>
                    <a:gd name="T3" fmla="*/ 362 h 362"/>
                    <a:gd name="T4" fmla="*/ 275 w 275"/>
                    <a:gd name="T5" fmla="*/ 362 h 362"/>
                    <a:gd name="T6" fmla="*/ 275 w 275"/>
                    <a:gd name="T7" fmla="*/ 81 h 362"/>
                    <a:gd name="T8" fmla="*/ 247 w 275"/>
                    <a:gd name="T9" fmla="*/ 72 h 362"/>
                    <a:gd name="T10" fmla="*/ 247 w 275"/>
                    <a:gd name="T11" fmla="*/ 324 h 362"/>
                    <a:gd name="T12" fmla="*/ 38 w 275"/>
                    <a:gd name="T13" fmla="*/ 319 h 362"/>
                    <a:gd name="T14" fmla="*/ 38 w 275"/>
                    <a:gd name="T15" fmla="*/ 0 h 362"/>
                    <a:gd name="T16" fmla="*/ 0 w 275"/>
                    <a:gd name="T17" fmla="*/ 0 h 362"/>
                    <a:gd name="T18" fmla="*/ 0 w 275"/>
                    <a:gd name="T19" fmla="*/ 0 h 362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275"/>
                    <a:gd name="T31" fmla="*/ 0 h 362"/>
                    <a:gd name="T32" fmla="*/ 275 w 275"/>
                    <a:gd name="T33" fmla="*/ 362 h 362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275" h="362">
                      <a:moveTo>
                        <a:pt x="0" y="0"/>
                      </a:moveTo>
                      <a:lnTo>
                        <a:pt x="0" y="362"/>
                      </a:lnTo>
                      <a:lnTo>
                        <a:pt x="275" y="362"/>
                      </a:lnTo>
                      <a:lnTo>
                        <a:pt x="275" y="81"/>
                      </a:lnTo>
                      <a:lnTo>
                        <a:pt x="247" y="72"/>
                      </a:lnTo>
                      <a:lnTo>
                        <a:pt x="247" y="324"/>
                      </a:lnTo>
                      <a:lnTo>
                        <a:pt x="38" y="319"/>
                      </a:lnTo>
                      <a:lnTo>
                        <a:pt x="38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79" name="Freeform 643"/>
                <p:cNvSpPr>
                  <a:spLocks/>
                </p:cNvSpPr>
                <p:nvPr/>
              </p:nvSpPr>
              <p:spPr bwMode="auto">
                <a:xfrm>
                  <a:off x="13247" y="7576"/>
                  <a:ext cx="237" cy="48"/>
                </a:xfrm>
                <a:custGeom>
                  <a:avLst/>
                  <a:gdLst>
                    <a:gd name="T0" fmla="*/ 28 w 237"/>
                    <a:gd name="T1" fmla="*/ 0 h 48"/>
                    <a:gd name="T2" fmla="*/ 232 w 237"/>
                    <a:gd name="T3" fmla="*/ 0 h 48"/>
                    <a:gd name="T4" fmla="*/ 237 w 237"/>
                    <a:gd name="T5" fmla="*/ 48 h 48"/>
                    <a:gd name="T6" fmla="*/ 0 w 237"/>
                    <a:gd name="T7" fmla="*/ 48 h 48"/>
                    <a:gd name="T8" fmla="*/ 28 w 237"/>
                    <a:gd name="T9" fmla="*/ 0 h 48"/>
                    <a:gd name="T10" fmla="*/ 28 w 237"/>
                    <a:gd name="T11" fmla="*/ 0 h 4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37"/>
                    <a:gd name="T19" fmla="*/ 0 h 48"/>
                    <a:gd name="T20" fmla="*/ 237 w 237"/>
                    <a:gd name="T21" fmla="*/ 48 h 4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37" h="48">
                      <a:moveTo>
                        <a:pt x="28" y="0"/>
                      </a:moveTo>
                      <a:lnTo>
                        <a:pt x="232" y="0"/>
                      </a:lnTo>
                      <a:lnTo>
                        <a:pt x="237" y="48"/>
                      </a:lnTo>
                      <a:lnTo>
                        <a:pt x="0" y="48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80" name="Freeform 644"/>
                <p:cNvSpPr>
                  <a:spLocks/>
                </p:cNvSpPr>
                <p:nvPr/>
              </p:nvSpPr>
              <p:spPr bwMode="auto">
                <a:xfrm>
                  <a:off x="13474" y="7262"/>
                  <a:ext cx="261" cy="323"/>
                </a:xfrm>
                <a:custGeom>
                  <a:avLst/>
                  <a:gdLst>
                    <a:gd name="T0" fmla="*/ 0 w 261"/>
                    <a:gd name="T1" fmla="*/ 33 h 323"/>
                    <a:gd name="T2" fmla="*/ 19 w 261"/>
                    <a:gd name="T3" fmla="*/ 309 h 323"/>
                    <a:gd name="T4" fmla="*/ 43 w 261"/>
                    <a:gd name="T5" fmla="*/ 323 h 323"/>
                    <a:gd name="T6" fmla="*/ 33 w 261"/>
                    <a:gd name="T7" fmla="*/ 47 h 323"/>
                    <a:gd name="T8" fmla="*/ 209 w 261"/>
                    <a:gd name="T9" fmla="*/ 52 h 323"/>
                    <a:gd name="T10" fmla="*/ 228 w 261"/>
                    <a:gd name="T11" fmla="*/ 309 h 323"/>
                    <a:gd name="T12" fmla="*/ 261 w 261"/>
                    <a:gd name="T13" fmla="*/ 304 h 323"/>
                    <a:gd name="T14" fmla="*/ 242 w 261"/>
                    <a:gd name="T15" fmla="*/ 0 h 323"/>
                    <a:gd name="T16" fmla="*/ 0 w 261"/>
                    <a:gd name="T17" fmla="*/ 33 h 323"/>
                    <a:gd name="T18" fmla="*/ 0 w 261"/>
                    <a:gd name="T19" fmla="*/ 33 h 323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261"/>
                    <a:gd name="T31" fmla="*/ 0 h 323"/>
                    <a:gd name="T32" fmla="*/ 261 w 261"/>
                    <a:gd name="T33" fmla="*/ 323 h 323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261" h="323">
                      <a:moveTo>
                        <a:pt x="0" y="33"/>
                      </a:moveTo>
                      <a:lnTo>
                        <a:pt x="19" y="309"/>
                      </a:lnTo>
                      <a:lnTo>
                        <a:pt x="43" y="323"/>
                      </a:lnTo>
                      <a:lnTo>
                        <a:pt x="33" y="47"/>
                      </a:lnTo>
                      <a:lnTo>
                        <a:pt x="209" y="52"/>
                      </a:lnTo>
                      <a:lnTo>
                        <a:pt x="228" y="309"/>
                      </a:lnTo>
                      <a:lnTo>
                        <a:pt x="261" y="304"/>
                      </a:lnTo>
                      <a:lnTo>
                        <a:pt x="242" y="0"/>
                      </a:lnTo>
                      <a:lnTo>
                        <a:pt x="0" y="33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81" name="Freeform 645"/>
                <p:cNvSpPr>
                  <a:spLocks/>
                </p:cNvSpPr>
                <p:nvPr/>
              </p:nvSpPr>
              <p:spPr bwMode="auto">
                <a:xfrm>
                  <a:off x="12952" y="7304"/>
                  <a:ext cx="309" cy="267"/>
                </a:xfrm>
                <a:custGeom>
                  <a:avLst/>
                  <a:gdLst>
                    <a:gd name="T0" fmla="*/ 0 w 309"/>
                    <a:gd name="T1" fmla="*/ 10 h 267"/>
                    <a:gd name="T2" fmla="*/ 309 w 309"/>
                    <a:gd name="T3" fmla="*/ 0 h 267"/>
                    <a:gd name="T4" fmla="*/ 309 w 309"/>
                    <a:gd name="T5" fmla="*/ 262 h 267"/>
                    <a:gd name="T6" fmla="*/ 285 w 309"/>
                    <a:gd name="T7" fmla="*/ 267 h 267"/>
                    <a:gd name="T8" fmla="*/ 266 w 309"/>
                    <a:gd name="T9" fmla="*/ 48 h 267"/>
                    <a:gd name="T10" fmla="*/ 5 w 309"/>
                    <a:gd name="T11" fmla="*/ 53 h 267"/>
                    <a:gd name="T12" fmla="*/ 0 w 309"/>
                    <a:gd name="T13" fmla="*/ 10 h 267"/>
                    <a:gd name="T14" fmla="*/ 0 w 309"/>
                    <a:gd name="T15" fmla="*/ 10 h 267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309"/>
                    <a:gd name="T25" fmla="*/ 0 h 267"/>
                    <a:gd name="T26" fmla="*/ 309 w 309"/>
                    <a:gd name="T27" fmla="*/ 267 h 267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309" h="267">
                      <a:moveTo>
                        <a:pt x="0" y="10"/>
                      </a:moveTo>
                      <a:lnTo>
                        <a:pt x="309" y="0"/>
                      </a:lnTo>
                      <a:lnTo>
                        <a:pt x="309" y="262"/>
                      </a:lnTo>
                      <a:lnTo>
                        <a:pt x="285" y="267"/>
                      </a:lnTo>
                      <a:lnTo>
                        <a:pt x="266" y="48"/>
                      </a:lnTo>
                      <a:lnTo>
                        <a:pt x="5" y="53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82" name="Freeform 646"/>
                <p:cNvSpPr>
                  <a:spLocks/>
                </p:cNvSpPr>
                <p:nvPr/>
              </p:nvSpPr>
              <p:spPr bwMode="auto">
                <a:xfrm>
                  <a:off x="13982" y="7276"/>
                  <a:ext cx="266" cy="314"/>
                </a:xfrm>
                <a:custGeom>
                  <a:avLst/>
                  <a:gdLst>
                    <a:gd name="T0" fmla="*/ 0 w 266"/>
                    <a:gd name="T1" fmla="*/ 9 h 314"/>
                    <a:gd name="T2" fmla="*/ 251 w 266"/>
                    <a:gd name="T3" fmla="*/ 0 h 314"/>
                    <a:gd name="T4" fmla="*/ 266 w 266"/>
                    <a:gd name="T5" fmla="*/ 305 h 314"/>
                    <a:gd name="T6" fmla="*/ 232 w 266"/>
                    <a:gd name="T7" fmla="*/ 314 h 314"/>
                    <a:gd name="T8" fmla="*/ 204 w 266"/>
                    <a:gd name="T9" fmla="*/ 47 h 314"/>
                    <a:gd name="T10" fmla="*/ 9 w 266"/>
                    <a:gd name="T11" fmla="*/ 47 h 314"/>
                    <a:gd name="T12" fmla="*/ 0 w 266"/>
                    <a:gd name="T13" fmla="*/ 9 h 314"/>
                    <a:gd name="T14" fmla="*/ 0 w 266"/>
                    <a:gd name="T15" fmla="*/ 9 h 314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66"/>
                    <a:gd name="T25" fmla="*/ 0 h 314"/>
                    <a:gd name="T26" fmla="*/ 266 w 266"/>
                    <a:gd name="T27" fmla="*/ 314 h 314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66" h="314">
                      <a:moveTo>
                        <a:pt x="0" y="9"/>
                      </a:moveTo>
                      <a:lnTo>
                        <a:pt x="251" y="0"/>
                      </a:lnTo>
                      <a:lnTo>
                        <a:pt x="266" y="305"/>
                      </a:lnTo>
                      <a:lnTo>
                        <a:pt x="232" y="314"/>
                      </a:lnTo>
                      <a:lnTo>
                        <a:pt x="204" y="47"/>
                      </a:lnTo>
                      <a:lnTo>
                        <a:pt x="9" y="47"/>
                      </a:lnTo>
                      <a:lnTo>
                        <a:pt x="0" y="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83" name="Freeform 647"/>
                <p:cNvSpPr>
                  <a:spLocks/>
                </p:cNvSpPr>
                <p:nvPr/>
              </p:nvSpPr>
              <p:spPr bwMode="auto">
                <a:xfrm>
                  <a:off x="13778" y="7338"/>
                  <a:ext cx="251" cy="286"/>
                </a:xfrm>
                <a:custGeom>
                  <a:avLst/>
                  <a:gdLst>
                    <a:gd name="T0" fmla="*/ 204 w 251"/>
                    <a:gd name="T1" fmla="*/ 0 h 286"/>
                    <a:gd name="T2" fmla="*/ 213 w 251"/>
                    <a:gd name="T3" fmla="*/ 238 h 286"/>
                    <a:gd name="T4" fmla="*/ 0 w 251"/>
                    <a:gd name="T5" fmla="*/ 233 h 286"/>
                    <a:gd name="T6" fmla="*/ 9 w 251"/>
                    <a:gd name="T7" fmla="*/ 281 h 286"/>
                    <a:gd name="T8" fmla="*/ 251 w 251"/>
                    <a:gd name="T9" fmla="*/ 286 h 286"/>
                    <a:gd name="T10" fmla="*/ 242 w 251"/>
                    <a:gd name="T11" fmla="*/ 33 h 286"/>
                    <a:gd name="T12" fmla="*/ 204 w 251"/>
                    <a:gd name="T13" fmla="*/ 0 h 286"/>
                    <a:gd name="T14" fmla="*/ 204 w 251"/>
                    <a:gd name="T15" fmla="*/ 0 h 28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51"/>
                    <a:gd name="T25" fmla="*/ 0 h 286"/>
                    <a:gd name="T26" fmla="*/ 251 w 251"/>
                    <a:gd name="T27" fmla="*/ 286 h 28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51" h="286">
                      <a:moveTo>
                        <a:pt x="204" y="0"/>
                      </a:moveTo>
                      <a:lnTo>
                        <a:pt x="213" y="238"/>
                      </a:lnTo>
                      <a:lnTo>
                        <a:pt x="0" y="233"/>
                      </a:lnTo>
                      <a:lnTo>
                        <a:pt x="9" y="281"/>
                      </a:lnTo>
                      <a:lnTo>
                        <a:pt x="251" y="286"/>
                      </a:lnTo>
                      <a:lnTo>
                        <a:pt x="242" y="33"/>
                      </a:lnTo>
                      <a:lnTo>
                        <a:pt x="204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84" name="Freeform 648"/>
                <p:cNvSpPr>
                  <a:spLocks/>
                </p:cNvSpPr>
                <p:nvPr/>
              </p:nvSpPr>
              <p:spPr bwMode="auto">
                <a:xfrm>
                  <a:off x="14295" y="7571"/>
                  <a:ext cx="270" cy="48"/>
                </a:xfrm>
                <a:custGeom>
                  <a:avLst/>
                  <a:gdLst>
                    <a:gd name="T0" fmla="*/ 0 w 270"/>
                    <a:gd name="T1" fmla="*/ 5 h 48"/>
                    <a:gd name="T2" fmla="*/ 270 w 270"/>
                    <a:gd name="T3" fmla="*/ 0 h 48"/>
                    <a:gd name="T4" fmla="*/ 270 w 270"/>
                    <a:gd name="T5" fmla="*/ 48 h 48"/>
                    <a:gd name="T6" fmla="*/ 0 w 270"/>
                    <a:gd name="T7" fmla="*/ 48 h 48"/>
                    <a:gd name="T8" fmla="*/ 0 w 270"/>
                    <a:gd name="T9" fmla="*/ 5 h 48"/>
                    <a:gd name="T10" fmla="*/ 0 w 270"/>
                    <a:gd name="T11" fmla="*/ 5 h 4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70"/>
                    <a:gd name="T19" fmla="*/ 0 h 48"/>
                    <a:gd name="T20" fmla="*/ 270 w 270"/>
                    <a:gd name="T21" fmla="*/ 48 h 4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70" h="48">
                      <a:moveTo>
                        <a:pt x="0" y="5"/>
                      </a:moveTo>
                      <a:lnTo>
                        <a:pt x="270" y="0"/>
                      </a:lnTo>
                      <a:lnTo>
                        <a:pt x="270" y="48"/>
                      </a:lnTo>
                      <a:lnTo>
                        <a:pt x="0" y="48"/>
                      </a:lnTo>
                      <a:lnTo>
                        <a:pt x="0" y="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85" name="Freeform 649"/>
                <p:cNvSpPr>
                  <a:spLocks/>
                </p:cNvSpPr>
                <p:nvPr/>
              </p:nvSpPr>
              <p:spPr bwMode="auto">
                <a:xfrm>
                  <a:off x="13356" y="6761"/>
                  <a:ext cx="19" cy="105"/>
                </a:xfrm>
                <a:custGeom>
                  <a:avLst/>
                  <a:gdLst>
                    <a:gd name="T0" fmla="*/ 0 w 19"/>
                    <a:gd name="T1" fmla="*/ 0 h 105"/>
                    <a:gd name="T2" fmla="*/ 4 w 19"/>
                    <a:gd name="T3" fmla="*/ 105 h 105"/>
                    <a:gd name="T4" fmla="*/ 19 w 19"/>
                    <a:gd name="T5" fmla="*/ 100 h 105"/>
                    <a:gd name="T6" fmla="*/ 14 w 19"/>
                    <a:gd name="T7" fmla="*/ 0 h 105"/>
                    <a:gd name="T8" fmla="*/ 0 w 19"/>
                    <a:gd name="T9" fmla="*/ 0 h 105"/>
                    <a:gd name="T10" fmla="*/ 0 w 19"/>
                    <a:gd name="T11" fmla="*/ 0 h 10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9"/>
                    <a:gd name="T19" fmla="*/ 0 h 105"/>
                    <a:gd name="T20" fmla="*/ 19 w 19"/>
                    <a:gd name="T21" fmla="*/ 105 h 105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9" h="105">
                      <a:moveTo>
                        <a:pt x="0" y="0"/>
                      </a:moveTo>
                      <a:lnTo>
                        <a:pt x="4" y="105"/>
                      </a:lnTo>
                      <a:lnTo>
                        <a:pt x="19" y="100"/>
                      </a:lnTo>
                      <a:lnTo>
                        <a:pt x="1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86" name="Freeform 650"/>
                <p:cNvSpPr>
                  <a:spLocks/>
                </p:cNvSpPr>
                <p:nvPr/>
              </p:nvSpPr>
              <p:spPr bwMode="auto">
                <a:xfrm>
                  <a:off x="13432" y="6752"/>
                  <a:ext cx="23" cy="105"/>
                </a:xfrm>
                <a:custGeom>
                  <a:avLst/>
                  <a:gdLst>
                    <a:gd name="T0" fmla="*/ 0 w 23"/>
                    <a:gd name="T1" fmla="*/ 0 h 105"/>
                    <a:gd name="T2" fmla="*/ 4 w 23"/>
                    <a:gd name="T3" fmla="*/ 105 h 105"/>
                    <a:gd name="T4" fmla="*/ 23 w 23"/>
                    <a:gd name="T5" fmla="*/ 105 h 105"/>
                    <a:gd name="T6" fmla="*/ 19 w 23"/>
                    <a:gd name="T7" fmla="*/ 0 h 105"/>
                    <a:gd name="T8" fmla="*/ 0 w 23"/>
                    <a:gd name="T9" fmla="*/ 0 h 105"/>
                    <a:gd name="T10" fmla="*/ 0 w 23"/>
                    <a:gd name="T11" fmla="*/ 0 h 10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3"/>
                    <a:gd name="T19" fmla="*/ 0 h 105"/>
                    <a:gd name="T20" fmla="*/ 23 w 23"/>
                    <a:gd name="T21" fmla="*/ 105 h 105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3" h="105">
                      <a:moveTo>
                        <a:pt x="0" y="0"/>
                      </a:moveTo>
                      <a:lnTo>
                        <a:pt x="4" y="105"/>
                      </a:lnTo>
                      <a:lnTo>
                        <a:pt x="23" y="105"/>
                      </a:lnTo>
                      <a:lnTo>
                        <a:pt x="19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87" name="Freeform 651"/>
                <p:cNvSpPr>
                  <a:spLocks/>
                </p:cNvSpPr>
                <p:nvPr/>
              </p:nvSpPr>
              <p:spPr bwMode="auto">
                <a:xfrm>
                  <a:off x="13066" y="6833"/>
                  <a:ext cx="14" cy="86"/>
                </a:xfrm>
                <a:custGeom>
                  <a:avLst/>
                  <a:gdLst>
                    <a:gd name="T0" fmla="*/ 14 w 14"/>
                    <a:gd name="T1" fmla="*/ 0 h 86"/>
                    <a:gd name="T2" fmla="*/ 14 w 14"/>
                    <a:gd name="T3" fmla="*/ 86 h 86"/>
                    <a:gd name="T4" fmla="*/ 5 w 14"/>
                    <a:gd name="T5" fmla="*/ 86 h 86"/>
                    <a:gd name="T6" fmla="*/ 0 w 14"/>
                    <a:gd name="T7" fmla="*/ 0 h 86"/>
                    <a:gd name="T8" fmla="*/ 14 w 14"/>
                    <a:gd name="T9" fmla="*/ 0 h 86"/>
                    <a:gd name="T10" fmla="*/ 14 w 14"/>
                    <a:gd name="T11" fmla="*/ 0 h 8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4"/>
                    <a:gd name="T19" fmla="*/ 0 h 86"/>
                    <a:gd name="T20" fmla="*/ 14 w 14"/>
                    <a:gd name="T21" fmla="*/ 86 h 8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4" h="86">
                      <a:moveTo>
                        <a:pt x="14" y="0"/>
                      </a:moveTo>
                      <a:lnTo>
                        <a:pt x="14" y="86"/>
                      </a:lnTo>
                      <a:lnTo>
                        <a:pt x="5" y="86"/>
                      </a:lnTo>
                      <a:lnTo>
                        <a:pt x="0" y="0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88" name="Freeform 652"/>
                <p:cNvSpPr>
                  <a:spLocks/>
                </p:cNvSpPr>
                <p:nvPr/>
              </p:nvSpPr>
              <p:spPr bwMode="auto">
                <a:xfrm>
                  <a:off x="13009" y="6838"/>
                  <a:ext cx="15" cy="95"/>
                </a:xfrm>
                <a:custGeom>
                  <a:avLst/>
                  <a:gdLst>
                    <a:gd name="T0" fmla="*/ 0 w 15"/>
                    <a:gd name="T1" fmla="*/ 9 h 95"/>
                    <a:gd name="T2" fmla="*/ 15 w 15"/>
                    <a:gd name="T3" fmla="*/ 0 h 95"/>
                    <a:gd name="T4" fmla="*/ 15 w 15"/>
                    <a:gd name="T5" fmla="*/ 90 h 95"/>
                    <a:gd name="T6" fmla="*/ 0 w 15"/>
                    <a:gd name="T7" fmla="*/ 95 h 95"/>
                    <a:gd name="T8" fmla="*/ 0 w 15"/>
                    <a:gd name="T9" fmla="*/ 9 h 95"/>
                    <a:gd name="T10" fmla="*/ 0 w 15"/>
                    <a:gd name="T11" fmla="*/ 9 h 9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5"/>
                    <a:gd name="T19" fmla="*/ 0 h 95"/>
                    <a:gd name="T20" fmla="*/ 15 w 15"/>
                    <a:gd name="T21" fmla="*/ 95 h 95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5" h="95">
                      <a:moveTo>
                        <a:pt x="0" y="9"/>
                      </a:moveTo>
                      <a:lnTo>
                        <a:pt x="15" y="0"/>
                      </a:lnTo>
                      <a:lnTo>
                        <a:pt x="15" y="90"/>
                      </a:lnTo>
                      <a:lnTo>
                        <a:pt x="0" y="95"/>
                      </a:lnTo>
                      <a:lnTo>
                        <a:pt x="0" y="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89" name="Freeform 653"/>
                <p:cNvSpPr>
                  <a:spLocks/>
                </p:cNvSpPr>
                <p:nvPr/>
              </p:nvSpPr>
              <p:spPr bwMode="auto">
                <a:xfrm>
                  <a:off x="13019" y="7090"/>
                  <a:ext cx="71" cy="129"/>
                </a:xfrm>
                <a:custGeom>
                  <a:avLst/>
                  <a:gdLst>
                    <a:gd name="T0" fmla="*/ 43 w 71"/>
                    <a:gd name="T1" fmla="*/ 0 h 129"/>
                    <a:gd name="T2" fmla="*/ 71 w 71"/>
                    <a:gd name="T3" fmla="*/ 0 h 129"/>
                    <a:gd name="T4" fmla="*/ 71 w 71"/>
                    <a:gd name="T5" fmla="*/ 129 h 129"/>
                    <a:gd name="T6" fmla="*/ 57 w 71"/>
                    <a:gd name="T7" fmla="*/ 129 h 129"/>
                    <a:gd name="T8" fmla="*/ 52 w 71"/>
                    <a:gd name="T9" fmla="*/ 29 h 129"/>
                    <a:gd name="T10" fmla="*/ 0 w 71"/>
                    <a:gd name="T11" fmla="*/ 14 h 129"/>
                    <a:gd name="T12" fmla="*/ 9 w 71"/>
                    <a:gd name="T13" fmla="*/ 0 h 129"/>
                    <a:gd name="T14" fmla="*/ 43 w 71"/>
                    <a:gd name="T15" fmla="*/ 0 h 129"/>
                    <a:gd name="T16" fmla="*/ 43 w 71"/>
                    <a:gd name="T17" fmla="*/ 0 h 12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71"/>
                    <a:gd name="T28" fmla="*/ 0 h 129"/>
                    <a:gd name="T29" fmla="*/ 71 w 71"/>
                    <a:gd name="T30" fmla="*/ 129 h 129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71" h="129">
                      <a:moveTo>
                        <a:pt x="43" y="0"/>
                      </a:moveTo>
                      <a:lnTo>
                        <a:pt x="71" y="0"/>
                      </a:lnTo>
                      <a:lnTo>
                        <a:pt x="71" y="129"/>
                      </a:lnTo>
                      <a:lnTo>
                        <a:pt x="57" y="129"/>
                      </a:lnTo>
                      <a:lnTo>
                        <a:pt x="52" y="29"/>
                      </a:lnTo>
                      <a:lnTo>
                        <a:pt x="0" y="14"/>
                      </a:lnTo>
                      <a:lnTo>
                        <a:pt x="9" y="0"/>
                      </a:lnTo>
                      <a:lnTo>
                        <a:pt x="43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90" name="Freeform 654"/>
                <p:cNvSpPr>
                  <a:spLocks/>
                </p:cNvSpPr>
                <p:nvPr/>
              </p:nvSpPr>
              <p:spPr bwMode="auto">
                <a:xfrm>
                  <a:off x="13166" y="7081"/>
                  <a:ext cx="47" cy="104"/>
                </a:xfrm>
                <a:custGeom>
                  <a:avLst/>
                  <a:gdLst>
                    <a:gd name="T0" fmla="*/ 0 w 47"/>
                    <a:gd name="T1" fmla="*/ 4 h 104"/>
                    <a:gd name="T2" fmla="*/ 47 w 47"/>
                    <a:gd name="T3" fmla="*/ 0 h 104"/>
                    <a:gd name="T4" fmla="*/ 47 w 47"/>
                    <a:gd name="T5" fmla="*/ 90 h 104"/>
                    <a:gd name="T6" fmla="*/ 28 w 47"/>
                    <a:gd name="T7" fmla="*/ 104 h 104"/>
                    <a:gd name="T8" fmla="*/ 24 w 47"/>
                    <a:gd name="T9" fmla="*/ 38 h 104"/>
                    <a:gd name="T10" fmla="*/ 0 w 47"/>
                    <a:gd name="T11" fmla="*/ 4 h 104"/>
                    <a:gd name="T12" fmla="*/ 0 w 47"/>
                    <a:gd name="T13" fmla="*/ 4 h 10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47"/>
                    <a:gd name="T22" fmla="*/ 0 h 104"/>
                    <a:gd name="T23" fmla="*/ 47 w 47"/>
                    <a:gd name="T24" fmla="*/ 104 h 10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47" h="104">
                      <a:moveTo>
                        <a:pt x="0" y="4"/>
                      </a:moveTo>
                      <a:lnTo>
                        <a:pt x="47" y="0"/>
                      </a:lnTo>
                      <a:lnTo>
                        <a:pt x="47" y="90"/>
                      </a:lnTo>
                      <a:lnTo>
                        <a:pt x="28" y="104"/>
                      </a:lnTo>
                      <a:lnTo>
                        <a:pt x="24" y="38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91" name="Freeform 655"/>
                <p:cNvSpPr>
                  <a:spLocks/>
                </p:cNvSpPr>
                <p:nvPr/>
              </p:nvSpPr>
              <p:spPr bwMode="auto">
                <a:xfrm>
                  <a:off x="13066" y="6109"/>
                  <a:ext cx="33" cy="109"/>
                </a:xfrm>
                <a:custGeom>
                  <a:avLst/>
                  <a:gdLst>
                    <a:gd name="T0" fmla="*/ 24 w 33"/>
                    <a:gd name="T1" fmla="*/ 0 h 109"/>
                    <a:gd name="T2" fmla="*/ 0 w 33"/>
                    <a:gd name="T3" fmla="*/ 9 h 109"/>
                    <a:gd name="T4" fmla="*/ 24 w 33"/>
                    <a:gd name="T5" fmla="*/ 109 h 109"/>
                    <a:gd name="T6" fmla="*/ 33 w 33"/>
                    <a:gd name="T7" fmla="*/ 109 h 109"/>
                    <a:gd name="T8" fmla="*/ 24 w 33"/>
                    <a:gd name="T9" fmla="*/ 0 h 109"/>
                    <a:gd name="T10" fmla="*/ 24 w 33"/>
                    <a:gd name="T11" fmla="*/ 0 h 109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3"/>
                    <a:gd name="T19" fmla="*/ 0 h 109"/>
                    <a:gd name="T20" fmla="*/ 33 w 33"/>
                    <a:gd name="T21" fmla="*/ 109 h 109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3" h="109">
                      <a:moveTo>
                        <a:pt x="24" y="0"/>
                      </a:moveTo>
                      <a:lnTo>
                        <a:pt x="0" y="9"/>
                      </a:lnTo>
                      <a:lnTo>
                        <a:pt x="24" y="109"/>
                      </a:lnTo>
                      <a:lnTo>
                        <a:pt x="33" y="109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92" name="Freeform 656"/>
                <p:cNvSpPr>
                  <a:spLocks/>
                </p:cNvSpPr>
                <p:nvPr/>
              </p:nvSpPr>
              <p:spPr bwMode="auto">
                <a:xfrm>
                  <a:off x="13033" y="6037"/>
                  <a:ext cx="389" cy="43"/>
                </a:xfrm>
                <a:custGeom>
                  <a:avLst/>
                  <a:gdLst>
                    <a:gd name="T0" fmla="*/ 0 w 389"/>
                    <a:gd name="T1" fmla="*/ 0 h 43"/>
                    <a:gd name="T2" fmla="*/ 5 w 389"/>
                    <a:gd name="T3" fmla="*/ 24 h 43"/>
                    <a:gd name="T4" fmla="*/ 384 w 389"/>
                    <a:gd name="T5" fmla="*/ 43 h 43"/>
                    <a:gd name="T6" fmla="*/ 389 w 389"/>
                    <a:gd name="T7" fmla="*/ 24 h 43"/>
                    <a:gd name="T8" fmla="*/ 0 w 389"/>
                    <a:gd name="T9" fmla="*/ 0 h 43"/>
                    <a:gd name="T10" fmla="*/ 0 w 389"/>
                    <a:gd name="T11" fmla="*/ 0 h 43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89"/>
                    <a:gd name="T19" fmla="*/ 0 h 43"/>
                    <a:gd name="T20" fmla="*/ 389 w 389"/>
                    <a:gd name="T21" fmla="*/ 43 h 43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89" h="43">
                      <a:moveTo>
                        <a:pt x="0" y="0"/>
                      </a:moveTo>
                      <a:lnTo>
                        <a:pt x="5" y="24"/>
                      </a:lnTo>
                      <a:lnTo>
                        <a:pt x="384" y="43"/>
                      </a:lnTo>
                      <a:lnTo>
                        <a:pt x="389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93" name="Freeform 657"/>
                <p:cNvSpPr>
                  <a:spLocks/>
                </p:cNvSpPr>
                <p:nvPr/>
              </p:nvSpPr>
              <p:spPr bwMode="auto">
                <a:xfrm>
                  <a:off x="13379" y="6209"/>
                  <a:ext cx="124" cy="114"/>
                </a:xfrm>
                <a:custGeom>
                  <a:avLst/>
                  <a:gdLst>
                    <a:gd name="T0" fmla="*/ 0 w 124"/>
                    <a:gd name="T1" fmla="*/ 29 h 114"/>
                    <a:gd name="T2" fmla="*/ 10 w 124"/>
                    <a:gd name="T3" fmla="*/ 19 h 114"/>
                    <a:gd name="T4" fmla="*/ 29 w 124"/>
                    <a:gd name="T5" fmla="*/ 5 h 114"/>
                    <a:gd name="T6" fmla="*/ 62 w 124"/>
                    <a:gd name="T7" fmla="*/ 0 h 114"/>
                    <a:gd name="T8" fmla="*/ 95 w 124"/>
                    <a:gd name="T9" fmla="*/ 9 h 114"/>
                    <a:gd name="T10" fmla="*/ 119 w 124"/>
                    <a:gd name="T11" fmla="*/ 38 h 114"/>
                    <a:gd name="T12" fmla="*/ 124 w 124"/>
                    <a:gd name="T13" fmla="*/ 67 h 114"/>
                    <a:gd name="T14" fmla="*/ 119 w 124"/>
                    <a:gd name="T15" fmla="*/ 90 h 114"/>
                    <a:gd name="T16" fmla="*/ 105 w 124"/>
                    <a:gd name="T17" fmla="*/ 105 h 114"/>
                    <a:gd name="T18" fmla="*/ 86 w 124"/>
                    <a:gd name="T19" fmla="*/ 114 h 114"/>
                    <a:gd name="T20" fmla="*/ 81 w 124"/>
                    <a:gd name="T21" fmla="*/ 114 h 114"/>
                    <a:gd name="T22" fmla="*/ 86 w 124"/>
                    <a:gd name="T23" fmla="*/ 100 h 114"/>
                    <a:gd name="T24" fmla="*/ 100 w 124"/>
                    <a:gd name="T25" fmla="*/ 43 h 114"/>
                    <a:gd name="T26" fmla="*/ 76 w 124"/>
                    <a:gd name="T27" fmla="*/ 29 h 114"/>
                    <a:gd name="T28" fmla="*/ 53 w 124"/>
                    <a:gd name="T29" fmla="*/ 29 h 114"/>
                    <a:gd name="T30" fmla="*/ 19 w 124"/>
                    <a:gd name="T31" fmla="*/ 33 h 114"/>
                    <a:gd name="T32" fmla="*/ 0 w 124"/>
                    <a:gd name="T33" fmla="*/ 29 h 114"/>
                    <a:gd name="T34" fmla="*/ 0 w 124"/>
                    <a:gd name="T35" fmla="*/ 29 h 114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24"/>
                    <a:gd name="T55" fmla="*/ 0 h 114"/>
                    <a:gd name="T56" fmla="*/ 124 w 124"/>
                    <a:gd name="T57" fmla="*/ 114 h 114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24" h="114">
                      <a:moveTo>
                        <a:pt x="0" y="29"/>
                      </a:moveTo>
                      <a:lnTo>
                        <a:pt x="10" y="19"/>
                      </a:lnTo>
                      <a:lnTo>
                        <a:pt x="29" y="5"/>
                      </a:lnTo>
                      <a:lnTo>
                        <a:pt x="62" y="0"/>
                      </a:lnTo>
                      <a:lnTo>
                        <a:pt x="95" y="9"/>
                      </a:lnTo>
                      <a:lnTo>
                        <a:pt x="119" y="38"/>
                      </a:lnTo>
                      <a:lnTo>
                        <a:pt x="124" y="67"/>
                      </a:lnTo>
                      <a:lnTo>
                        <a:pt x="119" y="90"/>
                      </a:lnTo>
                      <a:lnTo>
                        <a:pt x="105" y="105"/>
                      </a:lnTo>
                      <a:lnTo>
                        <a:pt x="86" y="114"/>
                      </a:lnTo>
                      <a:lnTo>
                        <a:pt x="81" y="114"/>
                      </a:lnTo>
                      <a:lnTo>
                        <a:pt x="86" y="100"/>
                      </a:lnTo>
                      <a:lnTo>
                        <a:pt x="100" y="43"/>
                      </a:lnTo>
                      <a:lnTo>
                        <a:pt x="76" y="29"/>
                      </a:lnTo>
                      <a:lnTo>
                        <a:pt x="53" y="29"/>
                      </a:lnTo>
                      <a:lnTo>
                        <a:pt x="19" y="33"/>
                      </a:lnTo>
                      <a:lnTo>
                        <a:pt x="0" y="2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94" name="Freeform 658"/>
                <p:cNvSpPr>
                  <a:spLocks/>
                </p:cNvSpPr>
                <p:nvPr/>
              </p:nvSpPr>
              <p:spPr bwMode="auto">
                <a:xfrm>
                  <a:off x="13299" y="6128"/>
                  <a:ext cx="66" cy="100"/>
                </a:xfrm>
                <a:custGeom>
                  <a:avLst/>
                  <a:gdLst>
                    <a:gd name="T0" fmla="*/ 47 w 66"/>
                    <a:gd name="T1" fmla="*/ 0 h 100"/>
                    <a:gd name="T2" fmla="*/ 0 w 66"/>
                    <a:gd name="T3" fmla="*/ 90 h 100"/>
                    <a:gd name="T4" fmla="*/ 23 w 66"/>
                    <a:gd name="T5" fmla="*/ 100 h 100"/>
                    <a:gd name="T6" fmla="*/ 66 w 66"/>
                    <a:gd name="T7" fmla="*/ 9 h 100"/>
                    <a:gd name="T8" fmla="*/ 47 w 66"/>
                    <a:gd name="T9" fmla="*/ 0 h 100"/>
                    <a:gd name="T10" fmla="*/ 47 w 66"/>
                    <a:gd name="T11" fmla="*/ 0 h 10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66"/>
                    <a:gd name="T19" fmla="*/ 0 h 100"/>
                    <a:gd name="T20" fmla="*/ 66 w 66"/>
                    <a:gd name="T21" fmla="*/ 100 h 100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66" h="100">
                      <a:moveTo>
                        <a:pt x="47" y="0"/>
                      </a:moveTo>
                      <a:lnTo>
                        <a:pt x="0" y="90"/>
                      </a:lnTo>
                      <a:lnTo>
                        <a:pt x="23" y="100"/>
                      </a:lnTo>
                      <a:lnTo>
                        <a:pt x="66" y="9"/>
                      </a:lnTo>
                      <a:lnTo>
                        <a:pt x="47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95" name="Freeform 659"/>
                <p:cNvSpPr>
                  <a:spLocks/>
                </p:cNvSpPr>
                <p:nvPr/>
              </p:nvSpPr>
              <p:spPr bwMode="auto">
                <a:xfrm>
                  <a:off x="13114" y="6190"/>
                  <a:ext cx="170" cy="28"/>
                </a:xfrm>
                <a:custGeom>
                  <a:avLst/>
                  <a:gdLst>
                    <a:gd name="T0" fmla="*/ 0 w 170"/>
                    <a:gd name="T1" fmla="*/ 0 h 28"/>
                    <a:gd name="T2" fmla="*/ 4 w 170"/>
                    <a:gd name="T3" fmla="*/ 14 h 28"/>
                    <a:gd name="T4" fmla="*/ 170 w 170"/>
                    <a:gd name="T5" fmla="*/ 28 h 28"/>
                    <a:gd name="T6" fmla="*/ 170 w 170"/>
                    <a:gd name="T7" fmla="*/ 14 h 28"/>
                    <a:gd name="T8" fmla="*/ 0 w 170"/>
                    <a:gd name="T9" fmla="*/ 0 h 28"/>
                    <a:gd name="T10" fmla="*/ 0 w 170"/>
                    <a:gd name="T11" fmla="*/ 0 h 2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70"/>
                    <a:gd name="T19" fmla="*/ 0 h 28"/>
                    <a:gd name="T20" fmla="*/ 170 w 170"/>
                    <a:gd name="T21" fmla="*/ 28 h 2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70" h="28">
                      <a:moveTo>
                        <a:pt x="0" y="0"/>
                      </a:moveTo>
                      <a:lnTo>
                        <a:pt x="4" y="14"/>
                      </a:lnTo>
                      <a:lnTo>
                        <a:pt x="170" y="28"/>
                      </a:lnTo>
                      <a:lnTo>
                        <a:pt x="17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96" name="Freeform 660"/>
                <p:cNvSpPr>
                  <a:spLocks/>
                </p:cNvSpPr>
                <p:nvPr/>
              </p:nvSpPr>
              <p:spPr bwMode="auto">
                <a:xfrm>
                  <a:off x="12976" y="6076"/>
                  <a:ext cx="71" cy="147"/>
                </a:xfrm>
                <a:custGeom>
                  <a:avLst/>
                  <a:gdLst>
                    <a:gd name="T0" fmla="*/ 19 w 71"/>
                    <a:gd name="T1" fmla="*/ 0 h 147"/>
                    <a:gd name="T2" fmla="*/ 0 w 71"/>
                    <a:gd name="T3" fmla="*/ 14 h 147"/>
                    <a:gd name="T4" fmla="*/ 67 w 71"/>
                    <a:gd name="T5" fmla="*/ 147 h 147"/>
                    <a:gd name="T6" fmla="*/ 71 w 71"/>
                    <a:gd name="T7" fmla="*/ 138 h 147"/>
                    <a:gd name="T8" fmla="*/ 19 w 71"/>
                    <a:gd name="T9" fmla="*/ 0 h 147"/>
                    <a:gd name="T10" fmla="*/ 19 w 71"/>
                    <a:gd name="T11" fmla="*/ 0 h 14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71"/>
                    <a:gd name="T19" fmla="*/ 0 h 147"/>
                    <a:gd name="T20" fmla="*/ 71 w 71"/>
                    <a:gd name="T21" fmla="*/ 147 h 14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71" h="147">
                      <a:moveTo>
                        <a:pt x="19" y="0"/>
                      </a:moveTo>
                      <a:lnTo>
                        <a:pt x="0" y="14"/>
                      </a:lnTo>
                      <a:lnTo>
                        <a:pt x="67" y="147"/>
                      </a:lnTo>
                      <a:lnTo>
                        <a:pt x="71" y="138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97" name="Freeform 661"/>
                <p:cNvSpPr>
                  <a:spLocks/>
                </p:cNvSpPr>
                <p:nvPr/>
              </p:nvSpPr>
              <p:spPr bwMode="auto">
                <a:xfrm>
                  <a:off x="13209" y="7276"/>
                  <a:ext cx="99" cy="128"/>
                </a:xfrm>
                <a:custGeom>
                  <a:avLst/>
                  <a:gdLst>
                    <a:gd name="T0" fmla="*/ 0 w 99"/>
                    <a:gd name="T1" fmla="*/ 24 h 128"/>
                    <a:gd name="T2" fmla="*/ 66 w 99"/>
                    <a:gd name="T3" fmla="*/ 24 h 128"/>
                    <a:gd name="T4" fmla="*/ 71 w 99"/>
                    <a:gd name="T5" fmla="*/ 128 h 128"/>
                    <a:gd name="T6" fmla="*/ 99 w 99"/>
                    <a:gd name="T7" fmla="*/ 43 h 128"/>
                    <a:gd name="T8" fmla="*/ 90 w 99"/>
                    <a:gd name="T9" fmla="*/ 5 h 128"/>
                    <a:gd name="T10" fmla="*/ 23 w 99"/>
                    <a:gd name="T11" fmla="*/ 0 h 128"/>
                    <a:gd name="T12" fmla="*/ 0 w 99"/>
                    <a:gd name="T13" fmla="*/ 24 h 128"/>
                    <a:gd name="T14" fmla="*/ 0 w 99"/>
                    <a:gd name="T15" fmla="*/ 24 h 12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99"/>
                    <a:gd name="T25" fmla="*/ 0 h 128"/>
                    <a:gd name="T26" fmla="*/ 99 w 99"/>
                    <a:gd name="T27" fmla="*/ 128 h 128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99" h="128">
                      <a:moveTo>
                        <a:pt x="0" y="24"/>
                      </a:moveTo>
                      <a:lnTo>
                        <a:pt x="66" y="24"/>
                      </a:lnTo>
                      <a:lnTo>
                        <a:pt x="71" y="128"/>
                      </a:lnTo>
                      <a:lnTo>
                        <a:pt x="99" y="43"/>
                      </a:lnTo>
                      <a:lnTo>
                        <a:pt x="90" y="5"/>
                      </a:lnTo>
                      <a:lnTo>
                        <a:pt x="23" y="0"/>
                      </a:lnTo>
                      <a:lnTo>
                        <a:pt x="0" y="2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98" name="Freeform 662"/>
                <p:cNvSpPr>
                  <a:spLocks/>
                </p:cNvSpPr>
                <p:nvPr/>
              </p:nvSpPr>
              <p:spPr bwMode="auto">
                <a:xfrm>
                  <a:off x="14039" y="6438"/>
                  <a:ext cx="161" cy="171"/>
                </a:xfrm>
                <a:custGeom>
                  <a:avLst/>
                  <a:gdLst>
                    <a:gd name="T0" fmla="*/ 0 w 161"/>
                    <a:gd name="T1" fmla="*/ 0 h 171"/>
                    <a:gd name="T2" fmla="*/ 9 w 161"/>
                    <a:gd name="T3" fmla="*/ 166 h 171"/>
                    <a:gd name="T4" fmla="*/ 109 w 161"/>
                    <a:gd name="T5" fmla="*/ 171 h 171"/>
                    <a:gd name="T6" fmla="*/ 114 w 161"/>
                    <a:gd name="T7" fmla="*/ 142 h 171"/>
                    <a:gd name="T8" fmla="*/ 43 w 161"/>
                    <a:gd name="T9" fmla="*/ 128 h 171"/>
                    <a:gd name="T10" fmla="*/ 33 w 161"/>
                    <a:gd name="T11" fmla="*/ 42 h 171"/>
                    <a:gd name="T12" fmla="*/ 133 w 161"/>
                    <a:gd name="T13" fmla="*/ 81 h 171"/>
                    <a:gd name="T14" fmla="*/ 161 w 161"/>
                    <a:gd name="T15" fmla="*/ 66 h 171"/>
                    <a:gd name="T16" fmla="*/ 0 w 161"/>
                    <a:gd name="T17" fmla="*/ 0 h 171"/>
                    <a:gd name="T18" fmla="*/ 0 w 161"/>
                    <a:gd name="T19" fmla="*/ 0 h 171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61"/>
                    <a:gd name="T31" fmla="*/ 0 h 171"/>
                    <a:gd name="T32" fmla="*/ 161 w 161"/>
                    <a:gd name="T33" fmla="*/ 171 h 171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61" h="171">
                      <a:moveTo>
                        <a:pt x="0" y="0"/>
                      </a:moveTo>
                      <a:lnTo>
                        <a:pt x="9" y="166"/>
                      </a:lnTo>
                      <a:lnTo>
                        <a:pt x="109" y="171"/>
                      </a:lnTo>
                      <a:lnTo>
                        <a:pt x="114" y="142"/>
                      </a:lnTo>
                      <a:lnTo>
                        <a:pt x="43" y="128"/>
                      </a:lnTo>
                      <a:lnTo>
                        <a:pt x="33" y="42"/>
                      </a:lnTo>
                      <a:lnTo>
                        <a:pt x="133" y="81"/>
                      </a:lnTo>
                      <a:lnTo>
                        <a:pt x="161" y="6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299" name="Freeform 663"/>
                <p:cNvSpPr>
                  <a:spLocks/>
                </p:cNvSpPr>
                <p:nvPr/>
              </p:nvSpPr>
              <p:spPr bwMode="auto">
                <a:xfrm>
                  <a:off x="14029" y="6271"/>
                  <a:ext cx="105" cy="133"/>
                </a:xfrm>
                <a:custGeom>
                  <a:avLst/>
                  <a:gdLst>
                    <a:gd name="T0" fmla="*/ 5 w 105"/>
                    <a:gd name="T1" fmla="*/ 0 h 133"/>
                    <a:gd name="T2" fmla="*/ 0 w 105"/>
                    <a:gd name="T3" fmla="*/ 76 h 133"/>
                    <a:gd name="T4" fmla="*/ 19 w 105"/>
                    <a:gd name="T5" fmla="*/ 90 h 133"/>
                    <a:gd name="T6" fmla="*/ 24 w 105"/>
                    <a:gd name="T7" fmla="*/ 33 h 133"/>
                    <a:gd name="T8" fmla="*/ 72 w 105"/>
                    <a:gd name="T9" fmla="*/ 67 h 133"/>
                    <a:gd name="T10" fmla="*/ 72 w 105"/>
                    <a:gd name="T11" fmla="*/ 114 h 133"/>
                    <a:gd name="T12" fmla="*/ 95 w 105"/>
                    <a:gd name="T13" fmla="*/ 133 h 133"/>
                    <a:gd name="T14" fmla="*/ 105 w 105"/>
                    <a:gd name="T15" fmla="*/ 57 h 133"/>
                    <a:gd name="T16" fmla="*/ 5 w 105"/>
                    <a:gd name="T17" fmla="*/ 0 h 133"/>
                    <a:gd name="T18" fmla="*/ 5 w 105"/>
                    <a:gd name="T19" fmla="*/ 0 h 133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05"/>
                    <a:gd name="T31" fmla="*/ 0 h 133"/>
                    <a:gd name="T32" fmla="*/ 105 w 105"/>
                    <a:gd name="T33" fmla="*/ 133 h 133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05" h="133">
                      <a:moveTo>
                        <a:pt x="5" y="0"/>
                      </a:moveTo>
                      <a:lnTo>
                        <a:pt x="0" y="76"/>
                      </a:lnTo>
                      <a:lnTo>
                        <a:pt x="19" y="90"/>
                      </a:lnTo>
                      <a:lnTo>
                        <a:pt x="24" y="33"/>
                      </a:lnTo>
                      <a:lnTo>
                        <a:pt x="72" y="67"/>
                      </a:lnTo>
                      <a:lnTo>
                        <a:pt x="72" y="114"/>
                      </a:lnTo>
                      <a:lnTo>
                        <a:pt x="95" y="133"/>
                      </a:lnTo>
                      <a:lnTo>
                        <a:pt x="105" y="57"/>
                      </a:lnTo>
                      <a:lnTo>
                        <a:pt x="5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00" name="Freeform 664"/>
                <p:cNvSpPr>
                  <a:spLocks/>
                </p:cNvSpPr>
                <p:nvPr/>
              </p:nvSpPr>
              <p:spPr bwMode="auto">
                <a:xfrm>
                  <a:off x="13332" y="6457"/>
                  <a:ext cx="465" cy="143"/>
                </a:xfrm>
                <a:custGeom>
                  <a:avLst/>
                  <a:gdLst>
                    <a:gd name="T0" fmla="*/ 0 w 465"/>
                    <a:gd name="T1" fmla="*/ 143 h 143"/>
                    <a:gd name="T2" fmla="*/ 24 w 465"/>
                    <a:gd name="T3" fmla="*/ 109 h 143"/>
                    <a:gd name="T4" fmla="*/ 43 w 465"/>
                    <a:gd name="T5" fmla="*/ 95 h 143"/>
                    <a:gd name="T6" fmla="*/ 66 w 465"/>
                    <a:gd name="T7" fmla="*/ 81 h 143"/>
                    <a:gd name="T8" fmla="*/ 95 w 465"/>
                    <a:gd name="T9" fmla="*/ 66 h 143"/>
                    <a:gd name="T10" fmla="*/ 138 w 465"/>
                    <a:gd name="T11" fmla="*/ 52 h 143"/>
                    <a:gd name="T12" fmla="*/ 185 w 465"/>
                    <a:gd name="T13" fmla="*/ 38 h 143"/>
                    <a:gd name="T14" fmla="*/ 237 w 465"/>
                    <a:gd name="T15" fmla="*/ 28 h 143"/>
                    <a:gd name="T16" fmla="*/ 342 w 465"/>
                    <a:gd name="T17" fmla="*/ 9 h 143"/>
                    <a:gd name="T18" fmla="*/ 465 w 465"/>
                    <a:gd name="T19" fmla="*/ 0 h 143"/>
                    <a:gd name="T20" fmla="*/ 451 w 465"/>
                    <a:gd name="T21" fmla="*/ 28 h 143"/>
                    <a:gd name="T22" fmla="*/ 171 w 465"/>
                    <a:gd name="T23" fmla="*/ 66 h 143"/>
                    <a:gd name="T24" fmla="*/ 104 w 465"/>
                    <a:gd name="T25" fmla="*/ 95 h 143"/>
                    <a:gd name="T26" fmla="*/ 66 w 465"/>
                    <a:gd name="T27" fmla="*/ 119 h 143"/>
                    <a:gd name="T28" fmla="*/ 57 w 465"/>
                    <a:gd name="T29" fmla="*/ 143 h 143"/>
                    <a:gd name="T30" fmla="*/ 0 w 465"/>
                    <a:gd name="T31" fmla="*/ 143 h 143"/>
                    <a:gd name="T32" fmla="*/ 0 w 465"/>
                    <a:gd name="T33" fmla="*/ 143 h 143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465"/>
                    <a:gd name="T52" fmla="*/ 0 h 143"/>
                    <a:gd name="T53" fmla="*/ 465 w 465"/>
                    <a:gd name="T54" fmla="*/ 143 h 143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465" h="143">
                      <a:moveTo>
                        <a:pt x="0" y="143"/>
                      </a:moveTo>
                      <a:lnTo>
                        <a:pt x="24" y="109"/>
                      </a:lnTo>
                      <a:lnTo>
                        <a:pt x="43" y="95"/>
                      </a:lnTo>
                      <a:lnTo>
                        <a:pt x="66" y="81"/>
                      </a:lnTo>
                      <a:lnTo>
                        <a:pt x="95" y="66"/>
                      </a:lnTo>
                      <a:lnTo>
                        <a:pt x="138" y="52"/>
                      </a:lnTo>
                      <a:lnTo>
                        <a:pt x="185" y="38"/>
                      </a:lnTo>
                      <a:lnTo>
                        <a:pt x="237" y="28"/>
                      </a:lnTo>
                      <a:lnTo>
                        <a:pt x="342" y="9"/>
                      </a:lnTo>
                      <a:lnTo>
                        <a:pt x="465" y="0"/>
                      </a:lnTo>
                      <a:lnTo>
                        <a:pt x="451" y="28"/>
                      </a:lnTo>
                      <a:lnTo>
                        <a:pt x="171" y="66"/>
                      </a:lnTo>
                      <a:lnTo>
                        <a:pt x="104" y="95"/>
                      </a:lnTo>
                      <a:lnTo>
                        <a:pt x="66" y="119"/>
                      </a:lnTo>
                      <a:lnTo>
                        <a:pt x="57" y="143"/>
                      </a:lnTo>
                      <a:lnTo>
                        <a:pt x="0" y="14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01" name="Freeform 665"/>
                <p:cNvSpPr>
                  <a:spLocks/>
                </p:cNvSpPr>
                <p:nvPr/>
              </p:nvSpPr>
              <p:spPr bwMode="auto">
                <a:xfrm>
                  <a:off x="13545" y="6604"/>
                  <a:ext cx="204" cy="91"/>
                </a:xfrm>
                <a:custGeom>
                  <a:avLst/>
                  <a:gdLst>
                    <a:gd name="T0" fmla="*/ 0 w 204"/>
                    <a:gd name="T1" fmla="*/ 34 h 91"/>
                    <a:gd name="T2" fmla="*/ 43 w 204"/>
                    <a:gd name="T3" fmla="*/ 0 h 91"/>
                    <a:gd name="T4" fmla="*/ 204 w 204"/>
                    <a:gd name="T5" fmla="*/ 72 h 91"/>
                    <a:gd name="T6" fmla="*/ 148 w 204"/>
                    <a:gd name="T7" fmla="*/ 91 h 91"/>
                    <a:gd name="T8" fmla="*/ 48 w 204"/>
                    <a:gd name="T9" fmla="*/ 24 h 91"/>
                    <a:gd name="T10" fmla="*/ 10 w 204"/>
                    <a:gd name="T11" fmla="*/ 43 h 91"/>
                    <a:gd name="T12" fmla="*/ 0 w 204"/>
                    <a:gd name="T13" fmla="*/ 34 h 91"/>
                    <a:gd name="T14" fmla="*/ 0 w 204"/>
                    <a:gd name="T15" fmla="*/ 34 h 9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04"/>
                    <a:gd name="T25" fmla="*/ 0 h 91"/>
                    <a:gd name="T26" fmla="*/ 204 w 204"/>
                    <a:gd name="T27" fmla="*/ 91 h 91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04" h="91">
                      <a:moveTo>
                        <a:pt x="0" y="34"/>
                      </a:moveTo>
                      <a:lnTo>
                        <a:pt x="43" y="0"/>
                      </a:lnTo>
                      <a:lnTo>
                        <a:pt x="204" y="72"/>
                      </a:lnTo>
                      <a:lnTo>
                        <a:pt x="148" y="91"/>
                      </a:lnTo>
                      <a:lnTo>
                        <a:pt x="48" y="24"/>
                      </a:lnTo>
                      <a:lnTo>
                        <a:pt x="10" y="43"/>
                      </a:lnTo>
                      <a:lnTo>
                        <a:pt x="0" y="3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02" name="Freeform 666"/>
                <p:cNvSpPr>
                  <a:spLocks/>
                </p:cNvSpPr>
                <p:nvPr/>
              </p:nvSpPr>
              <p:spPr bwMode="auto">
                <a:xfrm>
                  <a:off x="13531" y="6700"/>
                  <a:ext cx="43" cy="252"/>
                </a:xfrm>
                <a:custGeom>
                  <a:avLst/>
                  <a:gdLst>
                    <a:gd name="T0" fmla="*/ 0 w 43"/>
                    <a:gd name="T1" fmla="*/ 0 h 252"/>
                    <a:gd name="T2" fmla="*/ 24 w 43"/>
                    <a:gd name="T3" fmla="*/ 228 h 252"/>
                    <a:gd name="T4" fmla="*/ 43 w 43"/>
                    <a:gd name="T5" fmla="*/ 252 h 252"/>
                    <a:gd name="T6" fmla="*/ 24 w 43"/>
                    <a:gd name="T7" fmla="*/ 4 h 252"/>
                    <a:gd name="T8" fmla="*/ 0 w 43"/>
                    <a:gd name="T9" fmla="*/ 0 h 252"/>
                    <a:gd name="T10" fmla="*/ 0 w 43"/>
                    <a:gd name="T11" fmla="*/ 0 h 25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43"/>
                    <a:gd name="T19" fmla="*/ 0 h 252"/>
                    <a:gd name="T20" fmla="*/ 43 w 43"/>
                    <a:gd name="T21" fmla="*/ 252 h 252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43" h="252">
                      <a:moveTo>
                        <a:pt x="0" y="0"/>
                      </a:moveTo>
                      <a:lnTo>
                        <a:pt x="24" y="228"/>
                      </a:lnTo>
                      <a:lnTo>
                        <a:pt x="43" y="252"/>
                      </a:lnTo>
                      <a:lnTo>
                        <a:pt x="24" y="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03" name="Freeform 667"/>
                <p:cNvSpPr>
                  <a:spLocks/>
                </p:cNvSpPr>
                <p:nvPr/>
              </p:nvSpPr>
              <p:spPr bwMode="auto">
                <a:xfrm>
                  <a:off x="12635" y="7104"/>
                  <a:ext cx="294" cy="67"/>
                </a:xfrm>
                <a:custGeom>
                  <a:avLst/>
                  <a:gdLst>
                    <a:gd name="T0" fmla="*/ 0 w 294"/>
                    <a:gd name="T1" fmla="*/ 62 h 67"/>
                    <a:gd name="T2" fmla="*/ 14 w 294"/>
                    <a:gd name="T3" fmla="*/ 53 h 67"/>
                    <a:gd name="T4" fmla="*/ 47 w 294"/>
                    <a:gd name="T5" fmla="*/ 34 h 67"/>
                    <a:gd name="T6" fmla="*/ 99 w 294"/>
                    <a:gd name="T7" fmla="*/ 10 h 67"/>
                    <a:gd name="T8" fmla="*/ 166 w 294"/>
                    <a:gd name="T9" fmla="*/ 0 h 67"/>
                    <a:gd name="T10" fmla="*/ 223 w 294"/>
                    <a:gd name="T11" fmla="*/ 5 h 67"/>
                    <a:gd name="T12" fmla="*/ 265 w 294"/>
                    <a:gd name="T13" fmla="*/ 15 h 67"/>
                    <a:gd name="T14" fmla="*/ 294 w 294"/>
                    <a:gd name="T15" fmla="*/ 34 h 67"/>
                    <a:gd name="T16" fmla="*/ 284 w 294"/>
                    <a:gd name="T17" fmla="*/ 58 h 67"/>
                    <a:gd name="T18" fmla="*/ 232 w 294"/>
                    <a:gd name="T19" fmla="*/ 43 h 67"/>
                    <a:gd name="T20" fmla="*/ 137 w 294"/>
                    <a:gd name="T21" fmla="*/ 34 h 67"/>
                    <a:gd name="T22" fmla="*/ 52 w 294"/>
                    <a:gd name="T23" fmla="*/ 53 h 67"/>
                    <a:gd name="T24" fmla="*/ 9 w 294"/>
                    <a:gd name="T25" fmla="*/ 67 h 67"/>
                    <a:gd name="T26" fmla="*/ 0 w 294"/>
                    <a:gd name="T27" fmla="*/ 62 h 67"/>
                    <a:gd name="T28" fmla="*/ 0 w 294"/>
                    <a:gd name="T29" fmla="*/ 62 h 67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294"/>
                    <a:gd name="T46" fmla="*/ 0 h 67"/>
                    <a:gd name="T47" fmla="*/ 294 w 294"/>
                    <a:gd name="T48" fmla="*/ 67 h 67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294" h="67">
                      <a:moveTo>
                        <a:pt x="0" y="62"/>
                      </a:moveTo>
                      <a:lnTo>
                        <a:pt x="14" y="53"/>
                      </a:lnTo>
                      <a:lnTo>
                        <a:pt x="47" y="34"/>
                      </a:lnTo>
                      <a:lnTo>
                        <a:pt x="99" y="10"/>
                      </a:lnTo>
                      <a:lnTo>
                        <a:pt x="166" y="0"/>
                      </a:lnTo>
                      <a:lnTo>
                        <a:pt x="223" y="5"/>
                      </a:lnTo>
                      <a:lnTo>
                        <a:pt x="265" y="15"/>
                      </a:lnTo>
                      <a:lnTo>
                        <a:pt x="294" y="34"/>
                      </a:lnTo>
                      <a:lnTo>
                        <a:pt x="284" y="58"/>
                      </a:lnTo>
                      <a:lnTo>
                        <a:pt x="232" y="43"/>
                      </a:lnTo>
                      <a:lnTo>
                        <a:pt x="137" y="34"/>
                      </a:lnTo>
                      <a:lnTo>
                        <a:pt x="52" y="53"/>
                      </a:lnTo>
                      <a:lnTo>
                        <a:pt x="9" y="67"/>
                      </a:lnTo>
                      <a:lnTo>
                        <a:pt x="0" y="6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04" name="Freeform 668"/>
                <p:cNvSpPr>
                  <a:spLocks/>
                </p:cNvSpPr>
                <p:nvPr/>
              </p:nvSpPr>
              <p:spPr bwMode="auto">
                <a:xfrm>
                  <a:off x="13019" y="7119"/>
                  <a:ext cx="33" cy="114"/>
                </a:xfrm>
                <a:custGeom>
                  <a:avLst/>
                  <a:gdLst>
                    <a:gd name="T0" fmla="*/ 0 w 33"/>
                    <a:gd name="T1" fmla="*/ 0 h 114"/>
                    <a:gd name="T2" fmla="*/ 19 w 33"/>
                    <a:gd name="T3" fmla="*/ 114 h 114"/>
                    <a:gd name="T4" fmla="*/ 33 w 33"/>
                    <a:gd name="T5" fmla="*/ 109 h 114"/>
                    <a:gd name="T6" fmla="*/ 33 w 33"/>
                    <a:gd name="T7" fmla="*/ 0 h 114"/>
                    <a:gd name="T8" fmla="*/ 0 w 33"/>
                    <a:gd name="T9" fmla="*/ 0 h 114"/>
                    <a:gd name="T10" fmla="*/ 0 w 33"/>
                    <a:gd name="T11" fmla="*/ 0 h 11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3"/>
                    <a:gd name="T19" fmla="*/ 0 h 114"/>
                    <a:gd name="T20" fmla="*/ 33 w 33"/>
                    <a:gd name="T21" fmla="*/ 114 h 11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3" h="114">
                      <a:moveTo>
                        <a:pt x="0" y="0"/>
                      </a:moveTo>
                      <a:lnTo>
                        <a:pt x="19" y="114"/>
                      </a:lnTo>
                      <a:lnTo>
                        <a:pt x="33" y="109"/>
                      </a:lnTo>
                      <a:lnTo>
                        <a:pt x="33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05" name="Freeform 669"/>
                <p:cNvSpPr>
                  <a:spLocks/>
                </p:cNvSpPr>
                <p:nvPr/>
              </p:nvSpPr>
              <p:spPr bwMode="auto">
                <a:xfrm>
                  <a:off x="13128" y="7109"/>
                  <a:ext cx="33" cy="114"/>
                </a:xfrm>
                <a:custGeom>
                  <a:avLst/>
                  <a:gdLst>
                    <a:gd name="T0" fmla="*/ 0 w 33"/>
                    <a:gd name="T1" fmla="*/ 0 h 114"/>
                    <a:gd name="T2" fmla="*/ 19 w 33"/>
                    <a:gd name="T3" fmla="*/ 114 h 114"/>
                    <a:gd name="T4" fmla="*/ 33 w 33"/>
                    <a:gd name="T5" fmla="*/ 114 h 114"/>
                    <a:gd name="T6" fmla="*/ 33 w 33"/>
                    <a:gd name="T7" fmla="*/ 0 h 114"/>
                    <a:gd name="T8" fmla="*/ 0 w 33"/>
                    <a:gd name="T9" fmla="*/ 0 h 114"/>
                    <a:gd name="T10" fmla="*/ 0 w 33"/>
                    <a:gd name="T11" fmla="*/ 0 h 11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3"/>
                    <a:gd name="T19" fmla="*/ 0 h 114"/>
                    <a:gd name="T20" fmla="*/ 33 w 33"/>
                    <a:gd name="T21" fmla="*/ 114 h 11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3" h="114">
                      <a:moveTo>
                        <a:pt x="0" y="0"/>
                      </a:moveTo>
                      <a:lnTo>
                        <a:pt x="19" y="114"/>
                      </a:lnTo>
                      <a:lnTo>
                        <a:pt x="33" y="114"/>
                      </a:lnTo>
                      <a:lnTo>
                        <a:pt x="33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06" name="Freeform 670"/>
                <p:cNvSpPr>
                  <a:spLocks/>
                </p:cNvSpPr>
                <p:nvPr/>
              </p:nvSpPr>
              <p:spPr bwMode="auto">
                <a:xfrm>
                  <a:off x="13740" y="7266"/>
                  <a:ext cx="38" cy="86"/>
                </a:xfrm>
                <a:custGeom>
                  <a:avLst/>
                  <a:gdLst>
                    <a:gd name="T0" fmla="*/ 0 w 38"/>
                    <a:gd name="T1" fmla="*/ 0 h 86"/>
                    <a:gd name="T2" fmla="*/ 5 w 38"/>
                    <a:gd name="T3" fmla="*/ 86 h 86"/>
                    <a:gd name="T4" fmla="*/ 24 w 38"/>
                    <a:gd name="T5" fmla="*/ 77 h 86"/>
                    <a:gd name="T6" fmla="*/ 38 w 38"/>
                    <a:gd name="T7" fmla="*/ 10 h 86"/>
                    <a:gd name="T8" fmla="*/ 0 w 38"/>
                    <a:gd name="T9" fmla="*/ 0 h 86"/>
                    <a:gd name="T10" fmla="*/ 0 w 38"/>
                    <a:gd name="T11" fmla="*/ 0 h 8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8"/>
                    <a:gd name="T19" fmla="*/ 0 h 86"/>
                    <a:gd name="T20" fmla="*/ 38 w 38"/>
                    <a:gd name="T21" fmla="*/ 86 h 8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8" h="86">
                      <a:moveTo>
                        <a:pt x="0" y="0"/>
                      </a:moveTo>
                      <a:lnTo>
                        <a:pt x="5" y="86"/>
                      </a:lnTo>
                      <a:lnTo>
                        <a:pt x="24" y="77"/>
                      </a:lnTo>
                      <a:lnTo>
                        <a:pt x="38" y="1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07" name="Freeform 671"/>
                <p:cNvSpPr>
                  <a:spLocks/>
                </p:cNvSpPr>
                <p:nvPr/>
              </p:nvSpPr>
              <p:spPr bwMode="auto">
                <a:xfrm>
                  <a:off x="14257" y="7252"/>
                  <a:ext cx="48" cy="110"/>
                </a:xfrm>
                <a:custGeom>
                  <a:avLst/>
                  <a:gdLst>
                    <a:gd name="T0" fmla="*/ 0 w 48"/>
                    <a:gd name="T1" fmla="*/ 5 h 110"/>
                    <a:gd name="T2" fmla="*/ 14 w 48"/>
                    <a:gd name="T3" fmla="*/ 110 h 110"/>
                    <a:gd name="T4" fmla="*/ 38 w 48"/>
                    <a:gd name="T5" fmla="*/ 105 h 110"/>
                    <a:gd name="T6" fmla="*/ 48 w 48"/>
                    <a:gd name="T7" fmla="*/ 0 h 110"/>
                    <a:gd name="T8" fmla="*/ 0 w 48"/>
                    <a:gd name="T9" fmla="*/ 5 h 110"/>
                    <a:gd name="T10" fmla="*/ 0 w 48"/>
                    <a:gd name="T11" fmla="*/ 5 h 11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48"/>
                    <a:gd name="T19" fmla="*/ 0 h 110"/>
                    <a:gd name="T20" fmla="*/ 48 w 48"/>
                    <a:gd name="T21" fmla="*/ 110 h 110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48" h="110">
                      <a:moveTo>
                        <a:pt x="0" y="5"/>
                      </a:moveTo>
                      <a:lnTo>
                        <a:pt x="14" y="110"/>
                      </a:lnTo>
                      <a:lnTo>
                        <a:pt x="38" y="105"/>
                      </a:lnTo>
                      <a:lnTo>
                        <a:pt x="48" y="0"/>
                      </a:lnTo>
                      <a:lnTo>
                        <a:pt x="0" y="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08" name="Freeform 672"/>
                <p:cNvSpPr>
                  <a:spLocks/>
                </p:cNvSpPr>
                <p:nvPr/>
              </p:nvSpPr>
              <p:spPr bwMode="auto">
                <a:xfrm>
                  <a:off x="13199" y="7119"/>
                  <a:ext cx="1295" cy="85"/>
                </a:xfrm>
                <a:custGeom>
                  <a:avLst/>
                  <a:gdLst>
                    <a:gd name="T0" fmla="*/ 0 w 1295"/>
                    <a:gd name="T1" fmla="*/ 85 h 85"/>
                    <a:gd name="T2" fmla="*/ 811 w 1295"/>
                    <a:gd name="T3" fmla="*/ 38 h 85"/>
                    <a:gd name="T4" fmla="*/ 1286 w 1295"/>
                    <a:gd name="T5" fmla="*/ 23 h 85"/>
                    <a:gd name="T6" fmla="*/ 1295 w 1295"/>
                    <a:gd name="T7" fmla="*/ 0 h 85"/>
                    <a:gd name="T8" fmla="*/ 764 w 1295"/>
                    <a:gd name="T9" fmla="*/ 19 h 85"/>
                    <a:gd name="T10" fmla="*/ 237 w 1295"/>
                    <a:gd name="T11" fmla="*/ 52 h 85"/>
                    <a:gd name="T12" fmla="*/ 24 w 1295"/>
                    <a:gd name="T13" fmla="*/ 66 h 85"/>
                    <a:gd name="T14" fmla="*/ 0 w 1295"/>
                    <a:gd name="T15" fmla="*/ 85 h 85"/>
                    <a:gd name="T16" fmla="*/ 0 w 1295"/>
                    <a:gd name="T17" fmla="*/ 85 h 8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295"/>
                    <a:gd name="T28" fmla="*/ 0 h 85"/>
                    <a:gd name="T29" fmla="*/ 1295 w 1295"/>
                    <a:gd name="T30" fmla="*/ 85 h 85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295" h="85">
                      <a:moveTo>
                        <a:pt x="0" y="85"/>
                      </a:moveTo>
                      <a:lnTo>
                        <a:pt x="811" y="38"/>
                      </a:lnTo>
                      <a:lnTo>
                        <a:pt x="1286" y="23"/>
                      </a:lnTo>
                      <a:lnTo>
                        <a:pt x="1295" y="0"/>
                      </a:lnTo>
                      <a:lnTo>
                        <a:pt x="764" y="19"/>
                      </a:lnTo>
                      <a:lnTo>
                        <a:pt x="237" y="52"/>
                      </a:lnTo>
                      <a:lnTo>
                        <a:pt x="24" y="66"/>
                      </a:lnTo>
                      <a:lnTo>
                        <a:pt x="0" y="8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09" name="Freeform 673"/>
                <p:cNvSpPr>
                  <a:spLocks/>
                </p:cNvSpPr>
                <p:nvPr/>
              </p:nvSpPr>
              <p:spPr bwMode="auto">
                <a:xfrm>
                  <a:off x="13185" y="6752"/>
                  <a:ext cx="24" cy="157"/>
                </a:xfrm>
                <a:custGeom>
                  <a:avLst/>
                  <a:gdLst>
                    <a:gd name="T0" fmla="*/ 0 w 24"/>
                    <a:gd name="T1" fmla="*/ 0 h 157"/>
                    <a:gd name="T2" fmla="*/ 5 w 24"/>
                    <a:gd name="T3" fmla="*/ 157 h 157"/>
                    <a:gd name="T4" fmla="*/ 24 w 24"/>
                    <a:gd name="T5" fmla="*/ 157 h 157"/>
                    <a:gd name="T6" fmla="*/ 24 w 24"/>
                    <a:gd name="T7" fmla="*/ 0 h 157"/>
                    <a:gd name="T8" fmla="*/ 0 w 24"/>
                    <a:gd name="T9" fmla="*/ 0 h 157"/>
                    <a:gd name="T10" fmla="*/ 0 w 24"/>
                    <a:gd name="T11" fmla="*/ 0 h 15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4"/>
                    <a:gd name="T19" fmla="*/ 0 h 157"/>
                    <a:gd name="T20" fmla="*/ 24 w 24"/>
                    <a:gd name="T21" fmla="*/ 157 h 15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4" h="157">
                      <a:moveTo>
                        <a:pt x="0" y="0"/>
                      </a:moveTo>
                      <a:lnTo>
                        <a:pt x="5" y="157"/>
                      </a:lnTo>
                      <a:lnTo>
                        <a:pt x="24" y="157"/>
                      </a:lnTo>
                      <a:lnTo>
                        <a:pt x="2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10" name="Freeform 674"/>
                <p:cNvSpPr>
                  <a:spLocks/>
                </p:cNvSpPr>
                <p:nvPr/>
              </p:nvSpPr>
              <p:spPr bwMode="auto">
                <a:xfrm>
                  <a:off x="13702" y="6185"/>
                  <a:ext cx="289" cy="86"/>
                </a:xfrm>
                <a:custGeom>
                  <a:avLst/>
                  <a:gdLst>
                    <a:gd name="T0" fmla="*/ 0 w 289"/>
                    <a:gd name="T1" fmla="*/ 72 h 86"/>
                    <a:gd name="T2" fmla="*/ 19 w 289"/>
                    <a:gd name="T3" fmla="*/ 86 h 86"/>
                    <a:gd name="T4" fmla="*/ 285 w 289"/>
                    <a:gd name="T5" fmla="*/ 19 h 86"/>
                    <a:gd name="T6" fmla="*/ 289 w 289"/>
                    <a:gd name="T7" fmla="*/ 0 h 86"/>
                    <a:gd name="T8" fmla="*/ 0 w 289"/>
                    <a:gd name="T9" fmla="*/ 72 h 86"/>
                    <a:gd name="T10" fmla="*/ 0 w 289"/>
                    <a:gd name="T11" fmla="*/ 72 h 8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89"/>
                    <a:gd name="T19" fmla="*/ 0 h 86"/>
                    <a:gd name="T20" fmla="*/ 289 w 289"/>
                    <a:gd name="T21" fmla="*/ 86 h 8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89" h="86">
                      <a:moveTo>
                        <a:pt x="0" y="72"/>
                      </a:moveTo>
                      <a:lnTo>
                        <a:pt x="19" y="86"/>
                      </a:lnTo>
                      <a:lnTo>
                        <a:pt x="285" y="19"/>
                      </a:lnTo>
                      <a:lnTo>
                        <a:pt x="289" y="0"/>
                      </a:lnTo>
                      <a:lnTo>
                        <a:pt x="0" y="7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11" name="Freeform 675"/>
                <p:cNvSpPr>
                  <a:spLocks/>
                </p:cNvSpPr>
                <p:nvPr/>
              </p:nvSpPr>
              <p:spPr bwMode="auto">
                <a:xfrm>
                  <a:off x="13341" y="6714"/>
                  <a:ext cx="171" cy="109"/>
                </a:xfrm>
                <a:custGeom>
                  <a:avLst/>
                  <a:gdLst>
                    <a:gd name="T0" fmla="*/ 0 w 171"/>
                    <a:gd name="T1" fmla="*/ 28 h 109"/>
                    <a:gd name="T2" fmla="*/ 162 w 171"/>
                    <a:gd name="T3" fmla="*/ 0 h 109"/>
                    <a:gd name="T4" fmla="*/ 171 w 171"/>
                    <a:gd name="T5" fmla="*/ 109 h 109"/>
                    <a:gd name="T6" fmla="*/ 157 w 171"/>
                    <a:gd name="T7" fmla="*/ 109 h 109"/>
                    <a:gd name="T8" fmla="*/ 138 w 171"/>
                    <a:gd name="T9" fmla="*/ 33 h 109"/>
                    <a:gd name="T10" fmla="*/ 0 w 171"/>
                    <a:gd name="T11" fmla="*/ 33 h 109"/>
                    <a:gd name="T12" fmla="*/ 0 w 171"/>
                    <a:gd name="T13" fmla="*/ 28 h 109"/>
                    <a:gd name="T14" fmla="*/ 0 w 171"/>
                    <a:gd name="T15" fmla="*/ 28 h 10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71"/>
                    <a:gd name="T25" fmla="*/ 0 h 109"/>
                    <a:gd name="T26" fmla="*/ 171 w 171"/>
                    <a:gd name="T27" fmla="*/ 109 h 109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71" h="109">
                      <a:moveTo>
                        <a:pt x="0" y="28"/>
                      </a:moveTo>
                      <a:lnTo>
                        <a:pt x="162" y="0"/>
                      </a:lnTo>
                      <a:lnTo>
                        <a:pt x="171" y="109"/>
                      </a:lnTo>
                      <a:lnTo>
                        <a:pt x="157" y="109"/>
                      </a:lnTo>
                      <a:lnTo>
                        <a:pt x="138" y="33"/>
                      </a:lnTo>
                      <a:lnTo>
                        <a:pt x="0" y="33"/>
                      </a:lnTo>
                      <a:lnTo>
                        <a:pt x="0" y="2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12" name="Freeform 676"/>
                <p:cNvSpPr>
                  <a:spLocks/>
                </p:cNvSpPr>
                <p:nvPr/>
              </p:nvSpPr>
              <p:spPr bwMode="auto">
                <a:xfrm>
                  <a:off x="13052" y="6790"/>
                  <a:ext cx="71" cy="100"/>
                </a:xfrm>
                <a:custGeom>
                  <a:avLst/>
                  <a:gdLst>
                    <a:gd name="T0" fmla="*/ 0 w 71"/>
                    <a:gd name="T1" fmla="*/ 19 h 100"/>
                    <a:gd name="T2" fmla="*/ 66 w 71"/>
                    <a:gd name="T3" fmla="*/ 0 h 100"/>
                    <a:gd name="T4" fmla="*/ 71 w 71"/>
                    <a:gd name="T5" fmla="*/ 100 h 100"/>
                    <a:gd name="T6" fmla="*/ 57 w 71"/>
                    <a:gd name="T7" fmla="*/ 100 h 100"/>
                    <a:gd name="T8" fmla="*/ 47 w 71"/>
                    <a:gd name="T9" fmla="*/ 33 h 100"/>
                    <a:gd name="T10" fmla="*/ 10 w 71"/>
                    <a:gd name="T11" fmla="*/ 29 h 100"/>
                    <a:gd name="T12" fmla="*/ 0 w 71"/>
                    <a:gd name="T13" fmla="*/ 19 h 100"/>
                    <a:gd name="T14" fmla="*/ 0 w 71"/>
                    <a:gd name="T15" fmla="*/ 19 h 1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71"/>
                    <a:gd name="T25" fmla="*/ 0 h 100"/>
                    <a:gd name="T26" fmla="*/ 71 w 71"/>
                    <a:gd name="T27" fmla="*/ 100 h 1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71" h="100">
                      <a:moveTo>
                        <a:pt x="0" y="19"/>
                      </a:moveTo>
                      <a:lnTo>
                        <a:pt x="66" y="0"/>
                      </a:lnTo>
                      <a:lnTo>
                        <a:pt x="71" y="100"/>
                      </a:lnTo>
                      <a:lnTo>
                        <a:pt x="57" y="100"/>
                      </a:lnTo>
                      <a:lnTo>
                        <a:pt x="47" y="33"/>
                      </a:lnTo>
                      <a:lnTo>
                        <a:pt x="10" y="2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13" name="Freeform 677"/>
                <p:cNvSpPr>
                  <a:spLocks/>
                </p:cNvSpPr>
                <p:nvPr/>
              </p:nvSpPr>
              <p:spPr bwMode="auto">
                <a:xfrm>
                  <a:off x="13669" y="6538"/>
                  <a:ext cx="66" cy="23"/>
                </a:xfrm>
                <a:custGeom>
                  <a:avLst/>
                  <a:gdLst>
                    <a:gd name="T0" fmla="*/ 0 w 66"/>
                    <a:gd name="T1" fmla="*/ 9 h 23"/>
                    <a:gd name="T2" fmla="*/ 66 w 66"/>
                    <a:gd name="T3" fmla="*/ 0 h 23"/>
                    <a:gd name="T4" fmla="*/ 61 w 66"/>
                    <a:gd name="T5" fmla="*/ 23 h 23"/>
                    <a:gd name="T6" fmla="*/ 0 w 66"/>
                    <a:gd name="T7" fmla="*/ 19 h 23"/>
                    <a:gd name="T8" fmla="*/ 0 w 66"/>
                    <a:gd name="T9" fmla="*/ 9 h 23"/>
                    <a:gd name="T10" fmla="*/ 0 w 66"/>
                    <a:gd name="T11" fmla="*/ 9 h 23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66"/>
                    <a:gd name="T19" fmla="*/ 0 h 23"/>
                    <a:gd name="T20" fmla="*/ 66 w 66"/>
                    <a:gd name="T21" fmla="*/ 23 h 23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66" h="23">
                      <a:moveTo>
                        <a:pt x="0" y="9"/>
                      </a:moveTo>
                      <a:lnTo>
                        <a:pt x="66" y="0"/>
                      </a:lnTo>
                      <a:lnTo>
                        <a:pt x="61" y="23"/>
                      </a:lnTo>
                      <a:lnTo>
                        <a:pt x="0" y="19"/>
                      </a:lnTo>
                      <a:lnTo>
                        <a:pt x="0" y="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14" name="Freeform 678"/>
                <p:cNvSpPr>
                  <a:spLocks/>
                </p:cNvSpPr>
                <p:nvPr/>
              </p:nvSpPr>
              <p:spPr bwMode="auto">
                <a:xfrm>
                  <a:off x="14229" y="6499"/>
                  <a:ext cx="336" cy="81"/>
                </a:xfrm>
                <a:custGeom>
                  <a:avLst/>
                  <a:gdLst>
                    <a:gd name="T0" fmla="*/ 0 w 336"/>
                    <a:gd name="T1" fmla="*/ 72 h 81"/>
                    <a:gd name="T2" fmla="*/ 327 w 336"/>
                    <a:gd name="T3" fmla="*/ 0 h 81"/>
                    <a:gd name="T4" fmla="*/ 336 w 336"/>
                    <a:gd name="T5" fmla="*/ 20 h 81"/>
                    <a:gd name="T6" fmla="*/ 299 w 336"/>
                    <a:gd name="T7" fmla="*/ 81 h 81"/>
                    <a:gd name="T8" fmla="*/ 261 w 336"/>
                    <a:gd name="T9" fmla="*/ 77 h 81"/>
                    <a:gd name="T10" fmla="*/ 280 w 336"/>
                    <a:gd name="T11" fmla="*/ 43 h 81"/>
                    <a:gd name="T12" fmla="*/ 4 w 336"/>
                    <a:gd name="T13" fmla="*/ 81 h 81"/>
                    <a:gd name="T14" fmla="*/ 0 w 336"/>
                    <a:gd name="T15" fmla="*/ 72 h 81"/>
                    <a:gd name="T16" fmla="*/ 0 w 336"/>
                    <a:gd name="T17" fmla="*/ 72 h 8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336"/>
                    <a:gd name="T28" fmla="*/ 0 h 81"/>
                    <a:gd name="T29" fmla="*/ 336 w 336"/>
                    <a:gd name="T30" fmla="*/ 81 h 81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336" h="81">
                      <a:moveTo>
                        <a:pt x="0" y="72"/>
                      </a:moveTo>
                      <a:lnTo>
                        <a:pt x="327" y="0"/>
                      </a:lnTo>
                      <a:lnTo>
                        <a:pt x="336" y="20"/>
                      </a:lnTo>
                      <a:lnTo>
                        <a:pt x="299" y="81"/>
                      </a:lnTo>
                      <a:lnTo>
                        <a:pt x="261" y="77"/>
                      </a:lnTo>
                      <a:lnTo>
                        <a:pt x="280" y="43"/>
                      </a:lnTo>
                      <a:lnTo>
                        <a:pt x="4" y="81"/>
                      </a:lnTo>
                      <a:lnTo>
                        <a:pt x="0" y="7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15" name="Freeform 679"/>
                <p:cNvSpPr>
                  <a:spLocks/>
                </p:cNvSpPr>
                <p:nvPr/>
              </p:nvSpPr>
              <p:spPr bwMode="auto">
                <a:xfrm>
                  <a:off x="13802" y="6499"/>
                  <a:ext cx="19" cy="124"/>
                </a:xfrm>
                <a:custGeom>
                  <a:avLst/>
                  <a:gdLst>
                    <a:gd name="T0" fmla="*/ 0 w 19"/>
                    <a:gd name="T1" fmla="*/ 5 h 124"/>
                    <a:gd name="T2" fmla="*/ 9 w 19"/>
                    <a:gd name="T3" fmla="*/ 0 h 124"/>
                    <a:gd name="T4" fmla="*/ 19 w 19"/>
                    <a:gd name="T5" fmla="*/ 124 h 124"/>
                    <a:gd name="T6" fmla="*/ 0 w 19"/>
                    <a:gd name="T7" fmla="*/ 124 h 124"/>
                    <a:gd name="T8" fmla="*/ 0 w 19"/>
                    <a:gd name="T9" fmla="*/ 5 h 124"/>
                    <a:gd name="T10" fmla="*/ 0 w 19"/>
                    <a:gd name="T11" fmla="*/ 5 h 12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9"/>
                    <a:gd name="T19" fmla="*/ 0 h 124"/>
                    <a:gd name="T20" fmla="*/ 19 w 19"/>
                    <a:gd name="T21" fmla="*/ 124 h 12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9" h="124">
                      <a:moveTo>
                        <a:pt x="0" y="5"/>
                      </a:moveTo>
                      <a:lnTo>
                        <a:pt x="9" y="0"/>
                      </a:lnTo>
                      <a:lnTo>
                        <a:pt x="19" y="124"/>
                      </a:lnTo>
                      <a:lnTo>
                        <a:pt x="0" y="124"/>
                      </a:lnTo>
                      <a:lnTo>
                        <a:pt x="0" y="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16" name="Freeform 680"/>
                <p:cNvSpPr>
                  <a:spLocks/>
                </p:cNvSpPr>
                <p:nvPr/>
              </p:nvSpPr>
              <p:spPr bwMode="auto">
                <a:xfrm>
                  <a:off x="11425" y="6657"/>
                  <a:ext cx="996" cy="767"/>
                </a:xfrm>
                <a:custGeom>
                  <a:avLst/>
                  <a:gdLst>
                    <a:gd name="T0" fmla="*/ 564 w 996"/>
                    <a:gd name="T1" fmla="*/ 300 h 767"/>
                    <a:gd name="T2" fmla="*/ 579 w 996"/>
                    <a:gd name="T3" fmla="*/ 276 h 767"/>
                    <a:gd name="T4" fmla="*/ 616 w 996"/>
                    <a:gd name="T5" fmla="*/ 219 h 767"/>
                    <a:gd name="T6" fmla="*/ 650 w 996"/>
                    <a:gd name="T7" fmla="*/ 147 h 767"/>
                    <a:gd name="T8" fmla="*/ 659 w 996"/>
                    <a:gd name="T9" fmla="*/ 90 h 767"/>
                    <a:gd name="T10" fmla="*/ 645 w 996"/>
                    <a:gd name="T11" fmla="*/ 47 h 767"/>
                    <a:gd name="T12" fmla="*/ 635 w 996"/>
                    <a:gd name="T13" fmla="*/ 28 h 767"/>
                    <a:gd name="T14" fmla="*/ 616 w 996"/>
                    <a:gd name="T15" fmla="*/ 14 h 767"/>
                    <a:gd name="T16" fmla="*/ 579 w 996"/>
                    <a:gd name="T17" fmla="*/ 0 h 767"/>
                    <a:gd name="T18" fmla="*/ 531 w 996"/>
                    <a:gd name="T19" fmla="*/ 14 h 767"/>
                    <a:gd name="T20" fmla="*/ 469 w 996"/>
                    <a:gd name="T21" fmla="*/ 66 h 767"/>
                    <a:gd name="T22" fmla="*/ 436 w 996"/>
                    <a:gd name="T23" fmla="*/ 104 h 767"/>
                    <a:gd name="T24" fmla="*/ 403 w 996"/>
                    <a:gd name="T25" fmla="*/ 147 h 767"/>
                    <a:gd name="T26" fmla="*/ 375 w 996"/>
                    <a:gd name="T27" fmla="*/ 185 h 767"/>
                    <a:gd name="T28" fmla="*/ 351 w 996"/>
                    <a:gd name="T29" fmla="*/ 224 h 767"/>
                    <a:gd name="T30" fmla="*/ 327 w 996"/>
                    <a:gd name="T31" fmla="*/ 252 h 767"/>
                    <a:gd name="T32" fmla="*/ 280 w 996"/>
                    <a:gd name="T33" fmla="*/ 247 h 767"/>
                    <a:gd name="T34" fmla="*/ 171 w 996"/>
                    <a:gd name="T35" fmla="*/ 243 h 767"/>
                    <a:gd name="T36" fmla="*/ 57 w 996"/>
                    <a:gd name="T37" fmla="*/ 257 h 767"/>
                    <a:gd name="T38" fmla="*/ 19 w 996"/>
                    <a:gd name="T39" fmla="*/ 276 h 767"/>
                    <a:gd name="T40" fmla="*/ 0 w 996"/>
                    <a:gd name="T41" fmla="*/ 304 h 767"/>
                    <a:gd name="T42" fmla="*/ 0 w 996"/>
                    <a:gd name="T43" fmla="*/ 338 h 767"/>
                    <a:gd name="T44" fmla="*/ 19 w 996"/>
                    <a:gd name="T45" fmla="*/ 366 h 767"/>
                    <a:gd name="T46" fmla="*/ 47 w 996"/>
                    <a:gd name="T47" fmla="*/ 390 h 767"/>
                    <a:gd name="T48" fmla="*/ 80 w 996"/>
                    <a:gd name="T49" fmla="*/ 414 h 767"/>
                    <a:gd name="T50" fmla="*/ 118 w 996"/>
                    <a:gd name="T51" fmla="*/ 428 h 767"/>
                    <a:gd name="T52" fmla="*/ 152 w 996"/>
                    <a:gd name="T53" fmla="*/ 438 h 767"/>
                    <a:gd name="T54" fmla="*/ 185 w 996"/>
                    <a:gd name="T55" fmla="*/ 447 h 767"/>
                    <a:gd name="T56" fmla="*/ 175 w 996"/>
                    <a:gd name="T57" fmla="*/ 462 h 767"/>
                    <a:gd name="T58" fmla="*/ 147 w 996"/>
                    <a:gd name="T59" fmla="*/ 485 h 767"/>
                    <a:gd name="T60" fmla="*/ 114 w 996"/>
                    <a:gd name="T61" fmla="*/ 528 h 767"/>
                    <a:gd name="T62" fmla="*/ 95 w 996"/>
                    <a:gd name="T63" fmla="*/ 552 h 767"/>
                    <a:gd name="T64" fmla="*/ 76 w 996"/>
                    <a:gd name="T65" fmla="*/ 576 h 767"/>
                    <a:gd name="T66" fmla="*/ 61 w 996"/>
                    <a:gd name="T67" fmla="*/ 600 h 767"/>
                    <a:gd name="T68" fmla="*/ 47 w 996"/>
                    <a:gd name="T69" fmla="*/ 628 h 767"/>
                    <a:gd name="T70" fmla="*/ 23 w 996"/>
                    <a:gd name="T71" fmla="*/ 676 h 767"/>
                    <a:gd name="T72" fmla="*/ 19 w 996"/>
                    <a:gd name="T73" fmla="*/ 719 h 767"/>
                    <a:gd name="T74" fmla="*/ 28 w 996"/>
                    <a:gd name="T75" fmla="*/ 733 h 767"/>
                    <a:gd name="T76" fmla="*/ 42 w 996"/>
                    <a:gd name="T77" fmla="*/ 747 h 767"/>
                    <a:gd name="T78" fmla="*/ 76 w 996"/>
                    <a:gd name="T79" fmla="*/ 762 h 767"/>
                    <a:gd name="T80" fmla="*/ 114 w 996"/>
                    <a:gd name="T81" fmla="*/ 767 h 767"/>
                    <a:gd name="T82" fmla="*/ 189 w 996"/>
                    <a:gd name="T83" fmla="*/ 752 h 767"/>
                    <a:gd name="T84" fmla="*/ 246 w 996"/>
                    <a:gd name="T85" fmla="*/ 733 h 767"/>
                    <a:gd name="T86" fmla="*/ 265 w 996"/>
                    <a:gd name="T87" fmla="*/ 719 h 767"/>
                    <a:gd name="T88" fmla="*/ 450 w 996"/>
                    <a:gd name="T89" fmla="*/ 528 h 767"/>
                    <a:gd name="T90" fmla="*/ 844 w 996"/>
                    <a:gd name="T91" fmla="*/ 543 h 767"/>
                    <a:gd name="T92" fmla="*/ 996 w 996"/>
                    <a:gd name="T93" fmla="*/ 309 h 767"/>
                    <a:gd name="T94" fmla="*/ 854 w 996"/>
                    <a:gd name="T95" fmla="*/ 262 h 767"/>
                    <a:gd name="T96" fmla="*/ 745 w 996"/>
                    <a:gd name="T97" fmla="*/ 357 h 767"/>
                    <a:gd name="T98" fmla="*/ 564 w 996"/>
                    <a:gd name="T99" fmla="*/ 300 h 767"/>
                    <a:gd name="T100" fmla="*/ 564 w 996"/>
                    <a:gd name="T101" fmla="*/ 300 h 767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w 996"/>
                    <a:gd name="T154" fmla="*/ 0 h 767"/>
                    <a:gd name="T155" fmla="*/ 996 w 996"/>
                    <a:gd name="T156" fmla="*/ 767 h 767"/>
                  </a:gdLst>
                  <a:ahLst/>
                  <a:cxnLst>
                    <a:cxn ang="T102">
                      <a:pos x="T0" y="T1"/>
                    </a:cxn>
                    <a:cxn ang="T103">
                      <a:pos x="T2" y="T3"/>
                    </a:cxn>
                    <a:cxn ang="T104">
                      <a:pos x="T4" y="T5"/>
                    </a:cxn>
                    <a:cxn ang="T105">
                      <a:pos x="T6" y="T7"/>
                    </a:cxn>
                    <a:cxn ang="T106">
                      <a:pos x="T8" y="T9"/>
                    </a:cxn>
                    <a:cxn ang="T107">
                      <a:pos x="T10" y="T11"/>
                    </a:cxn>
                    <a:cxn ang="T108">
                      <a:pos x="T12" y="T13"/>
                    </a:cxn>
                    <a:cxn ang="T109">
                      <a:pos x="T14" y="T15"/>
                    </a:cxn>
                    <a:cxn ang="T110">
                      <a:pos x="T16" y="T17"/>
                    </a:cxn>
                    <a:cxn ang="T111">
                      <a:pos x="T18" y="T19"/>
                    </a:cxn>
                    <a:cxn ang="T112">
                      <a:pos x="T20" y="T21"/>
                    </a:cxn>
                    <a:cxn ang="T113">
                      <a:pos x="T22" y="T23"/>
                    </a:cxn>
                    <a:cxn ang="T114">
                      <a:pos x="T24" y="T25"/>
                    </a:cxn>
                    <a:cxn ang="T115">
                      <a:pos x="T26" y="T27"/>
                    </a:cxn>
                    <a:cxn ang="T116">
                      <a:pos x="T28" y="T29"/>
                    </a:cxn>
                    <a:cxn ang="T117">
                      <a:pos x="T30" y="T31"/>
                    </a:cxn>
                    <a:cxn ang="T118">
                      <a:pos x="T32" y="T33"/>
                    </a:cxn>
                    <a:cxn ang="T119">
                      <a:pos x="T34" y="T35"/>
                    </a:cxn>
                    <a:cxn ang="T120">
                      <a:pos x="T36" y="T37"/>
                    </a:cxn>
                    <a:cxn ang="T121">
                      <a:pos x="T38" y="T39"/>
                    </a:cxn>
                    <a:cxn ang="T122">
                      <a:pos x="T40" y="T41"/>
                    </a:cxn>
                    <a:cxn ang="T123">
                      <a:pos x="T42" y="T43"/>
                    </a:cxn>
                    <a:cxn ang="T124">
                      <a:pos x="T44" y="T45"/>
                    </a:cxn>
                    <a:cxn ang="T125">
                      <a:pos x="T46" y="T47"/>
                    </a:cxn>
                    <a:cxn ang="T126">
                      <a:pos x="T48" y="T49"/>
                    </a:cxn>
                    <a:cxn ang="T127">
                      <a:pos x="T50" y="T51"/>
                    </a:cxn>
                    <a:cxn ang="T128">
                      <a:pos x="T52" y="T53"/>
                    </a:cxn>
                    <a:cxn ang="T129">
                      <a:pos x="T54" y="T55"/>
                    </a:cxn>
                    <a:cxn ang="T130">
                      <a:pos x="T56" y="T57"/>
                    </a:cxn>
                    <a:cxn ang="T131">
                      <a:pos x="T58" y="T59"/>
                    </a:cxn>
                    <a:cxn ang="T132">
                      <a:pos x="T60" y="T61"/>
                    </a:cxn>
                    <a:cxn ang="T133">
                      <a:pos x="T62" y="T63"/>
                    </a:cxn>
                    <a:cxn ang="T134">
                      <a:pos x="T64" y="T65"/>
                    </a:cxn>
                    <a:cxn ang="T135">
                      <a:pos x="T66" y="T67"/>
                    </a:cxn>
                    <a:cxn ang="T136">
                      <a:pos x="T68" y="T69"/>
                    </a:cxn>
                    <a:cxn ang="T137">
                      <a:pos x="T70" y="T71"/>
                    </a:cxn>
                    <a:cxn ang="T138">
                      <a:pos x="T72" y="T73"/>
                    </a:cxn>
                    <a:cxn ang="T139">
                      <a:pos x="T74" y="T75"/>
                    </a:cxn>
                    <a:cxn ang="T140">
                      <a:pos x="T76" y="T77"/>
                    </a:cxn>
                    <a:cxn ang="T141">
                      <a:pos x="T78" y="T79"/>
                    </a:cxn>
                    <a:cxn ang="T142">
                      <a:pos x="T80" y="T81"/>
                    </a:cxn>
                    <a:cxn ang="T143">
                      <a:pos x="T82" y="T83"/>
                    </a:cxn>
                    <a:cxn ang="T144">
                      <a:pos x="T84" y="T85"/>
                    </a:cxn>
                    <a:cxn ang="T145">
                      <a:pos x="T86" y="T87"/>
                    </a:cxn>
                    <a:cxn ang="T146">
                      <a:pos x="T88" y="T89"/>
                    </a:cxn>
                    <a:cxn ang="T147">
                      <a:pos x="T90" y="T91"/>
                    </a:cxn>
                    <a:cxn ang="T148">
                      <a:pos x="T92" y="T93"/>
                    </a:cxn>
                    <a:cxn ang="T149">
                      <a:pos x="T94" y="T95"/>
                    </a:cxn>
                    <a:cxn ang="T150">
                      <a:pos x="T96" y="T97"/>
                    </a:cxn>
                    <a:cxn ang="T151">
                      <a:pos x="T98" y="T99"/>
                    </a:cxn>
                    <a:cxn ang="T152">
                      <a:pos x="T100" y="T101"/>
                    </a:cxn>
                  </a:cxnLst>
                  <a:rect l="T153" t="T154" r="T155" b="T156"/>
                  <a:pathLst>
                    <a:path w="996" h="767">
                      <a:moveTo>
                        <a:pt x="564" y="300"/>
                      </a:moveTo>
                      <a:lnTo>
                        <a:pt x="579" y="276"/>
                      </a:lnTo>
                      <a:lnTo>
                        <a:pt x="616" y="219"/>
                      </a:lnTo>
                      <a:lnTo>
                        <a:pt x="650" y="147"/>
                      </a:lnTo>
                      <a:lnTo>
                        <a:pt x="659" y="90"/>
                      </a:lnTo>
                      <a:lnTo>
                        <a:pt x="645" y="47"/>
                      </a:lnTo>
                      <a:lnTo>
                        <a:pt x="635" y="28"/>
                      </a:lnTo>
                      <a:lnTo>
                        <a:pt x="616" y="14"/>
                      </a:lnTo>
                      <a:lnTo>
                        <a:pt x="579" y="0"/>
                      </a:lnTo>
                      <a:lnTo>
                        <a:pt x="531" y="14"/>
                      </a:lnTo>
                      <a:lnTo>
                        <a:pt x="469" y="66"/>
                      </a:lnTo>
                      <a:lnTo>
                        <a:pt x="436" y="104"/>
                      </a:lnTo>
                      <a:lnTo>
                        <a:pt x="403" y="147"/>
                      </a:lnTo>
                      <a:lnTo>
                        <a:pt x="375" y="185"/>
                      </a:lnTo>
                      <a:lnTo>
                        <a:pt x="351" y="224"/>
                      </a:lnTo>
                      <a:lnTo>
                        <a:pt x="327" y="252"/>
                      </a:lnTo>
                      <a:lnTo>
                        <a:pt x="280" y="247"/>
                      </a:lnTo>
                      <a:lnTo>
                        <a:pt x="171" y="243"/>
                      </a:lnTo>
                      <a:lnTo>
                        <a:pt x="57" y="257"/>
                      </a:lnTo>
                      <a:lnTo>
                        <a:pt x="19" y="276"/>
                      </a:lnTo>
                      <a:lnTo>
                        <a:pt x="0" y="304"/>
                      </a:lnTo>
                      <a:lnTo>
                        <a:pt x="0" y="338"/>
                      </a:lnTo>
                      <a:lnTo>
                        <a:pt x="19" y="366"/>
                      </a:lnTo>
                      <a:lnTo>
                        <a:pt x="47" y="390"/>
                      </a:lnTo>
                      <a:lnTo>
                        <a:pt x="80" y="414"/>
                      </a:lnTo>
                      <a:lnTo>
                        <a:pt x="118" y="428"/>
                      </a:lnTo>
                      <a:lnTo>
                        <a:pt x="152" y="438"/>
                      </a:lnTo>
                      <a:lnTo>
                        <a:pt x="185" y="447"/>
                      </a:lnTo>
                      <a:lnTo>
                        <a:pt x="175" y="462"/>
                      </a:lnTo>
                      <a:lnTo>
                        <a:pt x="147" y="485"/>
                      </a:lnTo>
                      <a:lnTo>
                        <a:pt x="114" y="528"/>
                      </a:lnTo>
                      <a:lnTo>
                        <a:pt x="95" y="552"/>
                      </a:lnTo>
                      <a:lnTo>
                        <a:pt x="76" y="576"/>
                      </a:lnTo>
                      <a:lnTo>
                        <a:pt x="61" y="600"/>
                      </a:lnTo>
                      <a:lnTo>
                        <a:pt x="47" y="628"/>
                      </a:lnTo>
                      <a:lnTo>
                        <a:pt x="23" y="676"/>
                      </a:lnTo>
                      <a:lnTo>
                        <a:pt x="19" y="719"/>
                      </a:lnTo>
                      <a:lnTo>
                        <a:pt x="28" y="733"/>
                      </a:lnTo>
                      <a:lnTo>
                        <a:pt x="42" y="747"/>
                      </a:lnTo>
                      <a:lnTo>
                        <a:pt x="76" y="762"/>
                      </a:lnTo>
                      <a:lnTo>
                        <a:pt x="114" y="767"/>
                      </a:lnTo>
                      <a:lnTo>
                        <a:pt x="189" y="752"/>
                      </a:lnTo>
                      <a:lnTo>
                        <a:pt x="246" y="733"/>
                      </a:lnTo>
                      <a:lnTo>
                        <a:pt x="265" y="719"/>
                      </a:lnTo>
                      <a:lnTo>
                        <a:pt x="450" y="528"/>
                      </a:lnTo>
                      <a:lnTo>
                        <a:pt x="844" y="543"/>
                      </a:lnTo>
                      <a:lnTo>
                        <a:pt x="996" y="309"/>
                      </a:lnTo>
                      <a:lnTo>
                        <a:pt x="854" y="262"/>
                      </a:lnTo>
                      <a:lnTo>
                        <a:pt x="745" y="357"/>
                      </a:lnTo>
                      <a:lnTo>
                        <a:pt x="564" y="300"/>
                      </a:lnTo>
                      <a:close/>
                    </a:path>
                  </a:pathLst>
                </a:custGeom>
                <a:solidFill>
                  <a:srgbClr val="FFCC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17" name="Freeform 681"/>
                <p:cNvSpPr>
                  <a:spLocks/>
                </p:cNvSpPr>
                <p:nvPr/>
              </p:nvSpPr>
              <p:spPr bwMode="auto">
                <a:xfrm>
                  <a:off x="11482" y="6695"/>
                  <a:ext cx="887" cy="695"/>
                </a:xfrm>
                <a:custGeom>
                  <a:avLst/>
                  <a:gdLst>
                    <a:gd name="T0" fmla="*/ 175 w 887"/>
                    <a:gd name="T1" fmla="*/ 395 h 695"/>
                    <a:gd name="T2" fmla="*/ 142 w 887"/>
                    <a:gd name="T3" fmla="*/ 386 h 695"/>
                    <a:gd name="T4" fmla="*/ 80 w 887"/>
                    <a:gd name="T5" fmla="*/ 362 h 695"/>
                    <a:gd name="T6" fmla="*/ 19 w 887"/>
                    <a:gd name="T7" fmla="*/ 324 h 695"/>
                    <a:gd name="T8" fmla="*/ 9 w 887"/>
                    <a:gd name="T9" fmla="*/ 305 h 695"/>
                    <a:gd name="T10" fmla="*/ 9 w 887"/>
                    <a:gd name="T11" fmla="*/ 281 h 695"/>
                    <a:gd name="T12" fmla="*/ 33 w 887"/>
                    <a:gd name="T13" fmla="*/ 257 h 695"/>
                    <a:gd name="T14" fmla="*/ 66 w 887"/>
                    <a:gd name="T15" fmla="*/ 247 h 695"/>
                    <a:gd name="T16" fmla="*/ 156 w 887"/>
                    <a:gd name="T17" fmla="*/ 238 h 695"/>
                    <a:gd name="T18" fmla="*/ 280 w 887"/>
                    <a:gd name="T19" fmla="*/ 243 h 695"/>
                    <a:gd name="T20" fmla="*/ 284 w 887"/>
                    <a:gd name="T21" fmla="*/ 233 h 695"/>
                    <a:gd name="T22" fmla="*/ 303 w 887"/>
                    <a:gd name="T23" fmla="*/ 205 h 695"/>
                    <a:gd name="T24" fmla="*/ 332 w 887"/>
                    <a:gd name="T25" fmla="*/ 166 h 695"/>
                    <a:gd name="T26" fmla="*/ 351 w 887"/>
                    <a:gd name="T27" fmla="*/ 143 h 695"/>
                    <a:gd name="T28" fmla="*/ 365 w 887"/>
                    <a:gd name="T29" fmla="*/ 119 h 695"/>
                    <a:gd name="T30" fmla="*/ 384 w 887"/>
                    <a:gd name="T31" fmla="*/ 100 h 695"/>
                    <a:gd name="T32" fmla="*/ 403 w 887"/>
                    <a:gd name="T33" fmla="*/ 76 h 695"/>
                    <a:gd name="T34" fmla="*/ 441 w 887"/>
                    <a:gd name="T35" fmla="*/ 38 h 695"/>
                    <a:gd name="T36" fmla="*/ 469 w 887"/>
                    <a:gd name="T37" fmla="*/ 9 h 695"/>
                    <a:gd name="T38" fmla="*/ 493 w 887"/>
                    <a:gd name="T39" fmla="*/ 0 h 695"/>
                    <a:gd name="T40" fmla="*/ 559 w 887"/>
                    <a:gd name="T41" fmla="*/ 9 h 695"/>
                    <a:gd name="T42" fmla="*/ 569 w 887"/>
                    <a:gd name="T43" fmla="*/ 38 h 695"/>
                    <a:gd name="T44" fmla="*/ 564 w 887"/>
                    <a:gd name="T45" fmla="*/ 90 h 695"/>
                    <a:gd name="T46" fmla="*/ 555 w 887"/>
                    <a:gd name="T47" fmla="*/ 119 h 695"/>
                    <a:gd name="T48" fmla="*/ 541 w 887"/>
                    <a:gd name="T49" fmla="*/ 152 h 695"/>
                    <a:gd name="T50" fmla="*/ 522 w 887"/>
                    <a:gd name="T51" fmla="*/ 186 h 695"/>
                    <a:gd name="T52" fmla="*/ 498 w 887"/>
                    <a:gd name="T53" fmla="*/ 219 h 695"/>
                    <a:gd name="T54" fmla="*/ 484 w 887"/>
                    <a:gd name="T55" fmla="*/ 247 h 695"/>
                    <a:gd name="T56" fmla="*/ 465 w 887"/>
                    <a:gd name="T57" fmla="*/ 266 h 695"/>
                    <a:gd name="T58" fmla="*/ 450 w 887"/>
                    <a:gd name="T59" fmla="*/ 290 h 695"/>
                    <a:gd name="T60" fmla="*/ 692 w 887"/>
                    <a:gd name="T61" fmla="*/ 347 h 695"/>
                    <a:gd name="T62" fmla="*/ 806 w 887"/>
                    <a:gd name="T63" fmla="*/ 262 h 695"/>
                    <a:gd name="T64" fmla="*/ 887 w 887"/>
                    <a:gd name="T65" fmla="*/ 281 h 695"/>
                    <a:gd name="T66" fmla="*/ 763 w 887"/>
                    <a:gd name="T67" fmla="*/ 471 h 695"/>
                    <a:gd name="T68" fmla="*/ 384 w 887"/>
                    <a:gd name="T69" fmla="*/ 428 h 695"/>
                    <a:gd name="T70" fmla="*/ 355 w 887"/>
                    <a:gd name="T71" fmla="*/ 462 h 695"/>
                    <a:gd name="T72" fmla="*/ 327 w 887"/>
                    <a:gd name="T73" fmla="*/ 500 h 695"/>
                    <a:gd name="T74" fmla="*/ 294 w 887"/>
                    <a:gd name="T75" fmla="*/ 543 h 695"/>
                    <a:gd name="T76" fmla="*/ 275 w 887"/>
                    <a:gd name="T77" fmla="*/ 562 h 695"/>
                    <a:gd name="T78" fmla="*/ 251 w 887"/>
                    <a:gd name="T79" fmla="*/ 586 h 695"/>
                    <a:gd name="T80" fmla="*/ 213 w 887"/>
                    <a:gd name="T81" fmla="*/ 624 h 695"/>
                    <a:gd name="T82" fmla="*/ 180 w 887"/>
                    <a:gd name="T83" fmla="*/ 657 h 695"/>
                    <a:gd name="T84" fmla="*/ 151 w 887"/>
                    <a:gd name="T85" fmla="*/ 676 h 695"/>
                    <a:gd name="T86" fmla="*/ 99 w 887"/>
                    <a:gd name="T87" fmla="*/ 695 h 695"/>
                    <a:gd name="T88" fmla="*/ 47 w 887"/>
                    <a:gd name="T89" fmla="*/ 695 h 695"/>
                    <a:gd name="T90" fmla="*/ 14 w 887"/>
                    <a:gd name="T91" fmla="*/ 681 h 695"/>
                    <a:gd name="T92" fmla="*/ 0 w 887"/>
                    <a:gd name="T93" fmla="*/ 648 h 695"/>
                    <a:gd name="T94" fmla="*/ 9 w 887"/>
                    <a:gd name="T95" fmla="*/ 619 h 695"/>
                    <a:gd name="T96" fmla="*/ 28 w 887"/>
                    <a:gd name="T97" fmla="*/ 586 h 695"/>
                    <a:gd name="T98" fmla="*/ 42 w 887"/>
                    <a:gd name="T99" fmla="*/ 562 h 695"/>
                    <a:gd name="T100" fmla="*/ 57 w 887"/>
                    <a:gd name="T101" fmla="*/ 543 h 695"/>
                    <a:gd name="T102" fmla="*/ 71 w 887"/>
                    <a:gd name="T103" fmla="*/ 524 h 695"/>
                    <a:gd name="T104" fmla="*/ 85 w 887"/>
                    <a:gd name="T105" fmla="*/ 500 h 695"/>
                    <a:gd name="T106" fmla="*/ 118 w 887"/>
                    <a:gd name="T107" fmla="*/ 457 h 695"/>
                    <a:gd name="T108" fmla="*/ 147 w 887"/>
                    <a:gd name="T109" fmla="*/ 424 h 695"/>
                    <a:gd name="T110" fmla="*/ 175 w 887"/>
                    <a:gd name="T111" fmla="*/ 395 h 695"/>
                    <a:gd name="T112" fmla="*/ 175 w 887"/>
                    <a:gd name="T113" fmla="*/ 395 h 695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w 887"/>
                    <a:gd name="T172" fmla="*/ 0 h 695"/>
                    <a:gd name="T173" fmla="*/ 887 w 887"/>
                    <a:gd name="T174" fmla="*/ 695 h 695"/>
                  </a:gdLst>
                  <a:ahLst/>
                  <a:cxnLst>
                    <a:cxn ang="T114">
                      <a:pos x="T0" y="T1"/>
                    </a:cxn>
                    <a:cxn ang="T115">
                      <a:pos x="T2" y="T3"/>
                    </a:cxn>
                    <a:cxn ang="T116">
                      <a:pos x="T4" y="T5"/>
                    </a:cxn>
                    <a:cxn ang="T117">
                      <a:pos x="T6" y="T7"/>
                    </a:cxn>
                    <a:cxn ang="T118">
                      <a:pos x="T8" y="T9"/>
                    </a:cxn>
                    <a:cxn ang="T119">
                      <a:pos x="T10" y="T11"/>
                    </a:cxn>
                    <a:cxn ang="T120">
                      <a:pos x="T12" y="T13"/>
                    </a:cxn>
                    <a:cxn ang="T121">
                      <a:pos x="T14" y="T15"/>
                    </a:cxn>
                    <a:cxn ang="T122">
                      <a:pos x="T16" y="T17"/>
                    </a:cxn>
                    <a:cxn ang="T123">
                      <a:pos x="T18" y="T19"/>
                    </a:cxn>
                    <a:cxn ang="T124">
                      <a:pos x="T20" y="T21"/>
                    </a:cxn>
                    <a:cxn ang="T125">
                      <a:pos x="T22" y="T23"/>
                    </a:cxn>
                    <a:cxn ang="T126">
                      <a:pos x="T24" y="T25"/>
                    </a:cxn>
                    <a:cxn ang="T127">
                      <a:pos x="T26" y="T27"/>
                    </a:cxn>
                    <a:cxn ang="T128">
                      <a:pos x="T28" y="T29"/>
                    </a:cxn>
                    <a:cxn ang="T129">
                      <a:pos x="T30" y="T31"/>
                    </a:cxn>
                    <a:cxn ang="T130">
                      <a:pos x="T32" y="T33"/>
                    </a:cxn>
                    <a:cxn ang="T131">
                      <a:pos x="T34" y="T35"/>
                    </a:cxn>
                    <a:cxn ang="T132">
                      <a:pos x="T36" y="T37"/>
                    </a:cxn>
                    <a:cxn ang="T133">
                      <a:pos x="T38" y="T39"/>
                    </a:cxn>
                    <a:cxn ang="T134">
                      <a:pos x="T40" y="T41"/>
                    </a:cxn>
                    <a:cxn ang="T135">
                      <a:pos x="T42" y="T43"/>
                    </a:cxn>
                    <a:cxn ang="T136">
                      <a:pos x="T44" y="T45"/>
                    </a:cxn>
                    <a:cxn ang="T137">
                      <a:pos x="T46" y="T47"/>
                    </a:cxn>
                    <a:cxn ang="T138">
                      <a:pos x="T48" y="T49"/>
                    </a:cxn>
                    <a:cxn ang="T139">
                      <a:pos x="T50" y="T51"/>
                    </a:cxn>
                    <a:cxn ang="T140">
                      <a:pos x="T52" y="T53"/>
                    </a:cxn>
                    <a:cxn ang="T141">
                      <a:pos x="T54" y="T55"/>
                    </a:cxn>
                    <a:cxn ang="T142">
                      <a:pos x="T56" y="T57"/>
                    </a:cxn>
                    <a:cxn ang="T143">
                      <a:pos x="T58" y="T59"/>
                    </a:cxn>
                    <a:cxn ang="T144">
                      <a:pos x="T60" y="T61"/>
                    </a:cxn>
                    <a:cxn ang="T145">
                      <a:pos x="T62" y="T63"/>
                    </a:cxn>
                    <a:cxn ang="T146">
                      <a:pos x="T64" y="T65"/>
                    </a:cxn>
                    <a:cxn ang="T147">
                      <a:pos x="T66" y="T67"/>
                    </a:cxn>
                    <a:cxn ang="T148">
                      <a:pos x="T68" y="T69"/>
                    </a:cxn>
                    <a:cxn ang="T149">
                      <a:pos x="T70" y="T71"/>
                    </a:cxn>
                    <a:cxn ang="T150">
                      <a:pos x="T72" y="T73"/>
                    </a:cxn>
                    <a:cxn ang="T151">
                      <a:pos x="T74" y="T75"/>
                    </a:cxn>
                    <a:cxn ang="T152">
                      <a:pos x="T76" y="T77"/>
                    </a:cxn>
                    <a:cxn ang="T153">
                      <a:pos x="T78" y="T79"/>
                    </a:cxn>
                    <a:cxn ang="T154">
                      <a:pos x="T80" y="T81"/>
                    </a:cxn>
                    <a:cxn ang="T155">
                      <a:pos x="T82" y="T83"/>
                    </a:cxn>
                    <a:cxn ang="T156">
                      <a:pos x="T84" y="T85"/>
                    </a:cxn>
                    <a:cxn ang="T157">
                      <a:pos x="T86" y="T87"/>
                    </a:cxn>
                    <a:cxn ang="T158">
                      <a:pos x="T88" y="T89"/>
                    </a:cxn>
                    <a:cxn ang="T159">
                      <a:pos x="T90" y="T91"/>
                    </a:cxn>
                    <a:cxn ang="T160">
                      <a:pos x="T92" y="T93"/>
                    </a:cxn>
                    <a:cxn ang="T161">
                      <a:pos x="T94" y="T95"/>
                    </a:cxn>
                    <a:cxn ang="T162">
                      <a:pos x="T96" y="T97"/>
                    </a:cxn>
                    <a:cxn ang="T163">
                      <a:pos x="T98" y="T99"/>
                    </a:cxn>
                    <a:cxn ang="T164">
                      <a:pos x="T100" y="T101"/>
                    </a:cxn>
                    <a:cxn ang="T165">
                      <a:pos x="T102" y="T103"/>
                    </a:cxn>
                    <a:cxn ang="T166">
                      <a:pos x="T104" y="T105"/>
                    </a:cxn>
                    <a:cxn ang="T167">
                      <a:pos x="T106" y="T107"/>
                    </a:cxn>
                    <a:cxn ang="T168">
                      <a:pos x="T108" y="T109"/>
                    </a:cxn>
                    <a:cxn ang="T169">
                      <a:pos x="T110" y="T111"/>
                    </a:cxn>
                    <a:cxn ang="T170">
                      <a:pos x="T112" y="T113"/>
                    </a:cxn>
                  </a:cxnLst>
                  <a:rect l="T171" t="T172" r="T173" b="T174"/>
                  <a:pathLst>
                    <a:path w="887" h="695">
                      <a:moveTo>
                        <a:pt x="175" y="395"/>
                      </a:moveTo>
                      <a:lnTo>
                        <a:pt x="142" y="386"/>
                      </a:lnTo>
                      <a:lnTo>
                        <a:pt x="80" y="362"/>
                      </a:lnTo>
                      <a:lnTo>
                        <a:pt x="19" y="324"/>
                      </a:lnTo>
                      <a:lnTo>
                        <a:pt x="9" y="305"/>
                      </a:lnTo>
                      <a:lnTo>
                        <a:pt x="9" y="281"/>
                      </a:lnTo>
                      <a:lnTo>
                        <a:pt x="33" y="257"/>
                      </a:lnTo>
                      <a:lnTo>
                        <a:pt x="66" y="247"/>
                      </a:lnTo>
                      <a:lnTo>
                        <a:pt x="156" y="238"/>
                      </a:lnTo>
                      <a:lnTo>
                        <a:pt x="280" y="243"/>
                      </a:lnTo>
                      <a:lnTo>
                        <a:pt x="284" y="233"/>
                      </a:lnTo>
                      <a:lnTo>
                        <a:pt x="303" y="205"/>
                      </a:lnTo>
                      <a:lnTo>
                        <a:pt x="332" y="166"/>
                      </a:lnTo>
                      <a:lnTo>
                        <a:pt x="351" y="143"/>
                      </a:lnTo>
                      <a:lnTo>
                        <a:pt x="365" y="119"/>
                      </a:lnTo>
                      <a:lnTo>
                        <a:pt x="384" y="100"/>
                      </a:lnTo>
                      <a:lnTo>
                        <a:pt x="403" y="76"/>
                      </a:lnTo>
                      <a:lnTo>
                        <a:pt x="441" y="38"/>
                      </a:lnTo>
                      <a:lnTo>
                        <a:pt x="469" y="9"/>
                      </a:lnTo>
                      <a:lnTo>
                        <a:pt x="493" y="0"/>
                      </a:lnTo>
                      <a:lnTo>
                        <a:pt x="559" y="9"/>
                      </a:lnTo>
                      <a:lnTo>
                        <a:pt x="569" y="38"/>
                      </a:lnTo>
                      <a:lnTo>
                        <a:pt x="564" y="90"/>
                      </a:lnTo>
                      <a:lnTo>
                        <a:pt x="555" y="119"/>
                      </a:lnTo>
                      <a:lnTo>
                        <a:pt x="541" y="152"/>
                      </a:lnTo>
                      <a:lnTo>
                        <a:pt x="522" y="186"/>
                      </a:lnTo>
                      <a:lnTo>
                        <a:pt x="498" y="219"/>
                      </a:lnTo>
                      <a:lnTo>
                        <a:pt x="484" y="247"/>
                      </a:lnTo>
                      <a:lnTo>
                        <a:pt x="465" y="266"/>
                      </a:lnTo>
                      <a:lnTo>
                        <a:pt x="450" y="290"/>
                      </a:lnTo>
                      <a:lnTo>
                        <a:pt x="692" y="347"/>
                      </a:lnTo>
                      <a:lnTo>
                        <a:pt x="806" y="262"/>
                      </a:lnTo>
                      <a:lnTo>
                        <a:pt x="887" y="281"/>
                      </a:lnTo>
                      <a:lnTo>
                        <a:pt x="763" y="471"/>
                      </a:lnTo>
                      <a:lnTo>
                        <a:pt x="384" y="428"/>
                      </a:lnTo>
                      <a:lnTo>
                        <a:pt x="355" y="462"/>
                      </a:lnTo>
                      <a:lnTo>
                        <a:pt x="327" y="500"/>
                      </a:lnTo>
                      <a:lnTo>
                        <a:pt x="294" y="543"/>
                      </a:lnTo>
                      <a:lnTo>
                        <a:pt x="275" y="562"/>
                      </a:lnTo>
                      <a:lnTo>
                        <a:pt x="251" y="586"/>
                      </a:lnTo>
                      <a:lnTo>
                        <a:pt x="213" y="624"/>
                      </a:lnTo>
                      <a:lnTo>
                        <a:pt x="180" y="657"/>
                      </a:lnTo>
                      <a:lnTo>
                        <a:pt x="151" y="676"/>
                      </a:lnTo>
                      <a:lnTo>
                        <a:pt x="99" y="695"/>
                      </a:lnTo>
                      <a:lnTo>
                        <a:pt x="47" y="695"/>
                      </a:lnTo>
                      <a:lnTo>
                        <a:pt x="14" y="681"/>
                      </a:lnTo>
                      <a:lnTo>
                        <a:pt x="0" y="648"/>
                      </a:lnTo>
                      <a:lnTo>
                        <a:pt x="9" y="619"/>
                      </a:lnTo>
                      <a:lnTo>
                        <a:pt x="28" y="586"/>
                      </a:lnTo>
                      <a:lnTo>
                        <a:pt x="42" y="562"/>
                      </a:lnTo>
                      <a:lnTo>
                        <a:pt x="57" y="543"/>
                      </a:lnTo>
                      <a:lnTo>
                        <a:pt x="71" y="524"/>
                      </a:lnTo>
                      <a:lnTo>
                        <a:pt x="85" y="500"/>
                      </a:lnTo>
                      <a:lnTo>
                        <a:pt x="118" y="457"/>
                      </a:lnTo>
                      <a:lnTo>
                        <a:pt x="147" y="424"/>
                      </a:lnTo>
                      <a:lnTo>
                        <a:pt x="175" y="395"/>
                      </a:lnTo>
                      <a:close/>
                    </a:path>
                  </a:pathLst>
                </a:custGeom>
                <a:solidFill>
                  <a:srgbClr val="8989A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18" name="Freeform 682"/>
                <p:cNvSpPr>
                  <a:spLocks/>
                </p:cNvSpPr>
                <p:nvPr/>
              </p:nvSpPr>
              <p:spPr bwMode="auto">
                <a:xfrm>
                  <a:off x="11553" y="7081"/>
                  <a:ext cx="289" cy="276"/>
                </a:xfrm>
                <a:custGeom>
                  <a:avLst/>
                  <a:gdLst>
                    <a:gd name="T0" fmla="*/ 5 w 289"/>
                    <a:gd name="T1" fmla="*/ 257 h 276"/>
                    <a:gd name="T2" fmla="*/ 28 w 289"/>
                    <a:gd name="T3" fmla="*/ 276 h 276"/>
                    <a:gd name="T4" fmla="*/ 133 w 289"/>
                    <a:gd name="T5" fmla="*/ 214 h 276"/>
                    <a:gd name="T6" fmla="*/ 156 w 289"/>
                    <a:gd name="T7" fmla="*/ 181 h 276"/>
                    <a:gd name="T8" fmla="*/ 185 w 289"/>
                    <a:gd name="T9" fmla="*/ 147 h 276"/>
                    <a:gd name="T10" fmla="*/ 209 w 289"/>
                    <a:gd name="T11" fmla="*/ 114 h 276"/>
                    <a:gd name="T12" fmla="*/ 232 w 289"/>
                    <a:gd name="T13" fmla="*/ 81 h 276"/>
                    <a:gd name="T14" fmla="*/ 256 w 289"/>
                    <a:gd name="T15" fmla="*/ 52 h 276"/>
                    <a:gd name="T16" fmla="*/ 275 w 289"/>
                    <a:gd name="T17" fmla="*/ 28 h 276"/>
                    <a:gd name="T18" fmla="*/ 289 w 289"/>
                    <a:gd name="T19" fmla="*/ 4 h 276"/>
                    <a:gd name="T20" fmla="*/ 270 w 289"/>
                    <a:gd name="T21" fmla="*/ 0 h 276"/>
                    <a:gd name="T22" fmla="*/ 256 w 289"/>
                    <a:gd name="T23" fmla="*/ 19 h 276"/>
                    <a:gd name="T24" fmla="*/ 237 w 289"/>
                    <a:gd name="T25" fmla="*/ 38 h 276"/>
                    <a:gd name="T26" fmla="*/ 218 w 289"/>
                    <a:gd name="T27" fmla="*/ 66 h 276"/>
                    <a:gd name="T28" fmla="*/ 194 w 289"/>
                    <a:gd name="T29" fmla="*/ 95 h 276"/>
                    <a:gd name="T30" fmla="*/ 171 w 289"/>
                    <a:gd name="T31" fmla="*/ 128 h 276"/>
                    <a:gd name="T32" fmla="*/ 147 w 289"/>
                    <a:gd name="T33" fmla="*/ 157 h 276"/>
                    <a:gd name="T34" fmla="*/ 123 w 289"/>
                    <a:gd name="T35" fmla="*/ 181 h 276"/>
                    <a:gd name="T36" fmla="*/ 85 w 289"/>
                    <a:gd name="T37" fmla="*/ 214 h 276"/>
                    <a:gd name="T38" fmla="*/ 61 w 289"/>
                    <a:gd name="T39" fmla="*/ 233 h 276"/>
                    <a:gd name="T40" fmla="*/ 43 w 289"/>
                    <a:gd name="T41" fmla="*/ 219 h 276"/>
                    <a:gd name="T42" fmla="*/ 52 w 289"/>
                    <a:gd name="T43" fmla="*/ 181 h 276"/>
                    <a:gd name="T44" fmla="*/ 66 w 289"/>
                    <a:gd name="T45" fmla="*/ 157 h 276"/>
                    <a:gd name="T46" fmla="*/ 43 w 289"/>
                    <a:gd name="T47" fmla="*/ 147 h 276"/>
                    <a:gd name="T48" fmla="*/ 24 w 289"/>
                    <a:gd name="T49" fmla="*/ 176 h 276"/>
                    <a:gd name="T50" fmla="*/ 0 w 289"/>
                    <a:gd name="T51" fmla="*/ 219 h 276"/>
                    <a:gd name="T52" fmla="*/ 5 w 289"/>
                    <a:gd name="T53" fmla="*/ 257 h 276"/>
                    <a:gd name="T54" fmla="*/ 5 w 289"/>
                    <a:gd name="T55" fmla="*/ 257 h 27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w 289"/>
                    <a:gd name="T85" fmla="*/ 0 h 276"/>
                    <a:gd name="T86" fmla="*/ 289 w 289"/>
                    <a:gd name="T87" fmla="*/ 276 h 276"/>
                  </a:gdLst>
                  <a:ahLst/>
                  <a:cxnLst>
                    <a:cxn ang="T56">
                      <a:pos x="T0" y="T1"/>
                    </a:cxn>
                    <a:cxn ang="T57">
                      <a:pos x="T2" y="T3"/>
                    </a:cxn>
                    <a:cxn ang="T58">
                      <a:pos x="T4" y="T5"/>
                    </a:cxn>
                    <a:cxn ang="T59">
                      <a:pos x="T6" y="T7"/>
                    </a:cxn>
                    <a:cxn ang="T60">
                      <a:pos x="T8" y="T9"/>
                    </a:cxn>
                    <a:cxn ang="T61">
                      <a:pos x="T10" y="T11"/>
                    </a:cxn>
                    <a:cxn ang="T62">
                      <a:pos x="T12" y="T13"/>
                    </a:cxn>
                    <a:cxn ang="T63">
                      <a:pos x="T14" y="T15"/>
                    </a:cxn>
                    <a:cxn ang="T64">
                      <a:pos x="T16" y="T17"/>
                    </a:cxn>
                    <a:cxn ang="T65">
                      <a:pos x="T18" y="T19"/>
                    </a:cxn>
                    <a:cxn ang="T66">
                      <a:pos x="T20" y="T21"/>
                    </a:cxn>
                    <a:cxn ang="T67">
                      <a:pos x="T22" y="T23"/>
                    </a:cxn>
                    <a:cxn ang="T68">
                      <a:pos x="T24" y="T25"/>
                    </a:cxn>
                    <a:cxn ang="T69">
                      <a:pos x="T26" y="T27"/>
                    </a:cxn>
                    <a:cxn ang="T70">
                      <a:pos x="T28" y="T29"/>
                    </a:cxn>
                    <a:cxn ang="T71">
                      <a:pos x="T30" y="T31"/>
                    </a:cxn>
                    <a:cxn ang="T72">
                      <a:pos x="T32" y="T33"/>
                    </a:cxn>
                    <a:cxn ang="T73">
                      <a:pos x="T34" y="T35"/>
                    </a:cxn>
                    <a:cxn ang="T74">
                      <a:pos x="T36" y="T37"/>
                    </a:cxn>
                    <a:cxn ang="T75">
                      <a:pos x="T38" y="T39"/>
                    </a:cxn>
                    <a:cxn ang="T76">
                      <a:pos x="T40" y="T41"/>
                    </a:cxn>
                    <a:cxn ang="T77">
                      <a:pos x="T42" y="T43"/>
                    </a:cxn>
                    <a:cxn ang="T78">
                      <a:pos x="T44" y="T45"/>
                    </a:cxn>
                    <a:cxn ang="T79">
                      <a:pos x="T46" y="T47"/>
                    </a:cxn>
                    <a:cxn ang="T80">
                      <a:pos x="T48" y="T49"/>
                    </a:cxn>
                    <a:cxn ang="T81">
                      <a:pos x="T50" y="T51"/>
                    </a:cxn>
                    <a:cxn ang="T82">
                      <a:pos x="T52" y="T53"/>
                    </a:cxn>
                    <a:cxn ang="T83">
                      <a:pos x="T54" y="T55"/>
                    </a:cxn>
                  </a:cxnLst>
                  <a:rect l="T84" t="T85" r="T86" b="T87"/>
                  <a:pathLst>
                    <a:path w="289" h="276">
                      <a:moveTo>
                        <a:pt x="5" y="257"/>
                      </a:moveTo>
                      <a:lnTo>
                        <a:pt x="28" y="276"/>
                      </a:lnTo>
                      <a:lnTo>
                        <a:pt x="133" y="214"/>
                      </a:lnTo>
                      <a:lnTo>
                        <a:pt x="156" y="181"/>
                      </a:lnTo>
                      <a:lnTo>
                        <a:pt x="185" y="147"/>
                      </a:lnTo>
                      <a:lnTo>
                        <a:pt x="209" y="114"/>
                      </a:lnTo>
                      <a:lnTo>
                        <a:pt x="232" y="81"/>
                      </a:lnTo>
                      <a:lnTo>
                        <a:pt x="256" y="52"/>
                      </a:lnTo>
                      <a:lnTo>
                        <a:pt x="275" y="28"/>
                      </a:lnTo>
                      <a:lnTo>
                        <a:pt x="289" y="4"/>
                      </a:lnTo>
                      <a:lnTo>
                        <a:pt x="270" y="0"/>
                      </a:lnTo>
                      <a:lnTo>
                        <a:pt x="256" y="19"/>
                      </a:lnTo>
                      <a:lnTo>
                        <a:pt x="237" y="38"/>
                      </a:lnTo>
                      <a:lnTo>
                        <a:pt x="218" y="66"/>
                      </a:lnTo>
                      <a:lnTo>
                        <a:pt x="194" y="95"/>
                      </a:lnTo>
                      <a:lnTo>
                        <a:pt x="171" y="128"/>
                      </a:lnTo>
                      <a:lnTo>
                        <a:pt x="147" y="157"/>
                      </a:lnTo>
                      <a:lnTo>
                        <a:pt x="123" y="181"/>
                      </a:lnTo>
                      <a:lnTo>
                        <a:pt x="85" y="214"/>
                      </a:lnTo>
                      <a:lnTo>
                        <a:pt x="61" y="233"/>
                      </a:lnTo>
                      <a:lnTo>
                        <a:pt x="43" y="219"/>
                      </a:lnTo>
                      <a:lnTo>
                        <a:pt x="52" y="181"/>
                      </a:lnTo>
                      <a:lnTo>
                        <a:pt x="66" y="157"/>
                      </a:lnTo>
                      <a:lnTo>
                        <a:pt x="43" y="147"/>
                      </a:lnTo>
                      <a:lnTo>
                        <a:pt x="24" y="176"/>
                      </a:lnTo>
                      <a:lnTo>
                        <a:pt x="0" y="219"/>
                      </a:lnTo>
                      <a:lnTo>
                        <a:pt x="5" y="25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19" name="Freeform 683"/>
                <p:cNvSpPr>
                  <a:spLocks/>
                </p:cNvSpPr>
                <p:nvPr/>
              </p:nvSpPr>
              <p:spPr bwMode="auto">
                <a:xfrm>
                  <a:off x="11534" y="6966"/>
                  <a:ext cx="688" cy="129"/>
                </a:xfrm>
                <a:custGeom>
                  <a:avLst/>
                  <a:gdLst>
                    <a:gd name="T0" fmla="*/ 19 w 688"/>
                    <a:gd name="T1" fmla="*/ 48 h 129"/>
                    <a:gd name="T2" fmla="*/ 9 w 688"/>
                    <a:gd name="T3" fmla="*/ 38 h 129"/>
                    <a:gd name="T4" fmla="*/ 0 w 688"/>
                    <a:gd name="T5" fmla="*/ 19 h 129"/>
                    <a:gd name="T6" fmla="*/ 5 w 688"/>
                    <a:gd name="T7" fmla="*/ 10 h 129"/>
                    <a:gd name="T8" fmla="*/ 28 w 688"/>
                    <a:gd name="T9" fmla="*/ 0 h 129"/>
                    <a:gd name="T10" fmla="*/ 123 w 688"/>
                    <a:gd name="T11" fmla="*/ 0 h 129"/>
                    <a:gd name="T12" fmla="*/ 294 w 688"/>
                    <a:gd name="T13" fmla="*/ 24 h 129"/>
                    <a:gd name="T14" fmla="*/ 384 w 688"/>
                    <a:gd name="T15" fmla="*/ 43 h 129"/>
                    <a:gd name="T16" fmla="*/ 479 w 688"/>
                    <a:gd name="T17" fmla="*/ 62 h 129"/>
                    <a:gd name="T18" fmla="*/ 560 w 688"/>
                    <a:gd name="T19" fmla="*/ 81 h 129"/>
                    <a:gd name="T20" fmla="*/ 626 w 688"/>
                    <a:gd name="T21" fmla="*/ 100 h 129"/>
                    <a:gd name="T22" fmla="*/ 688 w 688"/>
                    <a:gd name="T23" fmla="*/ 115 h 129"/>
                    <a:gd name="T24" fmla="*/ 688 w 688"/>
                    <a:gd name="T25" fmla="*/ 129 h 129"/>
                    <a:gd name="T26" fmla="*/ 593 w 688"/>
                    <a:gd name="T27" fmla="*/ 110 h 129"/>
                    <a:gd name="T28" fmla="*/ 493 w 688"/>
                    <a:gd name="T29" fmla="*/ 91 h 129"/>
                    <a:gd name="T30" fmla="*/ 384 w 688"/>
                    <a:gd name="T31" fmla="*/ 67 h 129"/>
                    <a:gd name="T32" fmla="*/ 270 w 688"/>
                    <a:gd name="T33" fmla="*/ 48 h 129"/>
                    <a:gd name="T34" fmla="*/ 171 w 688"/>
                    <a:gd name="T35" fmla="*/ 29 h 129"/>
                    <a:gd name="T36" fmla="*/ 66 w 688"/>
                    <a:gd name="T37" fmla="*/ 19 h 129"/>
                    <a:gd name="T38" fmla="*/ 52 w 688"/>
                    <a:gd name="T39" fmla="*/ 48 h 129"/>
                    <a:gd name="T40" fmla="*/ 57 w 688"/>
                    <a:gd name="T41" fmla="*/ 62 h 129"/>
                    <a:gd name="T42" fmla="*/ 19 w 688"/>
                    <a:gd name="T43" fmla="*/ 48 h 129"/>
                    <a:gd name="T44" fmla="*/ 19 w 688"/>
                    <a:gd name="T45" fmla="*/ 48 h 129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688"/>
                    <a:gd name="T70" fmla="*/ 0 h 129"/>
                    <a:gd name="T71" fmla="*/ 688 w 688"/>
                    <a:gd name="T72" fmla="*/ 129 h 129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688" h="129">
                      <a:moveTo>
                        <a:pt x="19" y="48"/>
                      </a:moveTo>
                      <a:lnTo>
                        <a:pt x="9" y="38"/>
                      </a:lnTo>
                      <a:lnTo>
                        <a:pt x="0" y="19"/>
                      </a:lnTo>
                      <a:lnTo>
                        <a:pt x="5" y="10"/>
                      </a:lnTo>
                      <a:lnTo>
                        <a:pt x="28" y="0"/>
                      </a:lnTo>
                      <a:lnTo>
                        <a:pt x="123" y="0"/>
                      </a:lnTo>
                      <a:lnTo>
                        <a:pt x="294" y="24"/>
                      </a:lnTo>
                      <a:lnTo>
                        <a:pt x="384" y="43"/>
                      </a:lnTo>
                      <a:lnTo>
                        <a:pt x="479" y="62"/>
                      </a:lnTo>
                      <a:lnTo>
                        <a:pt x="560" y="81"/>
                      </a:lnTo>
                      <a:lnTo>
                        <a:pt x="626" y="100"/>
                      </a:lnTo>
                      <a:lnTo>
                        <a:pt x="688" y="115"/>
                      </a:lnTo>
                      <a:lnTo>
                        <a:pt x="688" y="129"/>
                      </a:lnTo>
                      <a:lnTo>
                        <a:pt x="593" y="110"/>
                      </a:lnTo>
                      <a:lnTo>
                        <a:pt x="493" y="91"/>
                      </a:lnTo>
                      <a:lnTo>
                        <a:pt x="384" y="67"/>
                      </a:lnTo>
                      <a:lnTo>
                        <a:pt x="270" y="48"/>
                      </a:lnTo>
                      <a:lnTo>
                        <a:pt x="171" y="29"/>
                      </a:lnTo>
                      <a:lnTo>
                        <a:pt x="66" y="19"/>
                      </a:lnTo>
                      <a:lnTo>
                        <a:pt x="52" y="48"/>
                      </a:lnTo>
                      <a:lnTo>
                        <a:pt x="57" y="62"/>
                      </a:lnTo>
                      <a:lnTo>
                        <a:pt x="19" y="4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20" name="Freeform 684"/>
                <p:cNvSpPr>
                  <a:spLocks/>
                </p:cNvSpPr>
                <p:nvPr/>
              </p:nvSpPr>
              <p:spPr bwMode="auto">
                <a:xfrm>
                  <a:off x="11875" y="7052"/>
                  <a:ext cx="29" cy="24"/>
                </a:xfrm>
                <a:custGeom>
                  <a:avLst/>
                  <a:gdLst>
                    <a:gd name="T0" fmla="*/ 5 w 29"/>
                    <a:gd name="T1" fmla="*/ 0 h 24"/>
                    <a:gd name="T2" fmla="*/ 0 w 29"/>
                    <a:gd name="T3" fmla="*/ 19 h 24"/>
                    <a:gd name="T4" fmla="*/ 19 w 29"/>
                    <a:gd name="T5" fmla="*/ 24 h 24"/>
                    <a:gd name="T6" fmla="*/ 29 w 29"/>
                    <a:gd name="T7" fmla="*/ 10 h 24"/>
                    <a:gd name="T8" fmla="*/ 5 w 29"/>
                    <a:gd name="T9" fmla="*/ 0 h 24"/>
                    <a:gd name="T10" fmla="*/ 5 w 29"/>
                    <a:gd name="T11" fmla="*/ 0 h 2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9"/>
                    <a:gd name="T19" fmla="*/ 0 h 24"/>
                    <a:gd name="T20" fmla="*/ 29 w 29"/>
                    <a:gd name="T21" fmla="*/ 24 h 2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9" h="24">
                      <a:moveTo>
                        <a:pt x="5" y="0"/>
                      </a:moveTo>
                      <a:lnTo>
                        <a:pt x="0" y="19"/>
                      </a:lnTo>
                      <a:lnTo>
                        <a:pt x="19" y="24"/>
                      </a:lnTo>
                      <a:lnTo>
                        <a:pt x="29" y="10"/>
                      </a:lnTo>
                      <a:lnTo>
                        <a:pt x="5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21" name="Freeform 685"/>
                <p:cNvSpPr>
                  <a:spLocks/>
                </p:cNvSpPr>
                <p:nvPr/>
              </p:nvSpPr>
              <p:spPr bwMode="auto">
                <a:xfrm>
                  <a:off x="11928" y="7071"/>
                  <a:ext cx="38" cy="19"/>
                </a:xfrm>
                <a:custGeom>
                  <a:avLst/>
                  <a:gdLst>
                    <a:gd name="T0" fmla="*/ 9 w 38"/>
                    <a:gd name="T1" fmla="*/ 0 h 19"/>
                    <a:gd name="T2" fmla="*/ 0 w 38"/>
                    <a:gd name="T3" fmla="*/ 10 h 19"/>
                    <a:gd name="T4" fmla="*/ 33 w 38"/>
                    <a:gd name="T5" fmla="*/ 19 h 19"/>
                    <a:gd name="T6" fmla="*/ 38 w 38"/>
                    <a:gd name="T7" fmla="*/ 0 h 19"/>
                    <a:gd name="T8" fmla="*/ 9 w 38"/>
                    <a:gd name="T9" fmla="*/ 0 h 19"/>
                    <a:gd name="T10" fmla="*/ 9 w 38"/>
                    <a:gd name="T11" fmla="*/ 0 h 19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8"/>
                    <a:gd name="T19" fmla="*/ 0 h 19"/>
                    <a:gd name="T20" fmla="*/ 38 w 38"/>
                    <a:gd name="T21" fmla="*/ 19 h 19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8" h="19">
                      <a:moveTo>
                        <a:pt x="9" y="0"/>
                      </a:moveTo>
                      <a:lnTo>
                        <a:pt x="0" y="10"/>
                      </a:lnTo>
                      <a:lnTo>
                        <a:pt x="33" y="19"/>
                      </a:lnTo>
                      <a:lnTo>
                        <a:pt x="38" y="0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22" name="Freeform 686"/>
                <p:cNvSpPr>
                  <a:spLocks/>
                </p:cNvSpPr>
                <p:nvPr/>
              </p:nvSpPr>
              <p:spPr bwMode="auto">
                <a:xfrm>
                  <a:off x="11999" y="7081"/>
                  <a:ext cx="33" cy="23"/>
                </a:xfrm>
                <a:custGeom>
                  <a:avLst/>
                  <a:gdLst>
                    <a:gd name="T0" fmla="*/ 5 w 33"/>
                    <a:gd name="T1" fmla="*/ 0 h 23"/>
                    <a:gd name="T2" fmla="*/ 0 w 33"/>
                    <a:gd name="T3" fmla="*/ 19 h 23"/>
                    <a:gd name="T4" fmla="*/ 28 w 33"/>
                    <a:gd name="T5" fmla="*/ 23 h 23"/>
                    <a:gd name="T6" fmla="*/ 33 w 33"/>
                    <a:gd name="T7" fmla="*/ 9 h 23"/>
                    <a:gd name="T8" fmla="*/ 5 w 33"/>
                    <a:gd name="T9" fmla="*/ 0 h 23"/>
                    <a:gd name="T10" fmla="*/ 5 w 33"/>
                    <a:gd name="T11" fmla="*/ 0 h 23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3"/>
                    <a:gd name="T19" fmla="*/ 0 h 23"/>
                    <a:gd name="T20" fmla="*/ 33 w 33"/>
                    <a:gd name="T21" fmla="*/ 23 h 23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3" h="23">
                      <a:moveTo>
                        <a:pt x="5" y="0"/>
                      </a:moveTo>
                      <a:lnTo>
                        <a:pt x="0" y="19"/>
                      </a:lnTo>
                      <a:lnTo>
                        <a:pt x="28" y="23"/>
                      </a:lnTo>
                      <a:lnTo>
                        <a:pt x="33" y="9"/>
                      </a:lnTo>
                      <a:lnTo>
                        <a:pt x="5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23" name="Freeform 687"/>
                <p:cNvSpPr>
                  <a:spLocks/>
                </p:cNvSpPr>
                <p:nvPr/>
              </p:nvSpPr>
              <p:spPr bwMode="auto">
                <a:xfrm>
                  <a:off x="11894" y="6733"/>
                  <a:ext cx="129" cy="238"/>
                </a:xfrm>
                <a:custGeom>
                  <a:avLst/>
                  <a:gdLst>
                    <a:gd name="T0" fmla="*/ 114 w 129"/>
                    <a:gd name="T1" fmla="*/ 0 h 238"/>
                    <a:gd name="T2" fmla="*/ 95 w 129"/>
                    <a:gd name="T3" fmla="*/ 62 h 238"/>
                    <a:gd name="T4" fmla="*/ 76 w 129"/>
                    <a:gd name="T5" fmla="*/ 105 h 238"/>
                    <a:gd name="T6" fmla="*/ 57 w 129"/>
                    <a:gd name="T7" fmla="*/ 143 h 238"/>
                    <a:gd name="T8" fmla="*/ 38 w 129"/>
                    <a:gd name="T9" fmla="*/ 171 h 238"/>
                    <a:gd name="T10" fmla="*/ 19 w 129"/>
                    <a:gd name="T11" fmla="*/ 200 h 238"/>
                    <a:gd name="T12" fmla="*/ 0 w 129"/>
                    <a:gd name="T13" fmla="*/ 228 h 238"/>
                    <a:gd name="T14" fmla="*/ 24 w 129"/>
                    <a:gd name="T15" fmla="*/ 238 h 238"/>
                    <a:gd name="T16" fmla="*/ 34 w 129"/>
                    <a:gd name="T17" fmla="*/ 219 h 238"/>
                    <a:gd name="T18" fmla="*/ 53 w 129"/>
                    <a:gd name="T19" fmla="*/ 186 h 238"/>
                    <a:gd name="T20" fmla="*/ 81 w 129"/>
                    <a:gd name="T21" fmla="*/ 138 h 238"/>
                    <a:gd name="T22" fmla="*/ 95 w 129"/>
                    <a:gd name="T23" fmla="*/ 105 h 238"/>
                    <a:gd name="T24" fmla="*/ 119 w 129"/>
                    <a:gd name="T25" fmla="*/ 43 h 238"/>
                    <a:gd name="T26" fmla="*/ 129 w 129"/>
                    <a:gd name="T27" fmla="*/ 9 h 238"/>
                    <a:gd name="T28" fmla="*/ 114 w 129"/>
                    <a:gd name="T29" fmla="*/ 0 h 238"/>
                    <a:gd name="T30" fmla="*/ 114 w 129"/>
                    <a:gd name="T31" fmla="*/ 0 h 238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129"/>
                    <a:gd name="T49" fmla="*/ 0 h 238"/>
                    <a:gd name="T50" fmla="*/ 129 w 129"/>
                    <a:gd name="T51" fmla="*/ 238 h 238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129" h="238">
                      <a:moveTo>
                        <a:pt x="114" y="0"/>
                      </a:moveTo>
                      <a:lnTo>
                        <a:pt x="95" y="62"/>
                      </a:lnTo>
                      <a:lnTo>
                        <a:pt x="76" y="105"/>
                      </a:lnTo>
                      <a:lnTo>
                        <a:pt x="57" y="143"/>
                      </a:lnTo>
                      <a:lnTo>
                        <a:pt x="38" y="171"/>
                      </a:lnTo>
                      <a:lnTo>
                        <a:pt x="19" y="200"/>
                      </a:lnTo>
                      <a:lnTo>
                        <a:pt x="0" y="228"/>
                      </a:lnTo>
                      <a:lnTo>
                        <a:pt x="24" y="238"/>
                      </a:lnTo>
                      <a:lnTo>
                        <a:pt x="34" y="219"/>
                      </a:lnTo>
                      <a:lnTo>
                        <a:pt x="53" y="186"/>
                      </a:lnTo>
                      <a:lnTo>
                        <a:pt x="81" y="138"/>
                      </a:lnTo>
                      <a:lnTo>
                        <a:pt x="95" y="105"/>
                      </a:lnTo>
                      <a:lnTo>
                        <a:pt x="119" y="43"/>
                      </a:lnTo>
                      <a:lnTo>
                        <a:pt x="129" y="9"/>
                      </a:lnTo>
                      <a:lnTo>
                        <a:pt x="114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24" name="Freeform 688"/>
                <p:cNvSpPr>
                  <a:spLocks/>
                </p:cNvSpPr>
                <p:nvPr/>
              </p:nvSpPr>
              <p:spPr bwMode="auto">
                <a:xfrm>
                  <a:off x="13721" y="6757"/>
                  <a:ext cx="294" cy="52"/>
                </a:xfrm>
                <a:custGeom>
                  <a:avLst/>
                  <a:gdLst>
                    <a:gd name="T0" fmla="*/ 0 w 294"/>
                    <a:gd name="T1" fmla="*/ 52 h 52"/>
                    <a:gd name="T2" fmla="*/ 71 w 294"/>
                    <a:gd name="T3" fmla="*/ 38 h 52"/>
                    <a:gd name="T4" fmla="*/ 138 w 294"/>
                    <a:gd name="T5" fmla="*/ 28 h 52"/>
                    <a:gd name="T6" fmla="*/ 199 w 294"/>
                    <a:gd name="T7" fmla="*/ 19 h 52"/>
                    <a:gd name="T8" fmla="*/ 280 w 294"/>
                    <a:gd name="T9" fmla="*/ 19 h 52"/>
                    <a:gd name="T10" fmla="*/ 294 w 294"/>
                    <a:gd name="T11" fmla="*/ 0 h 52"/>
                    <a:gd name="T12" fmla="*/ 128 w 294"/>
                    <a:gd name="T13" fmla="*/ 0 h 52"/>
                    <a:gd name="T14" fmla="*/ 38 w 294"/>
                    <a:gd name="T15" fmla="*/ 19 h 52"/>
                    <a:gd name="T16" fmla="*/ 0 w 294"/>
                    <a:gd name="T17" fmla="*/ 28 h 52"/>
                    <a:gd name="T18" fmla="*/ 0 w 294"/>
                    <a:gd name="T19" fmla="*/ 52 h 52"/>
                    <a:gd name="T20" fmla="*/ 0 w 294"/>
                    <a:gd name="T21" fmla="*/ 52 h 5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94"/>
                    <a:gd name="T34" fmla="*/ 0 h 52"/>
                    <a:gd name="T35" fmla="*/ 294 w 294"/>
                    <a:gd name="T36" fmla="*/ 52 h 5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94" h="52">
                      <a:moveTo>
                        <a:pt x="0" y="52"/>
                      </a:moveTo>
                      <a:lnTo>
                        <a:pt x="71" y="38"/>
                      </a:lnTo>
                      <a:lnTo>
                        <a:pt x="138" y="28"/>
                      </a:lnTo>
                      <a:lnTo>
                        <a:pt x="199" y="19"/>
                      </a:lnTo>
                      <a:lnTo>
                        <a:pt x="280" y="19"/>
                      </a:lnTo>
                      <a:lnTo>
                        <a:pt x="294" y="0"/>
                      </a:lnTo>
                      <a:lnTo>
                        <a:pt x="128" y="0"/>
                      </a:lnTo>
                      <a:lnTo>
                        <a:pt x="38" y="19"/>
                      </a:lnTo>
                      <a:lnTo>
                        <a:pt x="0" y="28"/>
                      </a:lnTo>
                      <a:lnTo>
                        <a:pt x="0" y="5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25" name="Freeform 689"/>
                <p:cNvSpPr>
                  <a:spLocks/>
                </p:cNvSpPr>
                <p:nvPr/>
              </p:nvSpPr>
              <p:spPr bwMode="auto">
                <a:xfrm>
                  <a:off x="13996" y="6800"/>
                  <a:ext cx="19" cy="57"/>
                </a:xfrm>
                <a:custGeom>
                  <a:avLst/>
                  <a:gdLst>
                    <a:gd name="T0" fmla="*/ 0 w 19"/>
                    <a:gd name="T1" fmla="*/ 0 h 57"/>
                    <a:gd name="T2" fmla="*/ 0 w 19"/>
                    <a:gd name="T3" fmla="*/ 57 h 57"/>
                    <a:gd name="T4" fmla="*/ 19 w 19"/>
                    <a:gd name="T5" fmla="*/ 57 h 57"/>
                    <a:gd name="T6" fmla="*/ 14 w 19"/>
                    <a:gd name="T7" fmla="*/ 0 h 57"/>
                    <a:gd name="T8" fmla="*/ 0 w 19"/>
                    <a:gd name="T9" fmla="*/ 0 h 57"/>
                    <a:gd name="T10" fmla="*/ 0 w 19"/>
                    <a:gd name="T11" fmla="*/ 0 h 5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9"/>
                    <a:gd name="T19" fmla="*/ 0 h 57"/>
                    <a:gd name="T20" fmla="*/ 19 w 19"/>
                    <a:gd name="T21" fmla="*/ 57 h 5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9" h="57">
                      <a:moveTo>
                        <a:pt x="0" y="0"/>
                      </a:moveTo>
                      <a:lnTo>
                        <a:pt x="0" y="57"/>
                      </a:lnTo>
                      <a:lnTo>
                        <a:pt x="19" y="57"/>
                      </a:lnTo>
                      <a:lnTo>
                        <a:pt x="1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26" name="Freeform 690"/>
                <p:cNvSpPr>
                  <a:spLocks/>
                </p:cNvSpPr>
                <p:nvPr/>
              </p:nvSpPr>
              <p:spPr bwMode="auto">
                <a:xfrm>
                  <a:off x="14077" y="6747"/>
                  <a:ext cx="42" cy="95"/>
                </a:xfrm>
                <a:custGeom>
                  <a:avLst/>
                  <a:gdLst>
                    <a:gd name="T0" fmla="*/ 0 w 42"/>
                    <a:gd name="T1" fmla="*/ 0 h 95"/>
                    <a:gd name="T2" fmla="*/ 14 w 42"/>
                    <a:gd name="T3" fmla="*/ 95 h 95"/>
                    <a:gd name="T4" fmla="*/ 42 w 42"/>
                    <a:gd name="T5" fmla="*/ 95 h 95"/>
                    <a:gd name="T6" fmla="*/ 28 w 42"/>
                    <a:gd name="T7" fmla="*/ 5 h 95"/>
                    <a:gd name="T8" fmla="*/ 0 w 42"/>
                    <a:gd name="T9" fmla="*/ 0 h 95"/>
                    <a:gd name="T10" fmla="*/ 0 w 42"/>
                    <a:gd name="T11" fmla="*/ 0 h 9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42"/>
                    <a:gd name="T19" fmla="*/ 0 h 95"/>
                    <a:gd name="T20" fmla="*/ 42 w 42"/>
                    <a:gd name="T21" fmla="*/ 95 h 95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42" h="95">
                      <a:moveTo>
                        <a:pt x="0" y="0"/>
                      </a:moveTo>
                      <a:lnTo>
                        <a:pt x="14" y="95"/>
                      </a:lnTo>
                      <a:lnTo>
                        <a:pt x="42" y="95"/>
                      </a:lnTo>
                      <a:lnTo>
                        <a:pt x="28" y="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27" name="Freeform 691"/>
                <p:cNvSpPr>
                  <a:spLocks/>
                </p:cNvSpPr>
                <p:nvPr/>
              </p:nvSpPr>
              <p:spPr bwMode="auto">
                <a:xfrm>
                  <a:off x="14148" y="6704"/>
                  <a:ext cx="342" cy="62"/>
                </a:xfrm>
                <a:custGeom>
                  <a:avLst/>
                  <a:gdLst>
                    <a:gd name="T0" fmla="*/ 0 w 342"/>
                    <a:gd name="T1" fmla="*/ 62 h 62"/>
                    <a:gd name="T2" fmla="*/ 71 w 342"/>
                    <a:gd name="T3" fmla="*/ 48 h 62"/>
                    <a:gd name="T4" fmla="*/ 138 w 342"/>
                    <a:gd name="T5" fmla="*/ 38 h 62"/>
                    <a:gd name="T6" fmla="*/ 209 w 342"/>
                    <a:gd name="T7" fmla="*/ 29 h 62"/>
                    <a:gd name="T8" fmla="*/ 332 w 342"/>
                    <a:gd name="T9" fmla="*/ 34 h 62"/>
                    <a:gd name="T10" fmla="*/ 342 w 342"/>
                    <a:gd name="T11" fmla="*/ 0 h 62"/>
                    <a:gd name="T12" fmla="*/ 133 w 342"/>
                    <a:gd name="T13" fmla="*/ 0 h 62"/>
                    <a:gd name="T14" fmla="*/ 38 w 342"/>
                    <a:gd name="T15" fmla="*/ 24 h 62"/>
                    <a:gd name="T16" fmla="*/ 0 w 342"/>
                    <a:gd name="T17" fmla="*/ 38 h 62"/>
                    <a:gd name="T18" fmla="*/ 0 w 342"/>
                    <a:gd name="T19" fmla="*/ 62 h 62"/>
                    <a:gd name="T20" fmla="*/ 0 w 342"/>
                    <a:gd name="T21" fmla="*/ 62 h 6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342"/>
                    <a:gd name="T34" fmla="*/ 0 h 62"/>
                    <a:gd name="T35" fmla="*/ 342 w 342"/>
                    <a:gd name="T36" fmla="*/ 62 h 6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342" h="62">
                      <a:moveTo>
                        <a:pt x="0" y="62"/>
                      </a:moveTo>
                      <a:lnTo>
                        <a:pt x="71" y="48"/>
                      </a:lnTo>
                      <a:lnTo>
                        <a:pt x="138" y="38"/>
                      </a:lnTo>
                      <a:lnTo>
                        <a:pt x="209" y="29"/>
                      </a:lnTo>
                      <a:lnTo>
                        <a:pt x="332" y="34"/>
                      </a:lnTo>
                      <a:lnTo>
                        <a:pt x="342" y="0"/>
                      </a:lnTo>
                      <a:lnTo>
                        <a:pt x="133" y="0"/>
                      </a:lnTo>
                      <a:lnTo>
                        <a:pt x="38" y="24"/>
                      </a:lnTo>
                      <a:lnTo>
                        <a:pt x="0" y="38"/>
                      </a:lnTo>
                      <a:lnTo>
                        <a:pt x="0" y="6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28" name="Freeform 692"/>
                <p:cNvSpPr>
                  <a:spLocks/>
                </p:cNvSpPr>
                <p:nvPr/>
              </p:nvSpPr>
              <p:spPr bwMode="auto">
                <a:xfrm>
                  <a:off x="14475" y="6747"/>
                  <a:ext cx="34" cy="67"/>
                </a:xfrm>
                <a:custGeom>
                  <a:avLst/>
                  <a:gdLst>
                    <a:gd name="T0" fmla="*/ 24 w 34"/>
                    <a:gd name="T1" fmla="*/ 0 h 67"/>
                    <a:gd name="T2" fmla="*/ 0 w 34"/>
                    <a:gd name="T3" fmla="*/ 10 h 67"/>
                    <a:gd name="T4" fmla="*/ 5 w 34"/>
                    <a:gd name="T5" fmla="*/ 67 h 67"/>
                    <a:gd name="T6" fmla="*/ 34 w 34"/>
                    <a:gd name="T7" fmla="*/ 67 h 67"/>
                    <a:gd name="T8" fmla="*/ 24 w 34"/>
                    <a:gd name="T9" fmla="*/ 0 h 67"/>
                    <a:gd name="T10" fmla="*/ 24 w 34"/>
                    <a:gd name="T11" fmla="*/ 0 h 6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4"/>
                    <a:gd name="T19" fmla="*/ 0 h 67"/>
                    <a:gd name="T20" fmla="*/ 34 w 34"/>
                    <a:gd name="T21" fmla="*/ 67 h 6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4" h="67">
                      <a:moveTo>
                        <a:pt x="24" y="0"/>
                      </a:moveTo>
                      <a:lnTo>
                        <a:pt x="0" y="10"/>
                      </a:lnTo>
                      <a:lnTo>
                        <a:pt x="5" y="67"/>
                      </a:lnTo>
                      <a:lnTo>
                        <a:pt x="34" y="67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29" name="Freeform 693"/>
                <p:cNvSpPr>
                  <a:spLocks/>
                </p:cNvSpPr>
                <p:nvPr/>
              </p:nvSpPr>
              <p:spPr bwMode="auto">
                <a:xfrm>
                  <a:off x="13768" y="6266"/>
                  <a:ext cx="200" cy="129"/>
                </a:xfrm>
                <a:custGeom>
                  <a:avLst/>
                  <a:gdLst>
                    <a:gd name="T0" fmla="*/ 0 w 200"/>
                    <a:gd name="T1" fmla="*/ 33 h 129"/>
                    <a:gd name="T2" fmla="*/ 19 w 200"/>
                    <a:gd name="T3" fmla="*/ 129 h 129"/>
                    <a:gd name="T4" fmla="*/ 38 w 200"/>
                    <a:gd name="T5" fmla="*/ 129 h 129"/>
                    <a:gd name="T6" fmla="*/ 34 w 200"/>
                    <a:gd name="T7" fmla="*/ 57 h 129"/>
                    <a:gd name="T8" fmla="*/ 200 w 200"/>
                    <a:gd name="T9" fmla="*/ 19 h 129"/>
                    <a:gd name="T10" fmla="*/ 195 w 200"/>
                    <a:gd name="T11" fmla="*/ 0 h 129"/>
                    <a:gd name="T12" fmla="*/ 0 w 200"/>
                    <a:gd name="T13" fmla="*/ 33 h 129"/>
                    <a:gd name="T14" fmla="*/ 0 w 200"/>
                    <a:gd name="T15" fmla="*/ 33 h 12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00"/>
                    <a:gd name="T25" fmla="*/ 0 h 129"/>
                    <a:gd name="T26" fmla="*/ 200 w 200"/>
                    <a:gd name="T27" fmla="*/ 129 h 129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00" h="129">
                      <a:moveTo>
                        <a:pt x="0" y="33"/>
                      </a:moveTo>
                      <a:lnTo>
                        <a:pt x="19" y="129"/>
                      </a:lnTo>
                      <a:lnTo>
                        <a:pt x="38" y="129"/>
                      </a:lnTo>
                      <a:lnTo>
                        <a:pt x="34" y="57"/>
                      </a:lnTo>
                      <a:lnTo>
                        <a:pt x="200" y="19"/>
                      </a:lnTo>
                      <a:lnTo>
                        <a:pt x="195" y="0"/>
                      </a:lnTo>
                      <a:lnTo>
                        <a:pt x="0" y="3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30" name="Freeform 694"/>
                <p:cNvSpPr>
                  <a:spLocks/>
                </p:cNvSpPr>
                <p:nvPr/>
              </p:nvSpPr>
              <p:spPr bwMode="auto">
                <a:xfrm>
                  <a:off x="12962" y="7376"/>
                  <a:ext cx="247" cy="262"/>
                </a:xfrm>
                <a:custGeom>
                  <a:avLst/>
                  <a:gdLst>
                    <a:gd name="T0" fmla="*/ 0 w 247"/>
                    <a:gd name="T1" fmla="*/ 5 h 262"/>
                    <a:gd name="T2" fmla="*/ 28 w 247"/>
                    <a:gd name="T3" fmla="*/ 0 h 262"/>
                    <a:gd name="T4" fmla="*/ 33 w 247"/>
                    <a:gd name="T5" fmla="*/ 224 h 262"/>
                    <a:gd name="T6" fmla="*/ 247 w 247"/>
                    <a:gd name="T7" fmla="*/ 214 h 262"/>
                    <a:gd name="T8" fmla="*/ 247 w 247"/>
                    <a:gd name="T9" fmla="*/ 252 h 262"/>
                    <a:gd name="T10" fmla="*/ 24 w 247"/>
                    <a:gd name="T11" fmla="*/ 262 h 262"/>
                    <a:gd name="T12" fmla="*/ 0 w 247"/>
                    <a:gd name="T13" fmla="*/ 5 h 262"/>
                    <a:gd name="T14" fmla="*/ 0 w 247"/>
                    <a:gd name="T15" fmla="*/ 5 h 26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47"/>
                    <a:gd name="T25" fmla="*/ 0 h 262"/>
                    <a:gd name="T26" fmla="*/ 247 w 247"/>
                    <a:gd name="T27" fmla="*/ 262 h 262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47" h="262">
                      <a:moveTo>
                        <a:pt x="0" y="5"/>
                      </a:moveTo>
                      <a:lnTo>
                        <a:pt x="28" y="0"/>
                      </a:lnTo>
                      <a:lnTo>
                        <a:pt x="33" y="224"/>
                      </a:lnTo>
                      <a:lnTo>
                        <a:pt x="247" y="214"/>
                      </a:lnTo>
                      <a:lnTo>
                        <a:pt x="247" y="252"/>
                      </a:lnTo>
                      <a:lnTo>
                        <a:pt x="24" y="262"/>
                      </a:lnTo>
                      <a:lnTo>
                        <a:pt x="0" y="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31" name="Freeform 695"/>
                <p:cNvSpPr>
                  <a:spLocks/>
                </p:cNvSpPr>
                <p:nvPr/>
              </p:nvSpPr>
              <p:spPr bwMode="auto">
                <a:xfrm>
                  <a:off x="13522" y="7328"/>
                  <a:ext cx="194" cy="300"/>
                </a:xfrm>
                <a:custGeom>
                  <a:avLst/>
                  <a:gdLst>
                    <a:gd name="T0" fmla="*/ 0 w 194"/>
                    <a:gd name="T1" fmla="*/ 0 h 300"/>
                    <a:gd name="T2" fmla="*/ 9 w 194"/>
                    <a:gd name="T3" fmla="*/ 291 h 300"/>
                    <a:gd name="T4" fmla="*/ 194 w 194"/>
                    <a:gd name="T5" fmla="*/ 300 h 300"/>
                    <a:gd name="T6" fmla="*/ 175 w 194"/>
                    <a:gd name="T7" fmla="*/ 257 h 300"/>
                    <a:gd name="T8" fmla="*/ 23 w 194"/>
                    <a:gd name="T9" fmla="*/ 248 h 300"/>
                    <a:gd name="T10" fmla="*/ 23 w 194"/>
                    <a:gd name="T11" fmla="*/ 10 h 300"/>
                    <a:gd name="T12" fmla="*/ 0 w 194"/>
                    <a:gd name="T13" fmla="*/ 0 h 300"/>
                    <a:gd name="T14" fmla="*/ 0 w 194"/>
                    <a:gd name="T15" fmla="*/ 0 h 3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94"/>
                    <a:gd name="T25" fmla="*/ 0 h 300"/>
                    <a:gd name="T26" fmla="*/ 194 w 194"/>
                    <a:gd name="T27" fmla="*/ 300 h 3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94" h="300">
                      <a:moveTo>
                        <a:pt x="0" y="0"/>
                      </a:moveTo>
                      <a:lnTo>
                        <a:pt x="9" y="291"/>
                      </a:lnTo>
                      <a:lnTo>
                        <a:pt x="194" y="300"/>
                      </a:lnTo>
                      <a:lnTo>
                        <a:pt x="175" y="257"/>
                      </a:lnTo>
                      <a:lnTo>
                        <a:pt x="23" y="248"/>
                      </a:lnTo>
                      <a:lnTo>
                        <a:pt x="23" y="1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32" name="Freeform 696"/>
                <p:cNvSpPr>
                  <a:spLocks/>
                </p:cNvSpPr>
                <p:nvPr/>
              </p:nvSpPr>
              <p:spPr bwMode="auto">
                <a:xfrm>
                  <a:off x="14039" y="7343"/>
                  <a:ext cx="175" cy="285"/>
                </a:xfrm>
                <a:custGeom>
                  <a:avLst/>
                  <a:gdLst>
                    <a:gd name="T0" fmla="*/ 0 w 175"/>
                    <a:gd name="T1" fmla="*/ 0 h 285"/>
                    <a:gd name="T2" fmla="*/ 19 w 175"/>
                    <a:gd name="T3" fmla="*/ 281 h 285"/>
                    <a:gd name="T4" fmla="*/ 175 w 175"/>
                    <a:gd name="T5" fmla="*/ 285 h 285"/>
                    <a:gd name="T6" fmla="*/ 171 w 175"/>
                    <a:gd name="T7" fmla="*/ 252 h 285"/>
                    <a:gd name="T8" fmla="*/ 38 w 175"/>
                    <a:gd name="T9" fmla="*/ 247 h 285"/>
                    <a:gd name="T10" fmla="*/ 24 w 175"/>
                    <a:gd name="T11" fmla="*/ 14 h 285"/>
                    <a:gd name="T12" fmla="*/ 0 w 175"/>
                    <a:gd name="T13" fmla="*/ 0 h 285"/>
                    <a:gd name="T14" fmla="*/ 0 w 175"/>
                    <a:gd name="T15" fmla="*/ 0 h 285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75"/>
                    <a:gd name="T25" fmla="*/ 0 h 285"/>
                    <a:gd name="T26" fmla="*/ 175 w 175"/>
                    <a:gd name="T27" fmla="*/ 285 h 285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75" h="285">
                      <a:moveTo>
                        <a:pt x="0" y="0"/>
                      </a:moveTo>
                      <a:lnTo>
                        <a:pt x="19" y="281"/>
                      </a:lnTo>
                      <a:lnTo>
                        <a:pt x="175" y="285"/>
                      </a:lnTo>
                      <a:lnTo>
                        <a:pt x="171" y="252"/>
                      </a:lnTo>
                      <a:lnTo>
                        <a:pt x="38" y="247"/>
                      </a:lnTo>
                      <a:lnTo>
                        <a:pt x="24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33" name="Freeform 697"/>
                <p:cNvSpPr>
                  <a:spLocks/>
                </p:cNvSpPr>
                <p:nvPr/>
              </p:nvSpPr>
              <p:spPr bwMode="auto">
                <a:xfrm>
                  <a:off x="13749" y="6814"/>
                  <a:ext cx="19" cy="62"/>
                </a:xfrm>
                <a:custGeom>
                  <a:avLst/>
                  <a:gdLst>
                    <a:gd name="T0" fmla="*/ 0 w 19"/>
                    <a:gd name="T1" fmla="*/ 5 h 62"/>
                    <a:gd name="T2" fmla="*/ 5 w 19"/>
                    <a:gd name="T3" fmla="*/ 62 h 62"/>
                    <a:gd name="T4" fmla="*/ 19 w 19"/>
                    <a:gd name="T5" fmla="*/ 62 h 62"/>
                    <a:gd name="T6" fmla="*/ 15 w 19"/>
                    <a:gd name="T7" fmla="*/ 0 h 62"/>
                    <a:gd name="T8" fmla="*/ 0 w 19"/>
                    <a:gd name="T9" fmla="*/ 5 h 62"/>
                    <a:gd name="T10" fmla="*/ 0 w 19"/>
                    <a:gd name="T11" fmla="*/ 5 h 6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9"/>
                    <a:gd name="T19" fmla="*/ 0 h 62"/>
                    <a:gd name="T20" fmla="*/ 19 w 19"/>
                    <a:gd name="T21" fmla="*/ 62 h 62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9" h="62">
                      <a:moveTo>
                        <a:pt x="0" y="5"/>
                      </a:moveTo>
                      <a:lnTo>
                        <a:pt x="5" y="62"/>
                      </a:lnTo>
                      <a:lnTo>
                        <a:pt x="19" y="62"/>
                      </a:lnTo>
                      <a:lnTo>
                        <a:pt x="15" y="0"/>
                      </a:lnTo>
                      <a:lnTo>
                        <a:pt x="0" y="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34" name="Freeform 698"/>
                <p:cNvSpPr>
                  <a:spLocks/>
                </p:cNvSpPr>
                <p:nvPr/>
              </p:nvSpPr>
              <p:spPr bwMode="auto">
                <a:xfrm>
                  <a:off x="13816" y="6804"/>
                  <a:ext cx="19" cy="62"/>
                </a:xfrm>
                <a:custGeom>
                  <a:avLst/>
                  <a:gdLst>
                    <a:gd name="T0" fmla="*/ 0 w 19"/>
                    <a:gd name="T1" fmla="*/ 5 h 62"/>
                    <a:gd name="T2" fmla="*/ 0 w 19"/>
                    <a:gd name="T3" fmla="*/ 62 h 62"/>
                    <a:gd name="T4" fmla="*/ 19 w 19"/>
                    <a:gd name="T5" fmla="*/ 57 h 62"/>
                    <a:gd name="T6" fmla="*/ 19 w 19"/>
                    <a:gd name="T7" fmla="*/ 0 h 62"/>
                    <a:gd name="T8" fmla="*/ 0 w 19"/>
                    <a:gd name="T9" fmla="*/ 5 h 62"/>
                    <a:gd name="T10" fmla="*/ 0 w 19"/>
                    <a:gd name="T11" fmla="*/ 5 h 6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9"/>
                    <a:gd name="T19" fmla="*/ 0 h 62"/>
                    <a:gd name="T20" fmla="*/ 19 w 19"/>
                    <a:gd name="T21" fmla="*/ 62 h 62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9" h="62">
                      <a:moveTo>
                        <a:pt x="0" y="5"/>
                      </a:moveTo>
                      <a:lnTo>
                        <a:pt x="0" y="62"/>
                      </a:lnTo>
                      <a:lnTo>
                        <a:pt x="19" y="57"/>
                      </a:lnTo>
                      <a:lnTo>
                        <a:pt x="19" y="0"/>
                      </a:lnTo>
                      <a:lnTo>
                        <a:pt x="0" y="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35" name="Freeform 699"/>
                <p:cNvSpPr>
                  <a:spLocks/>
                </p:cNvSpPr>
                <p:nvPr/>
              </p:nvSpPr>
              <p:spPr bwMode="auto">
                <a:xfrm>
                  <a:off x="13882" y="6800"/>
                  <a:ext cx="29" cy="57"/>
                </a:xfrm>
                <a:custGeom>
                  <a:avLst/>
                  <a:gdLst>
                    <a:gd name="T0" fmla="*/ 0 w 29"/>
                    <a:gd name="T1" fmla="*/ 4 h 57"/>
                    <a:gd name="T2" fmla="*/ 5 w 29"/>
                    <a:gd name="T3" fmla="*/ 57 h 57"/>
                    <a:gd name="T4" fmla="*/ 29 w 29"/>
                    <a:gd name="T5" fmla="*/ 52 h 57"/>
                    <a:gd name="T6" fmla="*/ 24 w 29"/>
                    <a:gd name="T7" fmla="*/ 0 h 57"/>
                    <a:gd name="T8" fmla="*/ 0 w 29"/>
                    <a:gd name="T9" fmla="*/ 4 h 57"/>
                    <a:gd name="T10" fmla="*/ 0 w 29"/>
                    <a:gd name="T11" fmla="*/ 4 h 5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9"/>
                    <a:gd name="T19" fmla="*/ 0 h 57"/>
                    <a:gd name="T20" fmla="*/ 29 w 29"/>
                    <a:gd name="T21" fmla="*/ 57 h 5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9" h="57">
                      <a:moveTo>
                        <a:pt x="0" y="4"/>
                      </a:moveTo>
                      <a:lnTo>
                        <a:pt x="5" y="57"/>
                      </a:lnTo>
                      <a:lnTo>
                        <a:pt x="29" y="52"/>
                      </a:lnTo>
                      <a:lnTo>
                        <a:pt x="24" y="0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36" name="Freeform 700"/>
                <p:cNvSpPr>
                  <a:spLocks/>
                </p:cNvSpPr>
                <p:nvPr/>
              </p:nvSpPr>
              <p:spPr bwMode="auto">
                <a:xfrm>
                  <a:off x="14162" y="6776"/>
                  <a:ext cx="29" cy="62"/>
                </a:xfrm>
                <a:custGeom>
                  <a:avLst/>
                  <a:gdLst>
                    <a:gd name="T0" fmla="*/ 0 w 29"/>
                    <a:gd name="T1" fmla="*/ 0 h 62"/>
                    <a:gd name="T2" fmla="*/ 10 w 29"/>
                    <a:gd name="T3" fmla="*/ 62 h 62"/>
                    <a:gd name="T4" fmla="*/ 29 w 29"/>
                    <a:gd name="T5" fmla="*/ 57 h 62"/>
                    <a:gd name="T6" fmla="*/ 24 w 29"/>
                    <a:gd name="T7" fmla="*/ 0 h 62"/>
                    <a:gd name="T8" fmla="*/ 0 w 29"/>
                    <a:gd name="T9" fmla="*/ 0 h 62"/>
                    <a:gd name="T10" fmla="*/ 0 w 29"/>
                    <a:gd name="T11" fmla="*/ 0 h 6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9"/>
                    <a:gd name="T19" fmla="*/ 0 h 62"/>
                    <a:gd name="T20" fmla="*/ 29 w 29"/>
                    <a:gd name="T21" fmla="*/ 62 h 62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9" h="62">
                      <a:moveTo>
                        <a:pt x="0" y="0"/>
                      </a:moveTo>
                      <a:lnTo>
                        <a:pt x="10" y="62"/>
                      </a:lnTo>
                      <a:lnTo>
                        <a:pt x="29" y="57"/>
                      </a:lnTo>
                      <a:lnTo>
                        <a:pt x="2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37" name="Freeform 701"/>
                <p:cNvSpPr>
                  <a:spLocks/>
                </p:cNvSpPr>
                <p:nvPr/>
              </p:nvSpPr>
              <p:spPr bwMode="auto">
                <a:xfrm>
                  <a:off x="14252" y="6761"/>
                  <a:ext cx="29" cy="72"/>
                </a:xfrm>
                <a:custGeom>
                  <a:avLst/>
                  <a:gdLst>
                    <a:gd name="T0" fmla="*/ 0 w 29"/>
                    <a:gd name="T1" fmla="*/ 5 h 72"/>
                    <a:gd name="T2" fmla="*/ 5 w 29"/>
                    <a:gd name="T3" fmla="*/ 72 h 72"/>
                    <a:gd name="T4" fmla="*/ 29 w 29"/>
                    <a:gd name="T5" fmla="*/ 67 h 72"/>
                    <a:gd name="T6" fmla="*/ 24 w 29"/>
                    <a:gd name="T7" fmla="*/ 0 h 72"/>
                    <a:gd name="T8" fmla="*/ 0 w 29"/>
                    <a:gd name="T9" fmla="*/ 5 h 72"/>
                    <a:gd name="T10" fmla="*/ 0 w 29"/>
                    <a:gd name="T11" fmla="*/ 5 h 7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9"/>
                    <a:gd name="T19" fmla="*/ 0 h 72"/>
                    <a:gd name="T20" fmla="*/ 29 w 29"/>
                    <a:gd name="T21" fmla="*/ 72 h 72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9" h="72">
                      <a:moveTo>
                        <a:pt x="0" y="5"/>
                      </a:moveTo>
                      <a:lnTo>
                        <a:pt x="5" y="72"/>
                      </a:lnTo>
                      <a:lnTo>
                        <a:pt x="29" y="67"/>
                      </a:lnTo>
                      <a:lnTo>
                        <a:pt x="24" y="0"/>
                      </a:lnTo>
                      <a:lnTo>
                        <a:pt x="0" y="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38" name="Freeform 702"/>
                <p:cNvSpPr>
                  <a:spLocks/>
                </p:cNvSpPr>
                <p:nvPr/>
              </p:nvSpPr>
              <p:spPr bwMode="auto">
                <a:xfrm>
                  <a:off x="14338" y="6752"/>
                  <a:ext cx="28" cy="62"/>
                </a:xfrm>
                <a:custGeom>
                  <a:avLst/>
                  <a:gdLst>
                    <a:gd name="T0" fmla="*/ 0 w 28"/>
                    <a:gd name="T1" fmla="*/ 9 h 62"/>
                    <a:gd name="T2" fmla="*/ 4 w 28"/>
                    <a:gd name="T3" fmla="*/ 62 h 62"/>
                    <a:gd name="T4" fmla="*/ 28 w 28"/>
                    <a:gd name="T5" fmla="*/ 62 h 62"/>
                    <a:gd name="T6" fmla="*/ 19 w 28"/>
                    <a:gd name="T7" fmla="*/ 0 h 62"/>
                    <a:gd name="T8" fmla="*/ 0 w 28"/>
                    <a:gd name="T9" fmla="*/ 9 h 62"/>
                    <a:gd name="T10" fmla="*/ 0 w 28"/>
                    <a:gd name="T11" fmla="*/ 9 h 6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8"/>
                    <a:gd name="T19" fmla="*/ 0 h 62"/>
                    <a:gd name="T20" fmla="*/ 28 w 28"/>
                    <a:gd name="T21" fmla="*/ 62 h 62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8" h="62">
                      <a:moveTo>
                        <a:pt x="0" y="9"/>
                      </a:moveTo>
                      <a:lnTo>
                        <a:pt x="4" y="62"/>
                      </a:lnTo>
                      <a:lnTo>
                        <a:pt x="28" y="62"/>
                      </a:lnTo>
                      <a:lnTo>
                        <a:pt x="19" y="0"/>
                      </a:lnTo>
                      <a:lnTo>
                        <a:pt x="0" y="9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  <p:sp>
              <p:nvSpPr>
                <p:cNvPr id="7339" name="Freeform 703"/>
                <p:cNvSpPr>
                  <a:spLocks/>
                </p:cNvSpPr>
                <p:nvPr/>
              </p:nvSpPr>
              <p:spPr bwMode="auto">
                <a:xfrm>
                  <a:off x="14409" y="6752"/>
                  <a:ext cx="38" cy="62"/>
                </a:xfrm>
                <a:custGeom>
                  <a:avLst/>
                  <a:gdLst>
                    <a:gd name="T0" fmla="*/ 0 w 38"/>
                    <a:gd name="T1" fmla="*/ 0 h 62"/>
                    <a:gd name="T2" fmla="*/ 9 w 38"/>
                    <a:gd name="T3" fmla="*/ 62 h 62"/>
                    <a:gd name="T4" fmla="*/ 38 w 38"/>
                    <a:gd name="T5" fmla="*/ 57 h 62"/>
                    <a:gd name="T6" fmla="*/ 28 w 38"/>
                    <a:gd name="T7" fmla="*/ 0 h 62"/>
                    <a:gd name="T8" fmla="*/ 0 w 38"/>
                    <a:gd name="T9" fmla="*/ 0 h 62"/>
                    <a:gd name="T10" fmla="*/ 0 w 38"/>
                    <a:gd name="T11" fmla="*/ 0 h 6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8"/>
                    <a:gd name="T19" fmla="*/ 0 h 62"/>
                    <a:gd name="T20" fmla="*/ 38 w 38"/>
                    <a:gd name="T21" fmla="*/ 62 h 62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8" h="62">
                      <a:moveTo>
                        <a:pt x="0" y="0"/>
                      </a:moveTo>
                      <a:lnTo>
                        <a:pt x="9" y="62"/>
                      </a:lnTo>
                      <a:lnTo>
                        <a:pt x="38" y="57"/>
                      </a:lnTo>
                      <a:lnTo>
                        <a:pt x="28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uk-UA" dirty="0"/>
                </a:p>
              </p:txBody>
            </p:sp>
          </p:grpSp>
          <p:sp>
            <p:nvSpPr>
              <p:cNvPr id="7198" name="Text Box 704"/>
              <p:cNvSpPr txBox="1">
                <a:spLocks noChangeArrowheads="1"/>
              </p:cNvSpPr>
              <p:nvPr/>
            </p:nvSpPr>
            <p:spPr bwMode="auto">
              <a:xfrm>
                <a:off x="4704" y="3504"/>
                <a:ext cx="768" cy="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l" eaLnBrk="0" hangingPunct="0">
                  <a:spcBef>
                    <a:spcPct val="20000"/>
                  </a:spcBef>
                  <a:buClr>
                    <a:srgbClr val="15945C"/>
                  </a:buClr>
                  <a:buFont typeface="Wingdings" pitchFamily="2" charset="2"/>
                  <a:buChar char="n"/>
                  <a:defRPr sz="2000" b="1">
                    <a:solidFill>
                      <a:schemeClr val="bg2"/>
                    </a:solidFill>
                    <a:latin typeface="Arial" pitchFamily="34" charset="0"/>
                    <a:ea typeface="ＭＳ Ｐゴシック" pitchFamily="34" charset="-128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defRPr sz="1600" b="1">
                    <a:solidFill>
                      <a:schemeClr val="accent2"/>
                    </a:solidFill>
                    <a:latin typeface="Arial" pitchFamily="34" charset="0"/>
                    <a:ea typeface="ＭＳ Ｐゴシック" pitchFamily="34" charset="-128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 2" pitchFamily="18" charset="2"/>
                  <a:buChar char=""/>
                  <a:defRPr sz="16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defRPr sz="1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defRPr sz="1400" b="1">
                    <a:solidFill>
                      <a:schemeClr val="bg2"/>
                    </a:solidFill>
                    <a:latin typeface="Arial" pitchFamily="34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defRPr sz="1400" b="1">
                    <a:solidFill>
                      <a:schemeClr val="bg2"/>
                    </a:solidFill>
                    <a:latin typeface="Arial" pitchFamily="34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defRPr sz="1400" b="1">
                    <a:solidFill>
                      <a:schemeClr val="bg2"/>
                    </a:solidFill>
                    <a:latin typeface="Arial" pitchFamily="34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defRPr sz="1400" b="1">
                    <a:solidFill>
                      <a:schemeClr val="bg2"/>
                    </a:solidFill>
                    <a:latin typeface="Arial" pitchFamily="34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defRPr sz="1400" b="1">
                    <a:solidFill>
                      <a:schemeClr val="bg2"/>
                    </a:solidFill>
                    <a:latin typeface="Arial" pitchFamily="34" charset="0"/>
                    <a:ea typeface="ＭＳ Ｐゴシック" pitchFamily="34" charset="-128"/>
                  </a:defRPr>
                </a:lvl9pPr>
              </a:lstStyle>
              <a:p>
                <a:pPr algn="ctr">
                  <a:spcBef>
                    <a:spcPct val="50000"/>
                  </a:spcBef>
                  <a:buClrTx/>
                  <a:buFontTx/>
                  <a:buNone/>
                </a:pPr>
                <a:r>
                  <a:rPr lang="uk-UA" altLang="uk-UA" sz="1400" dirty="0" smtClean="0">
                    <a:solidFill>
                      <a:schemeClr val="tx2"/>
                    </a:solidFill>
                  </a:rPr>
                  <a:t>Продавець</a:t>
                </a:r>
                <a:r>
                  <a:rPr lang="ru-RU" altLang="uk-UA" sz="1400" dirty="0">
                    <a:solidFill>
                      <a:schemeClr val="tx2"/>
                    </a:solidFill>
                  </a:rPr>
                  <a:t/>
                </a:r>
                <a:br>
                  <a:rPr lang="ru-RU" altLang="uk-UA" sz="1400" dirty="0">
                    <a:solidFill>
                      <a:schemeClr val="tx2"/>
                    </a:solidFill>
                  </a:rPr>
                </a:br>
                <a:r>
                  <a:rPr lang="ru-RU" altLang="uk-UA" sz="1400" dirty="0" smtClean="0">
                    <a:solidFill>
                      <a:schemeClr val="tx2"/>
                    </a:solidFill>
                  </a:rPr>
                  <a:t>(</a:t>
                </a:r>
                <a:r>
                  <a:rPr lang="ru-RU" altLang="uk-UA" sz="1400" dirty="0" err="1" smtClean="0">
                    <a:solidFill>
                      <a:schemeClr val="tx2"/>
                    </a:solidFill>
                  </a:rPr>
                  <a:t>інозем</a:t>
                </a:r>
                <a:r>
                  <a:rPr lang="ru-RU" altLang="uk-UA" sz="1400" dirty="0" smtClean="0">
                    <a:solidFill>
                      <a:schemeClr val="tx2"/>
                    </a:solidFill>
                  </a:rPr>
                  <a:t>.)</a:t>
                </a:r>
                <a:endParaRPr lang="en-US" altLang="uk-UA" sz="1400" dirty="0">
                  <a:solidFill>
                    <a:schemeClr val="tx2"/>
                  </a:solidFill>
                </a:endParaRPr>
              </a:p>
            </p:txBody>
          </p:sp>
        </p:grpSp>
        <p:grpSp>
          <p:nvGrpSpPr>
            <p:cNvPr id="7194" name="Group 705"/>
            <p:cNvGrpSpPr>
              <a:grpSpLocks/>
            </p:cNvGrpSpPr>
            <p:nvPr/>
          </p:nvGrpSpPr>
          <p:grpSpPr bwMode="auto">
            <a:xfrm>
              <a:off x="4795" y="2880"/>
              <a:ext cx="800" cy="933"/>
              <a:chOff x="4747" y="2880"/>
              <a:chExt cx="800" cy="933"/>
            </a:xfrm>
          </p:grpSpPr>
          <p:graphicFrame>
            <p:nvGraphicFramePr>
              <p:cNvPr id="7195" name="Object 2"/>
              <p:cNvGraphicFramePr>
                <a:graphicFrameLocks noChangeAspect="1"/>
              </p:cNvGraphicFramePr>
              <p:nvPr/>
            </p:nvGraphicFramePr>
            <p:xfrm>
              <a:off x="4848" y="2880"/>
              <a:ext cx="502" cy="62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37" name="Clip" r:id="rId3" imgW="2827338" imgH="3497263" progId="MS_ClipArt_Gallery.2">
                      <p:embed/>
                    </p:oleObj>
                  </mc:Choice>
                  <mc:Fallback>
                    <p:oleObj name="Clip" r:id="rId3" imgW="2827338" imgH="3497263" progId="MS_ClipArt_Gallery.2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848" y="2880"/>
                            <a:ext cx="502" cy="621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7196" name="Text Box 707"/>
              <p:cNvSpPr txBox="1">
                <a:spLocks noChangeArrowheads="1"/>
              </p:cNvSpPr>
              <p:nvPr/>
            </p:nvSpPr>
            <p:spPr bwMode="auto">
              <a:xfrm>
                <a:off x="4747" y="3483"/>
                <a:ext cx="800" cy="330"/>
              </a:xfrm>
              <a:prstGeom prst="rect">
                <a:avLst/>
              </a:prstGeom>
              <a:solidFill>
                <a:srgbClr val="FFFF00"/>
              </a:solidFill>
              <a:ln w="38100">
                <a:solidFill>
                  <a:schemeClr val="tx1"/>
                </a:solidFill>
                <a:prstDash val="dash"/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>
                <a:lvl1pPr algn="l" eaLnBrk="0" hangingPunct="0">
                  <a:spcBef>
                    <a:spcPct val="20000"/>
                  </a:spcBef>
                  <a:buClr>
                    <a:srgbClr val="15945C"/>
                  </a:buClr>
                  <a:buFont typeface="Wingdings" pitchFamily="2" charset="2"/>
                  <a:buChar char="n"/>
                  <a:defRPr sz="2000" b="1">
                    <a:solidFill>
                      <a:schemeClr val="bg2"/>
                    </a:solidFill>
                    <a:latin typeface="Arial" pitchFamily="34" charset="0"/>
                    <a:ea typeface="ＭＳ Ｐゴシック" pitchFamily="34" charset="-128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defRPr sz="1600" b="1">
                    <a:solidFill>
                      <a:schemeClr val="accent2"/>
                    </a:solidFill>
                    <a:latin typeface="Arial" pitchFamily="34" charset="0"/>
                    <a:ea typeface="ＭＳ Ｐゴシック" pitchFamily="34" charset="-128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 2" pitchFamily="18" charset="2"/>
                  <a:buChar char=""/>
                  <a:defRPr sz="16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defRPr sz="1400">
                    <a:solidFill>
                      <a:schemeClr val="tx1"/>
                    </a:solidFill>
                    <a:latin typeface="Arial" pitchFamily="34" charset="0"/>
                    <a:ea typeface="ＭＳ Ｐゴシック" pitchFamily="34" charset="-128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defRPr sz="1400" b="1">
                    <a:solidFill>
                      <a:schemeClr val="bg2"/>
                    </a:solidFill>
                    <a:latin typeface="Arial" pitchFamily="34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defRPr sz="1400" b="1">
                    <a:solidFill>
                      <a:schemeClr val="bg2"/>
                    </a:solidFill>
                    <a:latin typeface="Arial" pitchFamily="34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defRPr sz="1400" b="1">
                    <a:solidFill>
                      <a:schemeClr val="bg2"/>
                    </a:solidFill>
                    <a:latin typeface="Arial" pitchFamily="34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defRPr sz="1400" b="1">
                    <a:solidFill>
                      <a:schemeClr val="bg2"/>
                    </a:solidFill>
                    <a:latin typeface="Arial" pitchFamily="34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defRPr sz="1400" b="1">
                    <a:solidFill>
                      <a:schemeClr val="bg2"/>
                    </a:solidFill>
                    <a:latin typeface="Arial" pitchFamily="34" charset="0"/>
                    <a:ea typeface="ＭＳ Ｐゴシック" pitchFamily="34" charset="-128"/>
                  </a:defRPr>
                </a:lvl9pPr>
              </a:lstStyle>
              <a:p>
                <a:pPr algn="ctr">
                  <a:spcBef>
                    <a:spcPct val="50000"/>
                  </a:spcBef>
                  <a:buClrTx/>
                  <a:buFontTx/>
                  <a:buNone/>
                </a:pPr>
                <a:r>
                  <a:rPr lang="ru-RU" altLang="uk-UA" sz="1400" dirty="0" err="1" smtClean="0">
                    <a:solidFill>
                      <a:schemeClr val="tx2"/>
                    </a:solidFill>
                  </a:rPr>
                  <a:t>Український</a:t>
                </a:r>
                <a:r>
                  <a:rPr lang="ru-RU" altLang="uk-UA" sz="1400" dirty="0">
                    <a:solidFill>
                      <a:schemeClr val="tx2"/>
                    </a:solidFill>
                  </a:rPr>
                  <a:t/>
                </a:r>
                <a:br>
                  <a:rPr lang="ru-RU" altLang="uk-UA" sz="1400" dirty="0">
                    <a:solidFill>
                      <a:schemeClr val="tx2"/>
                    </a:solidFill>
                  </a:rPr>
                </a:br>
                <a:r>
                  <a:rPr lang="ru-RU" altLang="uk-UA" sz="1400" dirty="0" err="1" smtClean="0">
                    <a:solidFill>
                      <a:schemeClr val="tx2"/>
                    </a:solidFill>
                  </a:rPr>
                  <a:t>Покупець</a:t>
                </a:r>
                <a:endParaRPr lang="ru-RU" altLang="uk-UA" sz="1400" noProof="1">
                  <a:solidFill>
                    <a:schemeClr val="tx2"/>
                  </a:solidFill>
                </a:endParaRPr>
              </a:p>
            </p:txBody>
          </p:sp>
        </p:grpSp>
      </p:grpSp>
      <p:grpSp>
        <p:nvGrpSpPr>
          <p:cNvPr id="6" name="Group 708"/>
          <p:cNvGrpSpPr>
            <a:grpSpLocks/>
          </p:cNvGrpSpPr>
          <p:nvPr/>
        </p:nvGrpSpPr>
        <p:grpSpPr bwMode="auto">
          <a:xfrm>
            <a:off x="4533898" y="1789113"/>
            <a:ext cx="1219200" cy="3429000"/>
            <a:chOff x="3063" y="1344"/>
            <a:chExt cx="768" cy="2160"/>
          </a:xfrm>
        </p:grpSpPr>
        <p:sp>
          <p:nvSpPr>
            <p:cNvPr id="7190" name="Line 709"/>
            <p:cNvSpPr>
              <a:spLocks noChangeShapeType="1"/>
            </p:cNvSpPr>
            <p:nvPr/>
          </p:nvSpPr>
          <p:spPr bwMode="auto">
            <a:xfrm>
              <a:off x="3063" y="1344"/>
              <a:ext cx="2" cy="2160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uk-UA"/>
            </a:p>
          </p:txBody>
        </p:sp>
        <p:sp>
          <p:nvSpPr>
            <p:cNvPr id="7191" name="Text Box 710"/>
            <p:cNvSpPr txBox="1">
              <a:spLocks noChangeArrowheads="1"/>
            </p:cNvSpPr>
            <p:nvPr/>
          </p:nvSpPr>
          <p:spPr bwMode="auto">
            <a:xfrm>
              <a:off x="3117" y="3071"/>
              <a:ext cx="714" cy="252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 algn="l" eaLnBrk="0" hangingPunct="0">
                <a:spcBef>
                  <a:spcPct val="20000"/>
                </a:spcBef>
                <a:buClr>
                  <a:srgbClr val="15945C"/>
                </a:buClr>
                <a:buFont typeface="Wingdings" pitchFamily="2" charset="2"/>
                <a:buChar char="n"/>
                <a:defRPr sz="20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algn="l" eaLnBrk="0" hangingPunct="0">
                <a:spcBef>
                  <a:spcPct val="20000"/>
                </a:spcBef>
                <a:defRPr sz="1600" b="1">
                  <a:solidFill>
                    <a:schemeClr val="accent2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algn="l" eaLnBrk="0" hangingPunct="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 2" pitchFamily="18" charset="2"/>
                <a:buChar char=""/>
                <a:defRPr sz="16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algn="l" eaLnBrk="0" hangingPunct="0">
                <a:spcBef>
                  <a:spcPct val="20000"/>
                </a:spcBef>
                <a:defRPr sz="1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algn="l" eaLnBrk="0" hangingPunct="0">
                <a:spcBef>
                  <a:spcPct val="20000"/>
                </a:spcBef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FontTx/>
                <a:buNone/>
              </a:pPr>
              <a:r>
                <a:rPr lang="ru-RU" altLang="uk-UA" dirty="0" err="1" smtClean="0">
                  <a:solidFill>
                    <a:srgbClr val="0000FF"/>
                  </a:solidFill>
                </a:rPr>
                <a:t>Україна</a:t>
              </a:r>
              <a:endParaRPr lang="ru-RU" altLang="uk-UA" noProof="1">
                <a:solidFill>
                  <a:schemeClr val="tx2"/>
                </a:solidFill>
              </a:endParaRPr>
            </a:p>
          </p:txBody>
        </p:sp>
      </p:grpSp>
      <p:grpSp>
        <p:nvGrpSpPr>
          <p:cNvPr id="7" name="Group 163"/>
          <p:cNvGrpSpPr>
            <a:grpSpLocks/>
          </p:cNvGrpSpPr>
          <p:nvPr/>
        </p:nvGrpSpPr>
        <p:grpSpPr bwMode="auto">
          <a:xfrm>
            <a:off x="3328988" y="2314577"/>
            <a:ext cx="1857375" cy="1495425"/>
            <a:chOff x="2119" y="1801"/>
            <a:chExt cx="1170" cy="942"/>
          </a:xfrm>
        </p:grpSpPr>
        <p:cxnSp>
          <p:nvCxnSpPr>
            <p:cNvPr id="7188" name="AutoShape 718"/>
            <p:cNvCxnSpPr>
              <a:cxnSpLocks noChangeShapeType="1"/>
              <a:stCxn id="7184" idx="1"/>
              <a:endCxn id="7189" idx="3"/>
            </p:cNvCxnSpPr>
            <p:nvPr/>
          </p:nvCxnSpPr>
          <p:spPr bwMode="auto">
            <a:xfrm flipH="1" flipV="1">
              <a:off x="2875" y="2272"/>
              <a:ext cx="414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189" name="Text Box 720"/>
            <p:cNvSpPr txBox="1">
              <a:spLocks noChangeArrowheads="1"/>
            </p:cNvSpPr>
            <p:nvPr/>
          </p:nvSpPr>
          <p:spPr bwMode="auto">
            <a:xfrm>
              <a:off x="2119" y="1801"/>
              <a:ext cx="756" cy="9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lr>
                  <a:srgbClr val="15945C"/>
                </a:buClr>
                <a:buFont typeface="Wingdings" pitchFamily="2" charset="2"/>
                <a:buChar char="n"/>
                <a:defRPr sz="20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algn="l" eaLnBrk="0" hangingPunct="0">
                <a:spcBef>
                  <a:spcPct val="20000"/>
                </a:spcBef>
                <a:defRPr sz="1600" b="1">
                  <a:solidFill>
                    <a:schemeClr val="accent2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algn="l" eaLnBrk="0" hangingPunct="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 2" pitchFamily="18" charset="2"/>
                <a:buChar char=""/>
                <a:defRPr sz="16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algn="l" eaLnBrk="0" hangingPunct="0">
                <a:spcBef>
                  <a:spcPct val="20000"/>
                </a:spcBef>
                <a:defRPr sz="1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algn="l" eaLnBrk="0" hangingPunct="0">
                <a:spcBef>
                  <a:spcPct val="20000"/>
                </a:spcBef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FontTx/>
                <a:buNone/>
              </a:pPr>
              <a:r>
                <a:rPr lang="en-US" altLang="uk-UA" sz="6000" dirty="0">
                  <a:solidFill>
                    <a:schemeClr val="tx2"/>
                  </a:solidFill>
                  <a:sym typeface="Webdings" pitchFamily="18" charset="2"/>
                </a:rPr>
                <a:t></a:t>
              </a:r>
              <a:r>
                <a:rPr lang="ru-RU" altLang="uk-UA" sz="1600" dirty="0">
                  <a:solidFill>
                    <a:schemeClr val="tx2"/>
                  </a:solidFill>
                  <a:sym typeface="Webdings" pitchFamily="18" charset="2"/>
                </a:rPr>
                <a:t/>
              </a:r>
              <a:br>
                <a:rPr lang="ru-RU" altLang="uk-UA" sz="1600" dirty="0">
                  <a:solidFill>
                    <a:schemeClr val="tx2"/>
                  </a:solidFill>
                  <a:sym typeface="Webdings" pitchFamily="18" charset="2"/>
                </a:rPr>
              </a:br>
              <a:r>
                <a:rPr lang="ru-RU" altLang="uk-UA" sz="1600" dirty="0" err="1" smtClean="0">
                  <a:solidFill>
                    <a:schemeClr val="tx2"/>
                  </a:solidFill>
                  <a:sym typeface="Webdings" pitchFamily="18" charset="2"/>
                </a:rPr>
                <a:t>Іноземн</a:t>
              </a:r>
              <a:r>
                <a:rPr lang="ru-RU" altLang="uk-UA" sz="1600" b="0" dirty="0" smtClean="0">
                  <a:solidFill>
                    <a:schemeClr val="tx2"/>
                  </a:solidFill>
                  <a:latin typeface="Arial Narrow" pitchFamily="34" charset="0"/>
                  <a:sym typeface="Webdings" pitchFamily="18" charset="2"/>
                </a:rPr>
                <a:t>.</a:t>
              </a:r>
              <a:r>
                <a:rPr lang="ru-RU" altLang="uk-UA" sz="1600" b="0" dirty="0">
                  <a:solidFill>
                    <a:schemeClr val="tx2"/>
                  </a:solidFill>
                  <a:latin typeface="Arial Narrow" pitchFamily="34" charset="0"/>
                  <a:sym typeface="Webdings" pitchFamily="18" charset="2"/>
                </a:rPr>
                <a:t/>
              </a:r>
              <a:br>
                <a:rPr lang="ru-RU" altLang="uk-UA" sz="1600" b="0" dirty="0">
                  <a:solidFill>
                    <a:schemeClr val="tx2"/>
                  </a:solidFill>
                  <a:latin typeface="Arial Narrow" pitchFamily="34" charset="0"/>
                  <a:sym typeface="Webdings" pitchFamily="18" charset="2"/>
                </a:rPr>
              </a:br>
              <a:r>
                <a:rPr lang="ru-RU" altLang="uk-UA" sz="1600" b="0" dirty="0">
                  <a:solidFill>
                    <a:schemeClr val="tx2"/>
                  </a:solidFill>
                  <a:latin typeface="Arial Narrow" pitchFamily="34" charset="0"/>
                  <a:sym typeface="Webdings" pitchFamily="18" charset="2"/>
                </a:rPr>
                <a:t>Банк</a:t>
              </a:r>
              <a:endParaRPr lang="en-US" altLang="uk-UA" sz="1600" b="0" dirty="0">
                <a:solidFill>
                  <a:schemeClr val="tx2"/>
                </a:solidFill>
                <a:latin typeface="Arial Narrow" pitchFamily="34" charset="0"/>
              </a:endParaRPr>
            </a:p>
          </p:txBody>
        </p:sp>
      </p:grpSp>
      <p:grpSp>
        <p:nvGrpSpPr>
          <p:cNvPr id="8" name="Group 162"/>
          <p:cNvGrpSpPr>
            <a:grpSpLocks/>
          </p:cNvGrpSpPr>
          <p:nvPr/>
        </p:nvGrpSpPr>
        <p:grpSpPr bwMode="auto">
          <a:xfrm>
            <a:off x="7005638" y="2320925"/>
            <a:ext cx="1276350" cy="3049588"/>
            <a:chOff x="4435" y="1805"/>
            <a:chExt cx="804" cy="1921"/>
          </a:xfrm>
        </p:grpSpPr>
        <p:sp>
          <p:nvSpPr>
            <p:cNvPr id="7186" name="Text Box 719"/>
            <p:cNvSpPr txBox="1">
              <a:spLocks noChangeArrowheads="1"/>
            </p:cNvSpPr>
            <p:nvPr/>
          </p:nvSpPr>
          <p:spPr bwMode="auto">
            <a:xfrm>
              <a:off x="4435" y="1805"/>
              <a:ext cx="709" cy="1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lr>
                  <a:srgbClr val="15945C"/>
                </a:buClr>
                <a:buFont typeface="Wingdings" pitchFamily="2" charset="2"/>
                <a:buChar char="n"/>
                <a:defRPr sz="20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algn="l" eaLnBrk="0" hangingPunct="0">
                <a:spcBef>
                  <a:spcPct val="20000"/>
                </a:spcBef>
                <a:defRPr sz="1600" b="1">
                  <a:solidFill>
                    <a:schemeClr val="accent2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algn="l" eaLnBrk="0" hangingPunct="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 2" pitchFamily="18" charset="2"/>
                <a:buChar char=""/>
                <a:defRPr sz="16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algn="l" eaLnBrk="0" hangingPunct="0">
                <a:spcBef>
                  <a:spcPct val="20000"/>
                </a:spcBef>
                <a:defRPr sz="1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algn="l" eaLnBrk="0" hangingPunct="0">
                <a:spcBef>
                  <a:spcPct val="20000"/>
                </a:spcBef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FontTx/>
                <a:buNone/>
              </a:pPr>
              <a:r>
                <a:rPr lang="en-US" altLang="uk-UA" sz="6000" dirty="0">
                  <a:solidFill>
                    <a:schemeClr val="tx2"/>
                  </a:solidFill>
                  <a:sym typeface="Webdings" pitchFamily="18" charset="2"/>
                </a:rPr>
                <a:t></a:t>
              </a:r>
            </a:p>
            <a:p>
              <a:pPr algn="ctr">
                <a:spcBef>
                  <a:spcPct val="50000"/>
                </a:spcBef>
                <a:buClrTx/>
                <a:buFontTx/>
                <a:buNone/>
              </a:pPr>
              <a:r>
                <a:rPr lang="ru-RU" altLang="uk-UA" sz="1600" b="0" dirty="0" err="1" smtClean="0">
                  <a:solidFill>
                    <a:schemeClr val="tx2"/>
                  </a:solidFill>
                  <a:latin typeface="Arial Narrow" pitchFamily="34" charset="0"/>
                  <a:sym typeface="Webdings" pitchFamily="18" charset="2"/>
                </a:rPr>
                <a:t>Український</a:t>
              </a:r>
              <a:r>
                <a:rPr lang="ru-RU" altLang="uk-UA" sz="1600" b="0" dirty="0">
                  <a:solidFill>
                    <a:schemeClr val="tx2"/>
                  </a:solidFill>
                  <a:latin typeface="Arial Narrow" pitchFamily="34" charset="0"/>
                  <a:sym typeface="Webdings" pitchFamily="18" charset="2"/>
                </a:rPr>
                <a:t/>
              </a:r>
              <a:br>
                <a:rPr lang="ru-RU" altLang="uk-UA" sz="1600" b="0" dirty="0">
                  <a:solidFill>
                    <a:schemeClr val="tx2"/>
                  </a:solidFill>
                  <a:latin typeface="Arial Narrow" pitchFamily="34" charset="0"/>
                  <a:sym typeface="Webdings" pitchFamily="18" charset="2"/>
                </a:rPr>
              </a:br>
              <a:r>
                <a:rPr lang="ru-RU" altLang="uk-UA" sz="1600" b="0" dirty="0">
                  <a:solidFill>
                    <a:schemeClr val="tx2"/>
                  </a:solidFill>
                  <a:latin typeface="Arial Narrow" pitchFamily="34" charset="0"/>
                  <a:sym typeface="Webdings" pitchFamily="18" charset="2"/>
                </a:rPr>
                <a:t>банк</a:t>
              </a:r>
              <a:endParaRPr lang="en-US" altLang="uk-UA" b="0" dirty="0">
                <a:solidFill>
                  <a:schemeClr val="tx2"/>
                </a:solidFill>
                <a:latin typeface="Arial Narrow" pitchFamily="34" charset="0"/>
              </a:endParaRPr>
            </a:p>
          </p:txBody>
        </p:sp>
        <p:cxnSp>
          <p:nvCxnSpPr>
            <p:cNvPr id="7187" name="AutoShape 722"/>
            <p:cNvCxnSpPr>
              <a:cxnSpLocks noChangeShapeType="1"/>
              <a:endCxn id="7186" idx="3"/>
            </p:cNvCxnSpPr>
            <p:nvPr/>
          </p:nvCxnSpPr>
          <p:spPr bwMode="auto">
            <a:xfrm rot="16200000" flipV="1">
              <a:off x="4486" y="2973"/>
              <a:ext cx="1411" cy="95"/>
            </a:xfrm>
            <a:prstGeom prst="bentConnector2">
              <a:avLst/>
            </a:prstGeom>
            <a:noFill/>
            <a:ln w="9525">
              <a:solidFill>
                <a:schemeClr val="tx1"/>
              </a:solidFill>
              <a:prstDash val="sysDot"/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9" name="Group 164"/>
          <p:cNvGrpSpPr>
            <a:grpSpLocks/>
          </p:cNvGrpSpPr>
          <p:nvPr/>
        </p:nvGrpSpPr>
        <p:grpSpPr bwMode="auto">
          <a:xfrm>
            <a:off x="5187156" y="2212182"/>
            <a:ext cx="1819275" cy="1701800"/>
            <a:chOff x="3395" y="1726"/>
            <a:chExt cx="1146" cy="1072"/>
          </a:xfrm>
        </p:grpSpPr>
        <p:sp>
          <p:nvSpPr>
            <p:cNvPr id="7184" name="AutoShape 721"/>
            <p:cNvSpPr>
              <a:spLocks noChangeArrowheads="1"/>
            </p:cNvSpPr>
            <p:nvPr/>
          </p:nvSpPr>
          <p:spPr bwMode="auto">
            <a:xfrm>
              <a:off x="3395" y="1726"/>
              <a:ext cx="851" cy="1072"/>
            </a:xfrm>
            <a:prstGeom prst="foldedCorner">
              <a:avLst>
                <a:gd name="adj" fmla="val 12500"/>
              </a:avLst>
            </a:prstGeom>
            <a:solidFill>
              <a:srgbClr val="FFFF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36000" tIns="36000" rIns="36000" bIns="36000" anchor="ctr"/>
            <a:lstStyle>
              <a:lvl1pPr algn="l" eaLnBrk="0" hangingPunct="0">
                <a:spcBef>
                  <a:spcPct val="20000"/>
                </a:spcBef>
                <a:buClr>
                  <a:srgbClr val="15945C"/>
                </a:buClr>
                <a:buFont typeface="Wingdings" pitchFamily="2" charset="2"/>
                <a:buChar char="n"/>
                <a:defRPr sz="20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algn="l" eaLnBrk="0" hangingPunct="0">
                <a:spcBef>
                  <a:spcPct val="20000"/>
                </a:spcBef>
                <a:defRPr sz="1600" b="1">
                  <a:solidFill>
                    <a:schemeClr val="accent2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algn="l" eaLnBrk="0" hangingPunct="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 2" pitchFamily="18" charset="2"/>
                <a:buChar char=""/>
                <a:defRPr sz="16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algn="l" eaLnBrk="0" hangingPunct="0">
                <a:spcBef>
                  <a:spcPct val="20000"/>
                </a:spcBef>
                <a:defRPr sz="1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algn="l" eaLnBrk="0" hangingPunct="0">
                <a:spcBef>
                  <a:spcPct val="20000"/>
                </a:spcBef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altLang="uk-UA" sz="1400" dirty="0" smtClean="0">
                  <a:solidFill>
                    <a:schemeClr val="tx1"/>
                  </a:solidFill>
                  <a:latin typeface="Arial Narrow" pitchFamily="34" charset="0"/>
                </a:rPr>
                <a:t>2.</a:t>
              </a:r>
              <a:endParaRPr lang="uk-UA" altLang="uk-UA" sz="1400" dirty="0" smtClean="0">
                <a:solidFill>
                  <a:schemeClr val="tx1"/>
                </a:solidFill>
                <a:latin typeface="Arial Narrow" pitchFamily="34" charset="0"/>
              </a:endParaRP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ru-RU" altLang="uk-UA" sz="1400" b="0" u="sng" dirty="0" err="1" smtClean="0">
                  <a:solidFill>
                    <a:schemeClr val="tx1"/>
                  </a:solidFill>
                  <a:latin typeface="Arial Narrow" pitchFamily="34" charset="0"/>
                </a:rPr>
                <a:t>Акредитив</a:t>
              </a:r>
              <a:r>
                <a:rPr lang="en-US" altLang="uk-UA" sz="1400" b="0" u="sng" dirty="0">
                  <a:solidFill>
                    <a:schemeClr val="tx1"/>
                  </a:solidFill>
                  <a:latin typeface="Arial Narrow" pitchFamily="34" charset="0"/>
                </a:rPr>
                <a:t>,</a:t>
              </a:r>
              <a:endParaRPr lang="ru-RU" altLang="uk-UA" sz="1400" b="0" u="sng" dirty="0">
                <a:solidFill>
                  <a:schemeClr val="tx1"/>
                </a:solidFill>
              </a:endParaRP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ru-RU" altLang="uk-UA" sz="1400" b="0" u="sng" dirty="0" err="1" smtClean="0">
                  <a:solidFill>
                    <a:schemeClr val="tx1"/>
                  </a:solidFill>
                </a:rPr>
                <a:t>Гарантія</a:t>
              </a:r>
              <a:r>
                <a:rPr lang="ru-RU" altLang="uk-UA" sz="1400" b="0" u="sng" dirty="0">
                  <a:solidFill>
                    <a:schemeClr val="tx1"/>
                  </a:solidFill>
                </a:rPr>
                <a:t>, </a:t>
              </a:r>
              <a:r>
                <a:rPr lang="en-US" altLang="uk-UA" sz="1400" b="0" u="sng" dirty="0">
                  <a:solidFill>
                    <a:schemeClr val="tx1"/>
                  </a:solidFill>
                </a:rPr>
                <a:t>SBLC</a:t>
              </a:r>
              <a:endParaRPr lang="en-US" altLang="uk-UA" sz="1400" b="0" dirty="0">
                <a:solidFill>
                  <a:schemeClr val="tx1"/>
                </a:solidFill>
              </a:endParaRP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ru-RU" altLang="uk-UA" sz="1400" b="0" i="1" dirty="0">
                  <a:solidFill>
                    <a:schemeClr val="tx1"/>
                  </a:solidFill>
                  <a:latin typeface="Arial Narrow" pitchFamily="34" charset="0"/>
                </a:rPr>
                <a:t>Банк </a:t>
              </a:r>
              <a:r>
                <a:rPr lang="ru-RU" altLang="uk-UA" sz="1400" b="0" i="1" dirty="0" err="1" smtClean="0">
                  <a:solidFill>
                    <a:schemeClr val="tx1"/>
                  </a:solidFill>
                  <a:latin typeface="Arial Narrow" pitchFamily="34" charset="0"/>
                </a:rPr>
                <a:t>Покупця</a:t>
              </a:r>
              <a:r>
                <a:rPr lang="ru-RU" altLang="uk-UA" sz="1400" b="0" i="1" dirty="0">
                  <a:solidFill>
                    <a:schemeClr val="tx1"/>
                  </a:solidFill>
                  <a:latin typeface="Arial Narrow" pitchFamily="34" charset="0"/>
                </a:rPr>
                <a:t/>
              </a:r>
              <a:br>
                <a:rPr lang="ru-RU" altLang="uk-UA" sz="1400" b="0" i="1" dirty="0">
                  <a:solidFill>
                    <a:schemeClr val="tx1"/>
                  </a:solidFill>
                  <a:latin typeface="Arial Narrow" pitchFamily="34" charset="0"/>
                </a:rPr>
              </a:br>
              <a:r>
                <a:rPr lang="ru-RU" altLang="uk-UA" sz="1400" b="0" i="1" dirty="0" err="1" smtClean="0">
                  <a:solidFill>
                    <a:schemeClr val="tx1"/>
                  </a:solidFill>
                  <a:latin typeface="Arial Narrow" pitchFamily="34" charset="0"/>
                </a:rPr>
                <a:t>гарантує</a:t>
              </a:r>
              <a:r>
                <a:rPr lang="ru-RU" altLang="uk-UA" sz="1400" b="0" i="1" dirty="0">
                  <a:solidFill>
                    <a:schemeClr val="tx1"/>
                  </a:solidFill>
                  <a:latin typeface="Arial Narrow" pitchFamily="34" charset="0"/>
                </a:rPr>
                <a:t/>
              </a:r>
              <a:br>
                <a:rPr lang="ru-RU" altLang="uk-UA" sz="1400" b="0" i="1" dirty="0">
                  <a:solidFill>
                    <a:schemeClr val="tx1"/>
                  </a:solidFill>
                  <a:latin typeface="Arial Narrow" pitchFamily="34" charset="0"/>
                </a:rPr>
              </a:br>
              <a:r>
                <a:rPr lang="ru-RU" altLang="uk-UA" sz="1400" b="0" i="1" dirty="0" smtClean="0">
                  <a:solidFill>
                    <a:schemeClr val="tx1"/>
                  </a:solidFill>
                  <a:latin typeface="Arial Narrow" pitchFamily="34" charset="0"/>
                </a:rPr>
                <a:t>оплату … </a:t>
              </a:r>
              <a:r>
                <a:rPr lang="ru-RU" altLang="uk-UA" sz="1400" b="0" i="1" dirty="0">
                  <a:solidFill>
                    <a:schemeClr val="tx1"/>
                  </a:solidFill>
                  <a:latin typeface="Arial Narrow" pitchFamily="34" charset="0"/>
                </a:rPr>
                <a:t>млн. </a:t>
              </a:r>
              <a:r>
                <a:rPr lang="en-US" altLang="uk-UA" sz="1400" b="0" i="1" dirty="0">
                  <a:solidFill>
                    <a:schemeClr val="tx1"/>
                  </a:solidFill>
                  <a:latin typeface="Arial Narrow" pitchFamily="34" charset="0"/>
                </a:rPr>
                <a:t>$</a:t>
              </a:r>
              <a:br>
                <a:rPr lang="en-US" altLang="uk-UA" sz="1400" b="0" i="1" dirty="0">
                  <a:solidFill>
                    <a:schemeClr val="tx1"/>
                  </a:solidFill>
                  <a:latin typeface="Arial Narrow" pitchFamily="34" charset="0"/>
                </a:rPr>
              </a:br>
              <a:r>
                <a:rPr lang="ru-RU" altLang="uk-UA" sz="1400" b="0" i="1" dirty="0" err="1" smtClean="0">
                  <a:solidFill>
                    <a:schemeClr val="tx1"/>
                  </a:solidFill>
                  <a:latin typeface="Arial Narrow" pitchFamily="34" charset="0"/>
                </a:rPr>
                <a:t>після</a:t>
              </a:r>
              <a:r>
                <a:rPr lang="ru-RU" altLang="uk-UA" sz="1400" b="0" i="1" dirty="0" smtClean="0">
                  <a:solidFill>
                    <a:schemeClr val="tx1"/>
                  </a:solidFill>
                  <a:latin typeface="Arial Narrow" pitchFamily="34" charset="0"/>
                </a:rPr>
                <a:t> …</a:t>
              </a:r>
              <a:endParaRPr lang="en-US" altLang="uk-UA" sz="1400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cxnSp>
          <p:nvCxnSpPr>
            <p:cNvPr id="7185" name="AutoShape 723"/>
            <p:cNvCxnSpPr>
              <a:cxnSpLocks noChangeShapeType="1"/>
              <a:stCxn id="7186" idx="1"/>
              <a:endCxn id="7184" idx="3"/>
            </p:cNvCxnSpPr>
            <p:nvPr/>
          </p:nvCxnSpPr>
          <p:spPr bwMode="auto">
            <a:xfrm flipH="1" flipV="1">
              <a:off x="4246" y="2262"/>
              <a:ext cx="295" cy="42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0" name="Group 168"/>
          <p:cNvGrpSpPr>
            <a:grpSpLocks/>
          </p:cNvGrpSpPr>
          <p:nvPr/>
        </p:nvGrpSpPr>
        <p:grpSpPr bwMode="auto">
          <a:xfrm>
            <a:off x="2160589" y="3336428"/>
            <a:ext cx="1768476" cy="1666874"/>
            <a:chOff x="1632" y="2432"/>
            <a:chExt cx="1114" cy="1050"/>
          </a:xfrm>
        </p:grpSpPr>
        <p:sp>
          <p:nvSpPr>
            <p:cNvPr id="7181" name="AutoShape 348"/>
            <p:cNvSpPr>
              <a:spLocks noChangeArrowheads="1"/>
            </p:cNvSpPr>
            <p:nvPr/>
          </p:nvSpPr>
          <p:spPr bwMode="auto">
            <a:xfrm>
              <a:off x="1654" y="2432"/>
              <a:ext cx="771" cy="907"/>
            </a:xfrm>
            <a:prstGeom prst="foldedCorner">
              <a:avLst>
                <a:gd name="adj" fmla="val 12500"/>
              </a:avLst>
            </a:prstGeom>
            <a:solidFill>
              <a:srgbClr val="FFFF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algn="l" eaLnBrk="0" hangingPunct="0">
                <a:spcBef>
                  <a:spcPct val="20000"/>
                </a:spcBef>
                <a:buClr>
                  <a:srgbClr val="15945C"/>
                </a:buClr>
                <a:buFont typeface="Wingdings" pitchFamily="2" charset="2"/>
                <a:buChar char="n"/>
                <a:defRPr sz="20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algn="l" eaLnBrk="0" hangingPunct="0">
                <a:spcBef>
                  <a:spcPct val="20000"/>
                </a:spcBef>
                <a:defRPr sz="1600" b="1">
                  <a:solidFill>
                    <a:schemeClr val="accent2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algn="l" eaLnBrk="0" hangingPunct="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 2" pitchFamily="18" charset="2"/>
                <a:buChar char=""/>
                <a:defRPr sz="16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algn="l" eaLnBrk="0" hangingPunct="0">
                <a:spcBef>
                  <a:spcPct val="20000"/>
                </a:spcBef>
                <a:defRPr sz="1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algn="l" eaLnBrk="0" hangingPunct="0">
                <a:spcBef>
                  <a:spcPct val="20000"/>
                </a:spcBef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400" b="1">
                  <a:solidFill>
                    <a:schemeClr val="bg2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altLang="uk-UA" sz="1400" dirty="0">
                  <a:solidFill>
                    <a:schemeClr val="tx1"/>
                  </a:solidFill>
                  <a:latin typeface="Arial Narrow" pitchFamily="34" charset="0"/>
                </a:rPr>
                <a:t>3</a:t>
              </a:r>
              <a:r>
                <a:rPr lang="en-US" altLang="uk-UA" sz="1400" dirty="0" smtClean="0">
                  <a:solidFill>
                    <a:schemeClr val="tx1"/>
                  </a:solidFill>
                  <a:latin typeface="Arial Narrow" pitchFamily="34" charset="0"/>
                </a:rPr>
                <a:t>.</a:t>
              </a:r>
              <a:endParaRPr lang="uk-UA" altLang="uk-UA" sz="1400" dirty="0" smtClean="0">
                <a:solidFill>
                  <a:schemeClr val="tx1"/>
                </a:solidFill>
                <a:latin typeface="Arial Narrow" pitchFamily="34" charset="0"/>
              </a:endParaRP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ru-RU" altLang="uk-UA" sz="1400" b="0" u="sng" dirty="0" err="1" smtClean="0">
                  <a:solidFill>
                    <a:schemeClr val="tx1"/>
                  </a:solidFill>
                  <a:latin typeface="Arial Narrow" pitchFamily="34" charset="0"/>
                </a:rPr>
                <a:t>Підтвердження</a:t>
              </a:r>
              <a:r>
                <a:rPr lang="ru-RU" altLang="uk-UA" sz="1400" b="0" u="sng" dirty="0">
                  <a:solidFill>
                    <a:schemeClr val="tx1"/>
                  </a:solidFill>
                  <a:latin typeface="Arial Narrow" pitchFamily="34" charset="0"/>
                </a:rPr>
                <a:t/>
              </a:r>
              <a:br>
                <a:rPr lang="ru-RU" altLang="uk-UA" sz="1400" b="0" u="sng" dirty="0">
                  <a:solidFill>
                    <a:schemeClr val="tx1"/>
                  </a:solidFill>
                  <a:latin typeface="Arial Narrow" pitchFamily="34" charset="0"/>
                </a:rPr>
              </a:br>
              <a:r>
                <a:rPr lang="en-US" altLang="uk-UA" sz="1400" b="0" u="sng" dirty="0">
                  <a:solidFill>
                    <a:schemeClr val="tx1"/>
                  </a:solidFill>
                  <a:latin typeface="Arial Narrow" pitchFamily="34" charset="0"/>
                </a:rPr>
                <a:t>(LC, SBLC,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altLang="uk-UA" sz="1400" b="0" u="sng" dirty="0">
                  <a:solidFill>
                    <a:schemeClr val="tx1"/>
                  </a:solidFill>
                  <a:latin typeface="Arial Narrow" pitchFamily="34" charset="0"/>
                </a:rPr>
                <a:t>Re-</a:t>
              </a:r>
              <a:r>
                <a:rPr lang="en-US" altLang="uk-UA" sz="1400" b="0" u="sng" dirty="0" err="1">
                  <a:solidFill>
                    <a:schemeClr val="tx1"/>
                  </a:solidFill>
                  <a:latin typeface="Arial Narrow" pitchFamily="34" charset="0"/>
                </a:rPr>
                <a:t>iss</a:t>
              </a:r>
              <a:r>
                <a:rPr lang="en-US" altLang="uk-UA" sz="1400" b="0" u="sng" dirty="0">
                  <a:solidFill>
                    <a:schemeClr val="tx1"/>
                  </a:solidFill>
                  <a:latin typeface="Arial Narrow" pitchFamily="34" charset="0"/>
                </a:rPr>
                <a:t>. Gtee)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ru-RU" altLang="uk-UA" sz="1400" b="0" dirty="0" smtClean="0">
                  <a:solidFill>
                    <a:schemeClr val="tx1"/>
                  </a:solidFill>
                  <a:latin typeface="Arial Narrow" pitchFamily="34" charset="0"/>
                </a:rPr>
                <a:t>в </a:t>
              </a:r>
              <a:r>
                <a:rPr lang="ru-RU" altLang="uk-UA" sz="1400" b="0" dirty="0" err="1" smtClean="0">
                  <a:solidFill>
                    <a:schemeClr val="tx1"/>
                  </a:solidFill>
                  <a:latin typeface="Arial Narrow" pitchFamily="34" charset="0"/>
                </a:rPr>
                <a:t>іноземному</a:t>
              </a:r>
              <a:endParaRPr lang="ru-RU" altLang="uk-UA" sz="1400" b="0" dirty="0">
                <a:solidFill>
                  <a:schemeClr val="tx1"/>
                </a:solidFill>
              </a:endParaRP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ru-RU" altLang="uk-UA" sz="1400" b="0" dirty="0" smtClean="0">
                  <a:solidFill>
                    <a:schemeClr val="tx1"/>
                  </a:solidFill>
                  <a:latin typeface="Arial Narrow" pitchFamily="34" charset="0"/>
                </a:rPr>
                <a:t>банку</a:t>
              </a:r>
              <a:endParaRPr lang="en-US" altLang="uk-UA" sz="1400" b="0" dirty="0">
                <a:solidFill>
                  <a:schemeClr val="tx1"/>
                </a:solidFill>
              </a:endParaRPr>
            </a:p>
          </p:txBody>
        </p:sp>
        <p:cxnSp>
          <p:nvCxnSpPr>
            <p:cNvPr id="7182" name="AutoShape 350"/>
            <p:cNvCxnSpPr>
              <a:cxnSpLocks noChangeShapeType="1"/>
              <a:stCxn id="7189" idx="2"/>
              <a:endCxn id="7181" idx="3"/>
            </p:cNvCxnSpPr>
            <p:nvPr/>
          </p:nvCxnSpPr>
          <p:spPr bwMode="auto">
            <a:xfrm rot="5400000">
              <a:off x="2508" y="2648"/>
              <a:ext cx="155" cy="321"/>
            </a:xfrm>
            <a:prstGeom prst="bentConnector2">
              <a:avLst/>
            </a:prstGeom>
            <a:noFill/>
            <a:ln w="12700">
              <a:solidFill>
                <a:schemeClr val="tx1"/>
              </a:solidFill>
              <a:prstDash val="dash"/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83" name="AutoShape 351"/>
            <p:cNvCxnSpPr>
              <a:cxnSpLocks noChangeShapeType="1"/>
              <a:stCxn id="7181" idx="2"/>
            </p:cNvCxnSpPr>
            <p:nvPr/>
          </p:nvCxnSpPr>
          <p:spPr bwMode="auto">
            <a:xfrm rot="5400000">
              <a:off x="1765" y="3207"/>
              <a:ext cx="142" cy="407"/>
            </a:xfrm>
            <a:prstGeom prst="bentConnector2">
              <a:avLst/>
            </a:prstGeom>
            <a:noFill/>
            <a:ln w="12700">
              <a:solidFill>
                <a:schemeClr val="tx1"/>
              </a:solidFill>
              <a:prstDash val="dash"/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217" name="Rectangle 169"/>
          <p:cNvSpPr>
            <a:spLocks noChangeArrowheads="1"/>
          </p:cNvSpPr>
          <p:nvPr/>
        </p:nvSpPr>
        <p:spPr bwMode="auto">
          <a:xfrm>
            <a:off x="1403350" y="1341438"/>
            <a:ext cx="1584325" cy="287337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lr>
                <a:srgbClr val="15945C"/>
              </a:buClr>
              <a:buFont typeface="Wingdings" pitchFamily="2" charset="2"/>
              <a:buChar char="n"/>
              <a:defRPr sz="2000" b="1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algn="l" eaLnBrk="0" hangingPunct="0">
              <a:spcBef>
                <a:spcPct val="20000"/>
              </a:spcBef>
              <a:defRPr sz="1600" b="1">
                <a:solidFill>
                  <a:schemeClr val="accent2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 2" pitchFamily="18" charset="2"/>
              <a:buChar char=""/>
              <a:defRPr sz="16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algn="l" eaLnBrk="0" hangingPunct="0">
              <a:spcBef>
                <a:spcPct val="20000"/>
              </a:spcBef>
              <a:defRPr sz="1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algn="l" eaLnBrk="0" hangingPunct="0">
              <a:spcBef>
                <a:spcPct val="20000"/>
              </a:spcBef>
              <a:defRPr sz="1400" b="1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uk-UA" sz="1800" b="0" dirty="0" smtClean="0">
                <a:solidFill>
                  <a:schemeClr val="bg1"/>
                </a:solidFill>
                <a:cs typeface="Arial" panose="020B0604020202020204" pitchFamily="34" charset="0"/>
              </a:rPr>
              <a:t>РИЗИКИ:</a:t>
            </a:r>
            <a:endParaRPr lang="uk-UA" altLang="uk-UA" sz="1800" b="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218" name="Rectangle 170"/>
          <p:cNvSpPr>
            <a:spLocks noChangeArrowheads="1"/>
          </p:cNvSpPr>
          <p:nvPr/>
        </p:nvSpPr>
        <p:spPr bwMode="auto">
          <a:xfrm>
            <a:off x="2987675" y="1341438"/>
            <a:ext cx="1584325" cy="287337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lr>
                <a:srgbClr val="15945C"/>
              </a:buClr>
              <a:buFont typeface="Wingdings" pitchFamily="2" charset="2"/>
              <a:buChar char="n"/>
              <a:defRPr sz="2000" b="1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algn="l" eaLnBrk="0" hangingPunct="0">
              <a:spcBef>
                <a:spcPct val="20000"/>
              </a:spcBef>
              <a:defRPr sz="1600" b="1">
                <a:solidFill>
                  <a:schemeClr val="accent2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 2" pitchFamily="18" charset="2"/>
              <a:buChar char=""/>
              <a:defRPr sz="16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algn="l" eaLnBrk="0" hangingPunct="0">
              <a:spcBef>
                <a:spcPct val="20000"/>
              </a:spcBef>
              <a:defRPr sz="1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algn="l" eaLnBrk="0" hangingPunct="0">
              <a:spcBef>
                <a:spcPct val="20000"/>
              </a:spcBef>
              <a:defRPr sz="1400" b="1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uk-UA" altLang="uk-UA" sz="1800" b="0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2219" name="Rectangle 171"/>
          <p:cNvSpPr>
            <a:spLocks noChangeArrowheads="1"/>
          </p:cNvSpPr>
          <p:nvPr/>
        </p:nvSpPr>
        <p:spPr bwMode="auto">
          <a:xfrm>
            <a:off x="4572000" y="1341438"/>
            <a:ext cx="1584325" cy="287337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lr>
                <a:srgbClr val="15945C"/>
              </a:buClr>
              <a:buFont typeface="Wingdings" pitchFamily="2" charset="2"/>
              <a:buChar char="n"/>
              <a:defRPr sz="2000" b="1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algn="l" eaLnBrk="0" hangingPunct="0">
              <a:spcBef>
                <a:spcPct val="20000"/>
              </a:spcBef>
              <a:defRPr sz="1600" b="1">
                <a:solidFill>
                  <a:schemeClr val="accent2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 2" pitchFamily="18" charset="2"/>
              <a:buChar char=""/>
              <a:defRPr sz="16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algn="l" eaLnBrk="0" hangingPunct="0">
              <a:spcBef>
                <a:spcPct val="20000"/>
              </a:spcBef>
              <a:defRPr sz="1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algn="l" eaLnBrk="0" hangingPunct="0">
              <a:spcBef>
                <a:spcPct val="20000"/>
              </a:spcBef>
              <a:defRPr sz="1400" b="1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uk-UA" altLang="uk-UA" sz="1800" b="0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2220" name="Rectangle 172"/>
          <p:cNvSpPr>
            <a:spLocks noChangeArrowheads="1"/>
          </p:cNvSpPr>
          <p:nvPr/>
        </p:nvSpPr>
        <p:spPr bwMode="auto">
          <a:xfrm>
            <a:off x="6156325" y="1341438"/>
            <a:ext cx="1584325" cy="287337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lr>
                <a:srgbClr val="15945C"/>
              </a:buClr>
              <a:buFont typeface="Wingdings" pitchFamily="2" charset="2"/>
              <a:buChar char="n"/>
              <a:defRPr sz="2000" b="1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algn="l" eaLnBrk="0" hangingPunct="0">
              <a:spcBef>
                <a:spcPct val="20000"/>
              </a:spcBef>
              <a:defRPr sz="1600" b="1">
                <a:solidFill>
                  <a:schemeClr val="accent2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 2" pitchFamily="18" charset="2"/>
              <a:buChar char=""/>
              <a:defRPr sz="16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algn="l" eaLnBrk="0" hangingPunct="0">
              <a:spcBef>
                <a:spcPct val="20000"/>
              </a:spcBef>
              <a:defRPr sz="1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algn="l" eaLnBrk="0" hangingPunct="0">
              <a:spcBef>
                <a:spcPct val="20000"/>
              </a:spcBef>
              <a:defRPr sz="1400" b="1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1400" b="1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uk-UA" altLang="uk-UA" sz="1800" b="0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172" name="Title 1"/>
          <p:cNvSpPr txBox="1">
            <a:spLocks/>
          </p:cNvSpPr>
          <p:nvPr/>
        </p:nvSpPr>
        <p:spPr>
          <a:xfrm>
            <a:off x="457200" y="441325"/>
            <a:ext cx="7086600" cy="625475"/>
          </a:xfrm>
          <a:prstGeom prst="rect">
            <a:avLst/>
          </a:prstGeom>
        </p:spPr>
        <p:txBody>
          <a:bodyPr/>
          <a:lstStyle>
            <a:lvl1pPr algn="r" rtl="0" eaLnBrk="1" fontAlgn="base" hangingPunct="1">
              <a:lnSpc>
                <a:spcPct val="7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lnSpc>
                <a:spcPct val="7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2"/>
                </a:solidFill>
                <a:latin typeface="Arial" pitchFamily="34" charset="0"/>
                <a:ea typeface="ＭＳ Ｐゴシック"/>
                <a:cs typeface="ＭＳ Ｐゴシック"/>
              </a:defRPr>
            </a:lvl2pPr>
            <a:lvl3pPr algn="r" rtl="0" eaLnBrk="1" fontAlgn="base" hangingPunct="1">
              <a:lnSpc>
                <a:spcPct val="7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2"/>
                </a:solidFill>
                <a:latin typeface="Arial" pitchFamily="34" charset="0"/>
                <a:ea typeface="ＭＳ Ｐゴシック"/>
                <a:cs typeface="ＭＳ Ｐゴシック"/>
              </a:defRPr>
            </a:lvl3pPr>
            <a:lvl4pPr algn="r" rtl="0" eaLnBrk="1" fontAlgn="base" hangingPunct="1">
              <a:lnSpc>
                <a:spcPct val="7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2"/>
                </a:solidFill>
                <a:latin typeface="Arial" pitchFamily="34" charset="0"/>
                <a:ea typeface="ＭＳ Ｐゴシック"/>
                <a:cs typeface="ＭＳ Ｐゴシック"/>
              </a:defRPr>
            </a:lvl4pPr>
            <a:lvl5pPr algn="r" rtl="0" eaLnBrk="1" fontAlgn="base" hangingPunct="1">
              <a:lnSpc>
                <a:spcPct val="7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2"/>
                </a:solidFill>
                <a:latin typeface="Arial" pitchFamily="34" charset="0"/>
                <a:ea typeface="ＭＳ Ｐゴシック"/>
                <a:cs typeface="ＭＳ Ｐゴシック"/>
              </a:defRPr>
            </a:lvl5pPr>
            <a:lvl6pPr marL="457200" algn="r" rtl="0" eaLnBrk="1" fontAlgn="base" hangingPunct="1">
              <a:lnSpc>
                <a:spcPct val="7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2"/>
                </a:solidFill>
                <a:latin typeface="Arial" pitchFamily="34" charset="0"/>
                <a:ea typeface="ＭＳ Ｐゴシック"/>
                <a:cs typeface="ＭＳ Ｐゴシック"/>
              </a:defRPr>
            </a:lvl6pPr>
            <a:lvl7pPr marL="914400" algn="r" rtl="0" eaLnBrk="1" fontAlgn="base" hangingPunct="1">
              <a:lnSpc>
                <a:spcPct val="7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2"/>
                </a:solidFill>
                <a:latin typeface="Arial" pitchFamily="34" charset="0"/>
                <a:ea typeface="ＭＳ Ｐゴシック"/>
                <a:cs typeface="ＭＳ Ｐゴシック"/>
              </a:defRPr>
            </a:lvl7pPr>
            <a:lvl8pPr marL="1371600" algn="r" rtl="0" eaLnBrk="1" fontAlgn="base" hangingPunct="1">
              <a:lnSpc>
                <a:spcPct val="7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2"/>
                </a:solidFill>
                <a:latin typeface="Arial" pitchFamily="34" charset="0"/>
                <a:ea typeface="ＭＳ Ｐゴシック"/>
                <a:cs typeface="ＭＳ Ｐゴシック"/>
              </a:defRPr>
            </a:lvl8pPr>
            <a:lvl9pPr marL="1828800" algn="r" rtl="0" eaLnBrk="1" fontAlgn="base" hangingPunct="1">
              <a:lnSpc>
                <a:spcPct val="7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2"/>
                </a:solidFill>
                <a:latin typeface="Arial" pitchFamily="34" charset="0"/>
                <a:ea typeface="ＭＳ Ｐゴシック"/>
                <a:cs typeface="ＭＳ Ｐゴシック"/>
              </a:defRPr>
            </a:lvl9pPr>
          </a:lstStyle>
          <a:p>
            <a:r>
              <a:rPr lang="uk-UA" b="0" kern="0" dirty="0" smtClean="0"/>
              <a:t>Торгове Фінансування – </a:t>
            </a:r>
            <a:br>
              <a:rPr lang="uk-UA" b="0" kern="0" dirty="0" smtClean="0"/>
            </a:br>
            <a:r>
              <a:rPr lang="uk-UA" kern="0" dirty="0" smtClean="0"/>
              <a:t>Зменшення Ризиків</a:t>
            </a:r>
            <a:endParaRPr lang="uk-UA" kern="0" dirty="0"/>
          </a:p>
        </p:txBody>
      </p:sp>
      <p:sp>
        <p:nvSpPr>
          <p:cNvPr id="174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457200" y="6588125"/>
            <a:ext cx="3048000" cy="269875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Page </a:t>
            </a:r>
            <a:fld id="{D4C72B55-DCD0-4E89-953C-E96889BA7437}" type="slidenum">
              <a:rPr lang="fr-FR" smtClean="0"/>
              <a:pPr>
                <a:defRPr/>
              </a:pPr>
              <a:t>3</a:t>
            </a:fld>
            <a:r>
              <a:rPr lang="fr-FR" dirty="0" smtClean="0"/>
              <a:t> </a:t>
            </a:r>
            <a:endParaRPr lang="fr-FR" dirty="0"/>
          </a:p>
        </p:txBody>
      </p:sp>
      <p:cxnSp>
        <p:nvCxnSpPr>
          <p:cNvPr id="4" name="Straight Arrow Connector 3"/>
          <p:cNvCxnSpPr/>
          <p:nvPr/>
        </p:nvCxnSpPr>
        <p:spPr bwMode="auto">
          <a:xfrm flipH="1">
            <a:off x="1400505" y="1268760"/>
            <a:ext cx="6303632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" name="TextBox 4"/>
          <p:cNvSpPr txBox="1"/>
          <p:nvPr/>
        </p:nvSpPr>
        <p:spPr>
          <a:xfrm>
            <a:off x="2915816" y="1300440"/>
            <a:ext cx="4824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dirty="0" smtClean="0">
                <a:solidFill>
                  <a:schemeClr val="bg1"/>
                </a:solidFill>
              </a:rPr>
              <a:t>ЗМЕНШЕННЯ НЕВИЗНАЧЕННОСТІ</a:t>
            </a:r>
            <a:endParaRPr lang="uk-UA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744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2" dur="1000"/>
                                        <p:tgtEl>
                                          <p:spTgt spid="2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0" dur="1000"/>
                                        <p:tgtEl>
                                          <p:spTgt spid="2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8" dur="1000"/>
                                        <p:tgtEl>
                                          <p:spTgt spid="2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6" dur="1000"/>
                                        <p:tgtEl>
                                          <p:spTgt spid="22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7" grpId="0" animBg="1"/>
      <p:bldP spid="2217" grpId="1" animBg="1"/>
      <p:bldP spid="2218" grpId="0" animBg="1"/>
      <p:bldP spid="2218" grpId="1" animBg="1"/>
      <p:bldP spid="2219" grpId="0" animBg="1"/>
      <p:bldP spid="2219" grpId="1" animBg="1"/>
      <p:bldP spid="2220" grpId="0" animBg="1"/>
      <p:bldP spid="222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 bwMode="auto">
          <a:xfrm>
            <a:off x="517480" y="3533067"/>
            <a:ext cx="8208912" cy="263773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ТФ:</a:t>
            </a:r>
            <a:r>
              <a:rPr lang="uk-UA" b="0" dirty="0" smtClean="0"/>
              <a:t> Заміна Платежу (Передоплати) </a:t>
            </a:r>
            <a:r>
              <a:rPr lang="uk-UA" dirty="0" smtClean="0"/>
              <a:t>Банківськими Інструментами</a:t>
            </a:r>
            <a:endParaRPr lang="uk-U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/>
              <a:t>Page </a:t>
            </a:r>
            <a:fld id="{D4C72B55-DCD0-4E89-953C-E96889BA7437}" type="slidenum">
              <a:rPr lang="fr-FR" smtClean="0"/>
              <a:pPr>
                <a:defRPr/>
              </a:pPr>
              <a:t>4</a:t>
            </a:fld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4" name="Text Box 158"/>
          <p:cNvSpPr txBox="1">
            <a:spLocks noChangeArrowheads="1"/>
          </p:cNvSpPr>
          <p:nvPr/>
        </p:nvSpPr>
        <p:spPr bwMode="auto">
          <a:xfrm>
            <a:off x="2176322" y="4371422"/>
            <a:ext cx="12192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</a:pPr>
            <a:r>
              <a:rPr lang="en-US" sz="6000" b="1" dirty="0">
                <a:solidFill>
                  <a:schemeClr val="tx2"/>
                </a:solidFill>
                <a:sym typeface="Webdings" pitchFamily="18" charset="2"/>
              </a:rPr>
              <a:t></a:t>
            </a:r>
            <a:endParaRPr lang="en-US" sz="2000" b="1" dirty="0">
              <a:solidFill>
                <a:schemeClr val="tx2"/>
              </a:solidFill>
            </a:endParaRPr>
          </a:p>
        </p:txBody>
      </p:sp>
      <p:sp>
        <p:nvSpPr>
          <p:cNvPr id="5" name="Text Box 158"/>
          <p:cNvSpPr txBox="1">
            <a:spLocks noChangeArrowheads="1"/>
          </p:cNvSpPr>
          <p:nvPr/>
        </p:nvSpPr>
        <p:spPr bwMode="auto">
          <a:xfrm>
            <a:off x="5560698" y="4371421"/>
            <a:ext cx="12192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</a:pPr>
            <a:r>
              <a:rPr lang="en-US" sz="6000" b="1" dirty="0">
                <a:solidFill>
                  <a:schemeClr val="tx2"/>
                </a:solidFill>
                <a:sym typeface="Webdings" pitchFamily="18" charset="2"/>
              </a:rPr>
              <a:t></a:t>
            </a:r>
            <a:endParaRPr lang="en-US" sz="2000" b="1" dirty="0">
              <a:solidFill>
                <a:schemeClr val="tx2"/>
              </a:solidFill>
            </a:endParaRPr>
          </a:p>
        </p:txBody>
      </p:sp>
      <p:sp>
        <p:nvSpPr>
          <p:cNvPr id="6" name="Left Arrow 5"/>
          <p:cNvSpPr/>
          <p:nvPr/>
        </p:nvSpPr>
        <p:spPr bwMode="auto">
          <a:xfrm>
            <a:off x="3760498" y="4731462"/>
            <a:ext cx="1512168" cy="432048"/>
          </a:xfrm>
          <a:prstGeom prst="lef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/>
              <a:cs typeface="ＭＳ Ｐゴシック"/>
            </a:endParaRPr>
          </a:p>
        </p:txBody>
      </p:sp>
      <p:pic>
        <p:nvPicPr>
          <p:cNvPr id="7" name="Picture 384" descr="j02353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6600" y="4432269"/>
            <a:ext cx="963612" cy="91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96" descr="j020546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519" y="4406348"/>
            <a:ext cx="1152525" cy="93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084740" y="3533068"/>
            <a:ext cx="11159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7200" dirty="0" smtClean="0">
                <a:sym typeface="Webdings"/>
              </a:rPr>
              <a:t></a:t>
            </a:r>
            <a:endParaRPr lang="uk-UA" sz="7200" dirty="0"/>
          </a:p>
        </p:txBody>
      </p:sp>
      <p:grpSp>
        <p:nvGrpSpPr>
          <p:cNvPr id="23" name="Group 22"/>
          <p:cNvGrpSpPr/>
          <p:nvPr/>
        </p:nvGrpSpPr>
        <p:grpSpPr>
          <a:xfrm>
            <a:off x="1450324" y="1443926"/>
            <a:ext cx="6192688" cy="1584177"/>
            <a:chOff x="819667" y="1296137"/>
            <a:chExt cx="7136709" cy="1988848"/>
          </a:xfrm>
        </p:grpSpPr>
        <p:sp>
          <p:nvSpPr>
            <p:cNvPr id="10" name="Text Box 158"/>
            <p:cNvSpPr txBox="1">
              <a:spLocks noChangeArrowheads="1"/>
            </p:cNvSpPr>
            <p:nvPr/>
          </p:nvSpPr>
          <p:spPr bwMode="auto">
            <a:xfrm>
              <a:off x="2118470" y="2134491"/>
              <a:ext cx="1219200" cy="1006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</a:pPr>
              <a:r>
                <a:rPr lang="en-US" sz="6000" b="1" dirty="0">
                  <a:solidFill>
                    <a:schemeClr val="tx2"/>
                  </a:solidFill>
                  <a:sym typeface="Webdings" pitchFamily="18" charset="2"/>
                </a:rPr>
                <a:t></a:t>
              </a:r>
              <a:endParaRPr lang="en-US" sz="2000" b="1" dirty="0">
                <a:solidFill>
                  <a:schemeClr val="tx2"/>
                </a:solidFill>
              </a:endParaRPr>
            </a:p>
          </p:txBody>
        </p:sp>
        <p:sp>
          <p:nvSpPr>
            <p:cNvPr id="11" name="Text Box 158"/>
            <p:cNvSpPr txBox="1">
              <a:spLocks noChangeArrowheads="1"/>
            </p:cNvSpPr>
            <p:nvPr/>
          </p:nvSpPr>
          <p:spPr bwMode="auto">
            <a:xfrm>
              <a:off x="5502846" y="2134490"/>
              <a:ext cx="1219200" cy="1006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</a:pPr>
              <a:r>
                <a:rPr lang="en-US" sz="6000" b="1" dirty="0">
                  <a:solidFill>
                    <a:schemeClr val="tx2"/>
                  </a:solidFill>
                  <a:sym typeface="Webdings" pitchFamily="18" charset="2"/>
                </a:rPr>
                <a:t></a:t>
              </a:r>
              <a:endParaRPr lang="en-US" sz="2000" b="1" dirty="0">
                <a:solidFill>
                  <a:schemeClr val="tx2"/>
                </a:solidFill>
              </a:endParaRPr>
            </a:p>
          </p:txBody>
        </p:sp>
        <p:sp>
          <p:nvSpPr>
            <p:cNvPr id="12" name="Left Arrow 11"/>
            <p:cNvSpPr/>
            <p:nvPr/>
          </p:nvSpPr>
          <p:spPr bwMode="auto">
            <a:xfrm>
              <a:off x="3702646" y="2494531"/>
              <a:ext cx="1512168" cy="432048"/>
            </a:xfrm>
            <a:prstGeom prst="leftArrow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/>
                <a:cs typeface="ＭＳ Ｐゴシック"/>
              </a:endParaRPr>
            </a:p>
          </p:txBody>
        </p:sp>
        <p:pic>
          <p:nvPicPr>
            <p:cNvPr id="13" name="Picture 384" descr="j0235319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8748" y="2195338"/>
              <a:ext cx="963612" cy="9112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396" descr="j020546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667" y="2169417"/>
              <a:ext cx="1152525" cy="936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Box 14"/>
            <p:cNvSpPr txBox="1"/>
            <p:nvPr/>
          </p:nvSpPr>
          <p:spPr>
            <a:xfrm>
              <a:off x="4026888" y="1296137"/>
              <a:ext cx="111591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200" dirty="0">
                  <a:sym typeface="Webdings"/>
                </a:rPr>
                <a:t>$</a:t>
              </a:r>
              <a:endParaRPr lang="uk-UA" sz="7200" dirty="0"/>
            </a:p>
          </p:txBody>
        </p:sp>
        <p:cxnSp>
          <p:nvCxnSpPr>
            <p:cNvPr id="18" name="Straight Connector 17"/>
            <p:cNvCxnSpPr/>
            <p:nvPr/>
          </p:nvCxnSpPr>
          <p:spPr bwMode="auto">
            <a:xfrm>
              <a:off x="1547664" y="1296137"/>
              <a:ext cx="6408712" cy="1988847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9" name="Straight Connector 18"/>
            <p:cNvCxnSpPr/>
            <p:nvPr/>
          </p:nvCxnSpPr>
          <p:spPr bwMode="auto">
            <a:xfrm flipV="1">
              <a:off x="1619672" y="1296137"/>
              <a:ext cx="6120680" cy="1988848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22" name="TextBox 21"/>
          <p:cNvSpPr txBox="1"/>
          <p:nvPr/>
        </p:nvSpPr>
        <p:spPr>
          <a:xfrm>
            <a:off x="1309568" y="5594741"/>
            <a:ext cx="698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TRADE FINANCE </a:t>
            </a:r>
            <a:r>
              <a:rPr lang="en-US" dirty="0" smtClean="0"/>
              <a:t>/ </a:t>
            </a:r>
            <a:r>
              <a:rPr lang="uk-UA" dirty="0" smtClean="0">
                <a:solidFill>
                  <a:schemeClr val="bg1">
                    <a:lumMod val="50000"/>
                  </a:schemeClr>
                </a:solidFill>
              </a:rPr>
              <a:t>ТОРГОВЕ ФІНАНСУВАННЯ</a:t>
            </a:r>
            <a:endParaRPr lang="uk-UA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85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1325"/>
            <a:ext cx="7427168" cy="625475"/>
          </a:xfrm>
        </p:spPr>
        <p:txBody>
          <a:bodyPr/>
          <a:lstStyle/>
          <a:p>
            <a:r>
              <a:rPr lang="uk-UA" b="0" dirty="0" smtClean="0"/>
              <a:t>Торгове Фінансування – Приклад:  </a:t>
            </a:r>
            <a:r>
              <a:rPr lang="uk-UA" dirty="0" smtClean="0"/>
              <a:t>ГАРАНТІЯ</a:t>
            </a:r>
            <a:endParaRPr lang="uk-U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/>
              <a:t>Page </a:t>
            </a:r>
            <a:fld id="{D4C72B55-DCD0-4E89-953C-E96889BA7437}" type="slidenum">
              <a:rPr lang="fr-FR" smtClean="0"/>
              <a:pPr>
                <a:defRPr/>
              </a:pPr>
              <a:t>5</a:t>
            </a:fld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4" name="Text Box 158"/>
          <p:cNvSpPr txBox="1">
            <a:spLocks noChangeArrowheads="1"/>
          </p:cNvSpPr>
          <p:nvPr/>
        </p:nvSpPr>
        <p:spPr bwMode="auto">
          <a:xfrm>
            <a:off x="1273177" y="978884"/>
            <a:ext cx="12192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</a:pPr>
            <a:r>
              <a:rPr lang="en-US" sz="6000" b="1" dirty="0">
                <a:solidFill>
                  <a:schemeClr val="tx2"/>
                </a:solidFill>
                <a:sym typeface="Webdings" pitchFamily="18" charset="2"/>
              </a:rPr>
              <a:t></a:t>
            </a:r>
            <a:endParaRPr lang="en-US" sz="2000" b="1" dirty="0">
              <a:solidFill>
                <a:schemeClr val="tx2"/>
              </a:solidFill>
            </a:endParaRPr>
          </a:p>
        </p:txBody>
      </p:sp>
      <p:sp>
        <p:nvSpPr>
          <p:cNvPr id="6" name="Text Box 341"/>
          <p:cNvSpPr txBox="1">
            <a:spLocks noChangeArrowheads="1"/>
          </p:cNvSpPr>
          <p:nvPr/>
        </p:nvSpPr>
        <p:spPr bwMode="auto">
          <a:xfrm>
            <a:off x="3348250" y="4660514"/>
            <a:ext cx="230425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FF0000"/>
                    </a:gs>
                    <a:gs pos="100000">
                      <a:srgbClr val="3399FF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</a:pPr>
            <a:r>
              <a:rPr lang="ru-RU" sz="1200" b="1" dirty="0" smtClean="0">
                <a:solidFill>
                  <a:schemeClr val="tx1"/>
                </a:solidFill>
              </a:rPr>
              <a:t>4. </a:t>
            </a:r>
            <a:r>
              <a:rPr lang="uk-UA" sz="1200" b="1" dirty="0" smtClean="0">
                <a:solidFill>
                  <a:schemeClr val="tx1"/>
                </a:solidFill>
              </a:rPr>
              <a:t>Товари</a:t>
            </a:r>
            <a:r>
              <a:rPr lang="ru-RU" sz="1200" b="1" dirty="0" smtClean="0">
                <a:solidFill>
                  <a:schemeClr val="tx1"/>
                </a:solidFill>
              </a:rPr>
              <a:t>, </a:t>
            </a:r>
            <a:r>
              <a:rPr lang="ru-RU" sz="1200" b="1" dirty="0" err="1" smtClean="0">
                <a:solidFill>
                  <a:schemeClr val="tx1"/>
                </a:solidFill>
              </a:rPr>
              <a:t>послуги</a:t>
            </a:r>
            <a:r>
              <a:rPr lang="ru-RU" sz="1200" b="1" dirty="0" smtClean="0"/>
              <a:t>, </a:t>
            </a:r>
            <a:r>
              <a:rPr lang="ru-RU" sz="1200" b="1" dirty="0" err="1" smtClean="0"/>
              <a:t>роботи</a:t>
            </a:r>
            <a:endParaRPr lang="uk-UA" sz="1200" b="1" dirty="0">
              <a:solidFill>
                <a:schemeClr val="tx1"/>
              </a:solidFill>
            </a:endParaRPr>
          </a:p>
        </p:txBody>
      </p:sp>
      <p:sp>
        <p:nvSpPr>
          <p:cNvPr id="7" name="Text Box 370"/>
          <p:cNvSpPr txBox="1">
            <a:spLocks noChangeArrowheads="1"/>
          </p:cNvSpPr>
          <p:nvPr/>
        </p:nvSpPr>
        <p:spPr bwMode="auto">
          <a:xfrm>
            <a:off x="6768474" y="5032734"/>
            <a:ext cx="15128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FF0000"/>
                    </a:gs>
                    <a:gs pos="100000">
                      <a:srgbClr val="3399FF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</a:pPr>
            <a:r>
              <a:rPr lang="uk-UA" sz="1400" b="1" dirty="0" smtClean="0">
                <a:solidFill>
                  <a:schemeClr val="tx1"/>
                </a:solidFill>
              </a:rPr>
              <a:t>Покупець, орендар і </a:t>
            </a:r>
            <a:r>
              <a:rPr lang="uk-UA" sz="1400" b="1" dirty="0" err="1" smtClean="0">
                <a:solidFill>
                  <a:schemeClr val="tx1"/>
                </a:solidFill>
              </a:rPr>
              <a:t>т.і</a:t>
            </a:r>
            <a:r>
              <a:rPr lang="uk-UA" sz="1400" b="1" dirty="0" smtClean="0">
                <a:solidFill>
                  <a:schemeClr val="tx1"/>
                </a:solidFill>
              </a:rPr>
              <a:t>.</a:t>
            </a:r>
            <a:endParaRPr lang="uk-UA" sz="1400" b="1" dirty="0">
              <a:solidFill>
                <a:schemeClr val="tx1"/>
              </a:solidFill>
            </a:endParaRPr>
          </a:p>
        </p:txBody>
      </p:sp>
      <p:sp>
        <p:nvSpPr>
          <p:cNvPr id="8" name="Text Box 371"/>
          <p:cNvSpPr txBox="1">
            <a:spLocks noChangeArrowheads="1"/>
          </p:cNvSpPr>
          <p:nvPr/>
        </p:nvSpPr>
        <p:spPr bwMode="auto">
          <a:xfrm>
            <a:off x="803030" y="4925012"/>
            <a:ext cx="1465510" cy="7386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</a:pPr>
            <a:r>
              <a:rPr lang="uk-UA" sz="1400" b="1" dirty="0" smtClean="0">
                <a:solidFill>
                  <a:schemeClr val="tx1"/>
                </a:solidFill>
              </a:rPr>
              <a:t>Продавець товарів, послуг, робіт</a:t>
            </a:r>
            <a:endParaRPr lang="uk-UA" sz="1400" b="1" dirty="0">
              <a:solidFill>
                <a:schemeClr val="tx1"/>
              </a:solidFill>
            </a:endParaRPr>
          </a:p>
        </p:txBody>
      </p:sp>
      <p:grpSp>
        <p:nvGrpSpPr>
          <p:cNvPr id="9" name="Group 406"/>
          <p:cNvGrpSpPr>
            <a:grpSpLocks/>
          </p:cNvGrpSpPr>
          <p:nvPr/>
        </p:nvGrpSpPr>
        <p:grpSpPr bwMode="auto">
          <a:xfrm>
            <a:off x="6443665" y="1295053"/>
            <a:ext cx="1368425" cy="1381125"/>
            <a:chOff x="4059" y="1117"/>
            <a:chExt cx="862" cy="870"/>
          </a:xfrm>
        </p:grpSpPr>
        <p:pic>
          <p:nvPicPr>
            <p:cNvPr id="10" name="Picture 378" descr="j0185604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5" y="1117"/>
              <a:ext cx="581" cy="4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 Box 379"/>
            <p:cNvSpPr txBox="1">
              <a:spLocks noChangeArrowheads="1"/>
            </p:cNvSpPr>
            <p:nvPr/>
          </p:nvSpPr>
          <p:spPr bwMode="auto">
            <a:xfrm>
              <a:off x="4059" y="1661"/>
              <a:ext cx="862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FF0000"/>
                      </a:gs>
                      <a:gs pos="100000">
                        <a:srgbClr val="3399FF"/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</a:pPr>
              <a:r>
                <a:rPr lang="ru-RU" sz="1400" b="1">
                  <a:solidFill>
                    <a:schemeClr val="tx1"/>
                  </a:solidFill>
                </a:rPr>
                <a:t>Український банк</a:t>
              </a:r>
              <a:endParaRPr lang="uk-UA" sz="1400" b="1">
                <a:solidFill>
                  <a:schemeClr val="tx1"/>
                </a:solidFill>
              </a:endParaRPr>
            </a:p>
          </p:txBody>
        </p:sp>
      </p:grpSp>
      <p:pic>
        <p:nvPicPr>
          <p:cNvPr id="12" name="Picture 384" descr="j023531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290" y="3873501"/>
            <a:ext cx="963612" cy="91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Box 386"/>
          <p:cNvSpPr txBox="1">
            <a:spLocks noChangeArrowheads="1"/>
          </p:cNvSpPr>
          <p:nvPr/>
        </p:nvSpPr>
        <p:spPr bwMode="auto">
          <a:xfrm>
            <a:off x="3731111" y="3372705"/>
            <a:ext cx="151288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FF0000"/>
                    </a:gs>
                    <a:gs pos="100000">
                      <a:srgbClr val="3399FF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</a:pPr>
            <a:r>
              <a:rPr lang="uk-UA" sz="1200" b="1" dirty="0" smtClean="0">
                <a:solidFill>
                  <a:schemeClr val="tx1"/>
                </a:solidFill>
              </a:rPr>
              <a:t>5. Платіж за контрактом</a:t>
            </a:r>
            <a:br>
              <a:rPr lang="uk-UA" sz="1200" b="1" dirty="0" smtClean="0">
                <a:solidFill>
                  <a:schemeClr val="tx1"/>
                </a:solidFill>
              </a:rPr>
            </a:br>
            <a:r>
              <a:rPr lang="uk-UA" sz="1200" dirty="0" smtClean="0">
                <a:solidFill>
                  <a:schemeClr val="tx1"/>
                </a:solidFill>
              </a:rPr>
              <a:t>(</a:t>
            </a:r>
            <a:r>
              <a:rPr lang="en-US" sz="1200" dirty="0" smtClean="0">
                <a:solidFill>
                  <a:schemeClr val="tx1"/>
                </a:solidFill>
              </a:rPr>
              <a:t>N </a:t>
            </a:r>
            <a:r>
              <a:rPr lang="ru-RU" sz="1200" dirty="0" err="1">
                <a:solidFill>
                  <a:schemeClr val="tx1"/>
                </a:solidFill>
              </a:rPr>
              <a:t>днів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відстрочки</a:t>
            </a:r>
            <a:r>
              <a:rPr lang="ru-RU" sz="1200" dirty="0">
                <a:solidFill>
                  <a:schemeClr val="tx1"/>
                </a:solidFill>
              </a:rPr>
              <a:t> платежу)</a:t>
            </a:r>
            <a:endParaRPr lang="uk-UA" sz="1200" dirty="0">
              <a:solidFill>
                <a:schemeClr val="tx1"/>
              </a:solidFill>
            </a:endParaRPr>
          </a:p>
        </p:txBody>
      </p:sp>
      <p:sp>
        <p:nvSpPr>
          <p:cNvPr id="14" name="Text Box 390"/>
          <p:cNvSpPr txBox="1">
            <a:spLocks noChangeArrowheads="1"/>
          </p:cNvSpPr>
          <p:nvPr/>
        </p:nvSpPr>
        <p:spPr bwMode="auto">
          <a:xfrm>
            <a:off x="3851277" y="1655415"/>
            <a:ext cx="12969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FF0000"/>
                    </a:gs>
                    <a:gs pos="100000">
                      <a:srgbClr val="3399FF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</a:pPr>
            <a:r>
              <a:rPr lang="ru-RU" sz="1400" b="1">
                <a:solidFill>
                  <a:schemeClr val="tx1"/>
                </a:solidFill>
              </a:rPr>
              <a:t>Контр-гарантія</a:t>
            </a:r>
            <a:endParaRPr lang="uk-UA" sz="1400" b="1">
              <a:solidFill>
                <a:schemeClr val="tx1"/>
              </a:solidFill>
            </a:endParaRPr>
          </a:p>
        </p:txBody>
      </p:sp>
      <p:pic>
        <p:nvPicPr>
          <p:cNvPr id="15" name="Picture 396" descr="j020546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5" y="3862389"/>
            <a:ext cx="1152525" cy="93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AutoShape 399"/>
          <p:cNvSpPr>
            <a:spLocks noChangeArrowheads="1"/>
          </p:cNvSpPr>
          <p:nvPr/>
        </p:nvSpPr>
        <p:spPr bwMode="auto">
          <a:xfrm>
            <a:off x="4139955" y="1409097"/>
            <a:ext cx="773360" cy="867776"/>
          </a:xfrm>
          <a:prstGeom prst="foldedCorner">
            <a:avLst>
              <a:gd name="adj" fmla="val 12500"/>
            </a:avLst>
          </a:prstGeom>
          <a:gradFill rotWithShape="0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rIns="0" anchor="ctr"/>
          <a:lstStyle/>
          <a:p>
            <a:pPr algn="ctr">
              <a:lnSpc>
                <a:spcPct val="100000"/>
              </a:lnSpc>
              <a:spcBef>
                <a:spcPct val="50000"/>
              </a:spcBef>
            </a:pPr>
            <a:r>
              <a:rPr lang="ru-RU" sz="1200" b="1" dirty="0" smtClean="0"/>
              <a:t>2. </a:t>
            </a:r>
            <a:r>
              <a:rPr lang="ru-RU" sz="1200" b="1" dirty="0"/>
              <a:t>Контр-</a:t>
            </a:r>
            <a:r>
              <a:rPr lang="en-US" sz="1200" b="1" dirty="0"/>
              <a:t/>
            </a:r>
            <a:br>
              <a:rPr lang="en-US" sz="1200" b="1" dirty="0"/>
            </a:br>
            <a:r>
              <a:rPr lang="ru-RU" sz="1200" b="1" dirty="0" err="1"/>
              <a:t>гарантія</a:t>
            </a:r>
            <a:endParaRPr lang="uk-UA" sz="1200" b="1" dirty="0"/>
          </a:p>
          <a:p>
            <a:pPr algn="ctr"/>
            <a:endParaRPr lang="uk-UA" sz="1200" dirty="0"/>
          </a:p>
        </p:txBody>
      </p:sp>
      <p:sp>
        <p:nvSpPr>
          <p:cNvPr id="17" name="AutoShape 400"/>
          <p:cNvSpPr>
            <a:spLocks noChangeArrowheads="1"/>
          </p:cNvSpPr>
          <p:nvPr/>
        </p:nvSpPr>
        <p:spPr bwMode="auto">
          <a:xfrm>
            <a:off x="323852" y="2998789"/>
            <a:ext cx="792163" cy="1081087"/>
          </a:xfrm>
          <a:prstGeom prst="foldedCorner">
            <a:avLst>
              <a:gd name="adj" fmla="val 12500"/>
            </a:avLst>
          </a:prstGeom>
          <a:gradFill rotWithShape="0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rIns="0" anchor="ctr"/>
          <a:lstStyle/>
          <a:p>
            <a:pPr algn="ctr">
              <a:lnSpc>
                <a:spcPct val="100000"/>
              </a:lnSpc>
              <a:spcBef>
                <a:spcPct val="50000"/>
              </a:spcBef>
            </a:pPr>
            <a:r>
              <a:rPr lang="uk-UA" sz="1200" b="1" dirty="0" smtClean="0"/>
              <a:t>3.</a:t>
            </a:r>
            <a:r>
              <a:rPr lang="uk-UA" sz="1200" b="1" dirty="0"/>
              <a:t/>
            </a:r>
            <a:br>
              <a:rPr lang="uk-UA" sz="1200" b="1" dirty="0"/>
            </a:br>
            <a:r>
              <a:rPr lang="uk-UA" sz="1200" b="1" dirty="0"/>
              <a:t>Г</a:t>
            </a:r>
            <a:r>
              <a:rPr lang="ru-RU" sz="1200" b="1" dirty="0" err="1"/>
              <a:t>арантія</a:t>
            </a:r>
            <a:endParaRPr lang="uk-UA" sz="1200" b="1" dirty="0"/>
          </a:p>
          <a:p>
            <a:pPr algn="ctr"/>
            <a:endParaRPr lang="uk-UA" sz="1400" dirty="0"/>
          </a:p>
        </p:txBody>
      </p:sp>
      <p:cxnSp>
        <p:nvCxnSpPr>
          <p:cNvPr id="18" name="AutoShape 402"/>
          <p:cNvCxnSpPr>
            <a:cxnSpLocks noChangeShapeType="1"/>
            <a:stCxn id="4" idx="1"/>
            <a:endCxn id="17" idx="0"/>
          </p:cNvCxnSpPr>
          <p:nvPr/>
        </p:nvCxnSpPr>
        <p:spPr bwMode="auto">
          <a:xfrm rot="10800000" flipV="1">
            <a:off x="719935" y="1482121"/>
            <a:ext cx="553243" cy="1516667"/>
          </a:xfrm>
          <a:prstGeom prst="bentConnector2">
            <a:avLst/>
          </a:prstGeom>
          <a:noFill/>
          <a:ln w="19050">
            <a:solidFill>
              <a:schemeClr val="tx1"/>
            </a:solidFill>
            <a:prstDash val="lgDashDot"/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" name="AutoShape 403"/>
          <p:cNvCxnSpPr>
            <a:cxnSpLocks noChangeShapeType="1"/>
          </p:cNvCxnSpPr>
          <p:nvPr/>
        </p:nvCxnSpPr>
        <p:spPr bwMode="auto">
          <a:xfrm rot="16200000" flipH="1">
            <a:off x="827883" y="4006058"/>
            <a:ext cx="250825" cy="395288"/>
          </a:xfrm>
          <a:prstGeom prst="bentConnector2">
            <a:avLst/>
          </a:prstGeom>
          <a:noFill/>
          <a:ln w="19050">
            <a:solidFill>
              <a:schemeClr val="tx1"/>
            </a:solidFill>
            <a:prstDash val="lgDashDot"/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" name="AutoShape 404"/>
          <p:cNvCxnSpPr>
            <a:cxnSpLocks noChangeShapeType="1"/>
            <a:stCxn id="16" idx="1"/>
            <a:endCxn id="4" idx="3"/>
          </p:cNvCxnSpPr>
          <p:nvPr/>
        </p:nvCxnSpPr>
        <p:spPr bwMode="auto">
          <a:xfrm rot="10800000">
            <a:off x="2492377" y="1482123"/>
            <a:ext cx="1647578" cy="360863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chemeClr val="tx1"/>
            </a:solidFill>
            <a:prstDash val="lgDashDot"/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1" name="AutoShape 405"/>
          <p:cNvCxnSpPr>
            <a:cxnSpLocks noChangeShapeType="1"/>
            <a:stCxn id="10" idx="1"/>
            <a:endCxn id="16" idx="3"/>
          </p:cNvCxnSpPr>
          <p:nvPr/>
        </p:nvCxnSpPr>
        <p:spPr bwMode="auto">
          <a:xfrm rot="10800000" flipV="1">
            <a:off x="4913315" y="1691135"/>
            <a:ext cx="1746250" cy="151850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chemeClr val="tx1"/>
            </a:solidFill>
            <a:prstDash val="lgDashDot"/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2" name="AutoShape 407"/>
          <p:cNvCxnSpPr>
            <a:cxnSpLocks noChangeShapeType="1"/>
            <a:stCxn id="12" idx="3"/>
            <a:endCxn id="10" idx="3"/>
          </p:cNvCxnSpPr>
          <p:nvPr/>
        </p:nvCxnSpPr>
        <p:spPr bwMode="auto">
          <a:xfrm flipH="1" flipV="1">
            <a:off x="7581903" y="1691135"/>
            <a:ext cx="44999" cy="2637979"/>
          </a:xfrm>
          <a:prstGeom prst="bentConnector3">
            <a:avLst>
              <a:gd name="adj1" fmla="val -508011"/>
            </a:avLst>
          </a:prstGeom>
          <a:noFill/>
          <a:ln w="19050">
            <a:solidFill>
              <a:schemeClr val="tx1"/>
            </a:solidFill>
            <a:prstDash val="lgDashDot"/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746" y="1985358"/>
            <a:ext cx="2108200" cy="507661"/>
          </a:xfrm>
          <a:prstGeom prst="rect">
            <a:avLst/>
          </a:prstGeom>
        </p:spPr>
      </p:pic>
      <p:cxnSp>
        <p:nvCxnSpPr>
          <p:cNvPr id="24" name="Straight Arrow Connector 23"/>
          <p:cNvCxnSpPr>
            <a:stCxn id="15" idx="3"/>
            <a:endCxn id="6" idx="1"/>
          </p:cNvCxnSpPr>
          <p:nvPr/>
        </p:nvCxnSpPr>
        <p:spPr bwMode="auto">
          <a:xfrm>
            <a:off x="2268540" y="4330702"/>
            <a:ext cx="1079710" cy="468312"/>
          </a:xfrm>
          <a:prstGeom prst="straightConnector1">
            <a:avLst/>
          </a:prstGeom>
          <a:solidFill>
            <a:schemeClr val="accent1"/>
          </a:solidFill>
          <a:ln w="25400" cap="flat" cmpd="dbl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5" name="Straight Arrow Connector 24"/>
          <p:cNvCxnSpPr>
            <a:stCxn id="6" idx="3"/>
            <a:endCxn id="12" idx="1"/>
          </p:cNvCxnSpPr>
          <p:nvPr/>
        </p:nvCxnSpPr>
        <p:spPr bwMode="auto">
          <a:xfrm flipV="1">
            <a:off x="5652506" y="4329114"/>
            <a:ext cx="1010784" cy="469900"/>
          </a:xfrm>
          <a:prstGeom prst="straightConnector1">
            <a:avLst/>
          </a:prstGeom>
          <a:solidFill>
            <a:schemeClr val="accent1"/>
          </a:solidFill>
          <a:ln w="25400" cap="flat" cmpd="dbl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6" name="Straight Arrow Connector 25"/>
          <p:cNvCxnSpPr>
            <a:stCxn id="8" idx="3"/>
            <a:endCxn id="28" idx="1"/>
          </p:cNvCxnSpPr>
          <p:nvPr/>
        </p:nvCxnSpPr>
        <p:spPr bwMode="auto">
          <a:xfrm>
            <a:off x="2268540" y="5294344"/>
            <a:ext cx="1295127" cy="41910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7" name="Straight Arrow Connector 26"/>
          <p:cNvCxnSpPr>
            <a:stCxn id="7" idx="1"/>
            <a:endCxn id="28" idx="3"/>
          </p:cNvCxnSpPr>
          <p:nvPr/>
        </p:nvCxnSpPr>
        <p:spPr bwMode="auto">
          <a:xfrm flipH="1">
            <a:off x="5435875" y="5294344"/>
            <a:ext cx="1332599" cy="41910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8" name="Folded Corner 27"/>
          <p:cNvSpPr/>
          <p:nvPr/>
        </p:nvSpPr>
        <p:spPr bwMode="auto">
          <a:xfrm>
            <a:off x="3563667" y="5094289"/>
            <a:ext cx="1872208" cy="1238323"/>
          </a:xfrm>
          <a:prstGeom prst="foldedCorner">
            <a:avLst/>
          </a:prstGeom>
          <a:solidFill>
            <a:srgbClr val="FFFF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1200" b="1" dirty="0"/>
              <a:t>1. </a:t>
            </a:r>
            <a:r>
              <a:rPr lang="ru-RU" sz="1200" b="1" dirty="0" err="1" smtClean="0"/>
              <a:t>Базовий</a:t>
            </a:r>
            <a:r>
              <a:rPr lang="ru-RU" sz="1200" b="1" dirty="0" smtClean="0"/>
              <a:t> Контракт:</a:t>
            </a:r>
          </a:p>
          <a:p>
            <a:pPr algn="ctr"/>
            <a:endParaRPr lang="ru-RU" sz="1000" dirty="0" smtClean="0"/>
          </a:p>
          <a:p>
            <a:pPr algn="ctr"/>
            <a:r>
              <a:rPr lang="ru-RU" sz="1000" dirty="0" smtClean="0"/>
              <a:t>Продаж </a:t>
            </a:r>
            <a:r>
              <a:rPr lang="ru-RU" sz="1000" dirty="0" err="1" smtClean="0"/>
              <a:t>товарів</a:t>
            </a:r>
            <a:r>
              <a:rPr lang="ru-RU" sz="1000" dirty="0" smtClean="0"/>
              <a:t>, </a:t>
            </a:r>
            <a:r>
              <a:rPr lang="uk-UA" sz="1000" dirty="0" smtClean="0"/>
              <a:t>послуг або робіт і</a:t>
            </a:r>
            <a:r>
              <a:rPr lang="ru-RU" sz="1000" dirty="0" smtClean="0"/>
              <a:t>з </a:t>
            </a:r>
            <a:r>
              <a:rPr lang="ru-RU" sz="1000" dirty="0" err="1" smtClean="0"/>
              <a:t>відстрочкою</a:t>
            </a:r>
            <a:r>
              <a:rPr lang="ru-RU" sz="1000" dirty="0" smtClean="0"/>
              <a:t> платежу (</a:t>
            </a:r>
            <a:r>
              <a:rPr lang="en-US" sz="1000" dirty="0" smtClean="0"/>
              <a:t>N </a:t>
            </a:r>
            <a:r>
              <a:rPr lang="uk-UA" sz="1000" dirty="0" smtClean="0"/>
              <a:t>днів)</a:t>
            </a:r>
            <a:r>
              <a:rPr lang="ru-RU" sz="1000" dirty="0" smtClean="0"/>
              <a:t>.</a:t>
            </a:r>
          </a:p>
          <a:p>
            <a:pPr algn="ctr"/>
            <a:r>
              <a:rPr kumimoji="0" lang="ru-RU" sz="10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</a:rPr>
              <a:t>Відстрочка</a:t>
            </a:r>
            <a:r>
              <a:rPr kumimoji="0" lang="ru-RU" sz="10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r>
              <a:rPr kumimoji="0" lang="ru-RU" sz="100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</a:rPr>
              <a:t>забезпечується</a:t>
            </a:r>
            <a:r>
              <a:rPr kumimoji="0" lang="ru-RU" sz="10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r>
              <a:rPr kumimoji="0" lang="ru-RU" sz="100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</a:rPr>
              <a:t>гарантією</a:t>
            </a:r>
            <a:r>
              <a:rPr kumimoji="0" lang="ru-RU" sz="10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r>
              <a:rPr kumimoji="0" lang="ru-RU" sz="100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</a:rPr>
              <a:t>надійного</a:t>
            </a:r>
            <a:r>
              <a:rPr kumimoji="0" lang="ru-RU" sz="10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банку</a:t>
            </a:r>
            <a:endParaRPr kumimoji="0" lang="uk-UA" sz="2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cxnSp>
        <p:nvCxnSpPr>
          <p:cNvPr id="29" name="AutoShape 408"/>
          <p:cNvCxnSpPr>
            <a:cxnSpLocks noChangeShapeType="1"/>
            <a:stCxn id="12" idx="1"/>
            <a:endCxn id="13" idx="3"/>
          </p:cNvCxnSpPr>
          <p:nvPr/>
        </p:nvCxnSpPr>
        <p:spPr bwMode="auto">
          <a:xfrm rot="10800000">
            <a:off x="5244000" y="3788204"/>
            <a:ext cx="1419291" cy="540910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chemeClr val="tx1"/>
            </a:solidFill>
            <a:prstDash val="solid"/>
            <a:miter lim="800000"/>
            <a:headEnd type="none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" name="AutoShape 408"/>
          <p:cNvCxnSpPr>
            <a:cxnSpLocks noChangeShapeType="1"/>
            <a:stCxn id="13" idx="1"/>
            <a:endCxn id="15" idx="3"/>
          </p:cNvCxnSpPr>
          <p:nvPr/>
        </p:nvCxnSpPr>
        <p:spPr bwMode="auto">
          <a:xfrm rot="10800000" flipV="1">
            <a:off x="2268541" y="3788204"/>
            <a:ext cx="1462571" cy="542498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chemeClr val="tx1"/>
            </a:solidFill>
            <a:prstDash val="solid"/>
            <a:miter lim="800000"/>
            <a:headEnd type="none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38122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chemeClr val="accent5">
                    <a:lumMod val="50000"/>
                  </a:schemeClr>
                </a:solidFill>
              </a:rPr>
              <a:t>TF MARKET CONTEXT</a:t>
            </a:r>
            <a:r>
              <a:rPr lang="uk-UA" dirty="0" smtClean="0">
                <a:solidFill>
                  <a:srgbClr val="009900"/>
                </a:solidFill>
              </a:rPr>
              <a:t/>
            </a:r>
            <a:br>
              <a:rPr lang="uk-UA" dirty="0" smtClean="0">
                <a:solidFill>
                  <a:srgbClr val="009900"/>
                </a:solidFill>
              </a:rPr>
            </a:b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</a:rPr>
              <a:t>ТОРГОВЕ ФІНАНСУВАННЯ:</a:t>
            </a: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</a:rPr>
              <a:t>РИНКОВІ ПЕРЕДУМОВИ</a:t>
            </a:r>
            <a:endParaRPr lang="uk-UA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А.</a:t>
            </a:r>
            <a:endParaRPr lang="uk-U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/>
              <a:t>Page </a:t>
            </a:r>
            <a:fld id="{DDAF496A-049A-43CB-AE99-811B46BD8B71}" type="slidenum">
              <a:rPr lang="fr-FR" smtClean="0"/>
              <a:pPr>
                <a:defRPr/>
              </a:pPr>
              <a:t>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2667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Торгівля та Фінансування в Україні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/>
              <a:t>Page </a:t>
            </a:r>
            <a:fld id="{D4C72B55-DCD0-4E89-953C-E96889BA7437}" type="slidenum">
              <a:rPr lang="fr-FR" smtClean="0"/>
              <a:pPr>
                <a:defRPr/>
              </a:pPr>
              <a:t>7</a:t>
            </a:fld>
            <a:r>
              <a:rPr lang="fr-FR" dirty="0" smtClean="0"/>
              <a:t> </a:t>
            </a:r>
            <a:endParaRPr lang="fr-FR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87916646"/>
              </p:ext>
            </p:extLst>
          </p:nvPr>
        </p:nvGraphicFramePr>
        <p:xfrm>
          <a:off x="395536" y="1412776"/>
          <a:ext cx="8208912" cy="46805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55576" y="6125100"/>
            <a:ext cx="5688632" cy="30777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* - Критерій </a:t>
            </a:r>
            <a:r>
              <a:rPr lang="uk-UA" sz="1400" b="1" dirty="0" smtClean="0"/>
              <a:t>відкритої економіки</a:t>
            </a:r>
            <a:r>
              <a:rPr lang="uk-UA" sz="1400" dirty="0" smtClean="0"/>
              <a:t>: Зовнішня торгівля </a:t>
            </a:r>
            <a:r>
              <a:rPr lang="en-US" sz="1400" dirty="0" smtClean="0"/>
              <a:t>&gt;</a:t>
            </a:r>
            <a:r>
              <a:rPr lang="uk-UA" sz="1400" dirty="0" smtClean="0"/>
              <a:t> 30% ВВП</a:t>
            </a:r>
            <a:endParaRPr lang="uk-UA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4038049" y="2780928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 smtClean="0">
                <a:solidFill>
                  <a:srgbClr val="FFFF00"/>
                </a:solidFill>
              </a:rPr>
              <a:t>*</a:t>
            </a:r>
            <a:endParaRPr lang="uk-UA" sz="1600" dirty="0">
              <a:solidFill>
                <a:srgbClr val="FFFF00"/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 bwMode="auto">
          <a:xfrm>
            <a:off x="755576" y="6093296"/>
            <a:ext cx="806489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" name="Straight Connector 4"/>
          <p:cNvCxnSpPr/>
          <p:nvPr/>
        </p:nvCxnSpPr>
        <p:spPr bwMode="auto">
          <a:xfrm>
            <a:off x="4700114" y="4293096"/>
            <a:ext cx="0" cy="1656184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accent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3" name="TextBox 12"/>
          <p:cNvSpPr txBox="1"/>
          <p:nvPr/>
        </p:nvSpPr>
        <p:spPr>
          <a:xfrm>
            <a:off x="4760317" y="5517232"/>
            <a:ext cx="4060155" cy="523220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** - </a:t>
            </a:r>
            <a:r>
              <a:rPr lang="uk-UA" sz="1400" dirty="0" smtClean="0"/>
              <a:t>Загальний </a:t>
            </a:r>
            <a:r>
              <a:rPr lang="uk-UA" sz="1400" b="1" dirty="0" smtClean="0"/>
              <a:t>низький рівень кредитування </a:t>
            </a:r>
            <a:r>
              <a:rPr lang="uk-UA" sz="1400" dirty="0" smtClean="0"/>
              <a:t>Активи банків / ВВП</a:t>
            </a:r>
            <a:r>
              <a:rPr lang="en-US" sz="1400" dirty="0" smtClean="0"/>
              <a:t> ~</a:t>
            </a:r>
            <a:r>
              <a:rPr lang="uk-UA" sz="1400" dirty="0" smtClean="0"/>
              <a:t> </a:t>
            </a:r>
            <a:r>
              <a:rPr lang="en-US" sz="1400" dirty="0" smtClean="0"/>
              <a:t>53%</a:t>
            </a:r>
            <a:r>
              <a:rPr lang="uk-UA" sz="1400" dirty="0" smtClean="0"/>
              <a:t>; </a:t>
            </a:r>
            <a:r>
              <a:rPr lang="en-US" sz="1400" dirty="0" smtClean="0"/>
              <a:t>EU avg. &gt;120%</a:t>
            </a:r>
            <a:endParaRPr lang="uk-UA" sz="1400" dirty="0"/>
          </a:p>
        </p:txBody>
      </p:sp>
    </p:spTree>
    <p:extLst>
      <p:ext uri="{BB962C8B-B14F-4D97-AF65-F5344CB8AC3E}">
        <p14:creationId xmlns:p14="http://schemas.microsoft.com/office/powerpoint/2010/main" val="12860728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189406" y="2708920"/>
            <a:ext cx="7199018" cy="504056"/>
          </a:xfrm>
        </p:spPr>
        <p:txBody>
          <a:bodyPr anchor="ctr"/>
          <a:lstStyle/>
          <a:p>
            <a:pPr>
              <a:spcBef>
                <a:spcPts val="0"/>
              </a:spcBef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 ринку документарних операцій банків України за 2016 рік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1259632" y="6237312"/>
            <a:ext cx="2310609" cy="288032"/>
          </a:xfrm>
        </p:spPr>
        <p:txBody>
          <a:bodyPr/>
          <a:lstStyle/>
          <a:p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Київ, травень 2017 р.</a:t>
            </a:r>
            <a:endParaRPr lang="uk-UA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77396" y="5497496"/>
            <a:ext cx="5582840" cy="307768"/>
          </a:xfrm>
          <a:prstGeom prst="rect">
            <a:avLst/>
          </a:prstGeom>
        </p:spPr>
        <p:txBody>
          <a:bodyPr wrap="square" lIns="91432" tIns="45716" rIns="91432" bIns="45716">
            <a:spAutoFit/>
          </a:bodyPr>
          <a:lstStyle/>
          <a:p>
            <a:pPr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Лапко Н. Г.</a:t>
            </a:r>
            <a:endParaRPr lang="uk-UA" sz="1400" b="1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Текст 1"/>
          <p:cNvSpPr txBox="1">
            <a:spLocks/>
          </p:cNvSpPr>
          <p:nvPr/>
        </p:nvSpPr>
        <p:spPr bwMode="auto">
          <a:xfrm>
            <a:off x="1259632" y="5949280"/>
            <a:ext cx="6851770" cy="288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marL="0" indent="0" algn="l" defTabSz="914403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None/>
              <a:defRPr sz="1900" b="1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40534" indent="-180178" algn="l" defTabSz="914403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13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02391" indent="-180178" algn="l" defTabSz="914403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13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259745" indent="-175674" algn="l" defTabSz="914403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13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621602" indent="-181680" algn="l" defTabSz="914403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7236"/>
              </a:buClr>
              <a:buFont typeface="Wingdings" pitchFamily="2" charset="2"/>
              <a:buChar char="§"/>
              <a:defRPr sz="1300" b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054028" indent="-181680" algn="l" defTabSz="914403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1100">
                <a:solidFill>
                  <a:schemeClr val="tx1"/>
                </a:solidFill>
                <a:latin typeface="+mn-lt"/>
                <a:ea typeface="+mn-ea"/>
              </a:defRPr>
            </a:lvl6pPr>
            <a:lvl7pPr marL="2486455" indent="-181680" algn="l" defTabSz="914403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1100">
                <a:solidFill>
                  <a:schemeClr val="tx1"/>
                </a:solidFill>
                <a:latin typeface="+mn-lt"/>
                <a:ea typeface="+mn-ea"/>
              </a:defRPr>
            </a:lvl7pPr>
            <a:lvl8pPr marL="2918882" indent="-181680" algn="l" defTabSz="914403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1100">
                <a:solidFill>
                  <a:schemeClr val="tx1"/>
                </a:solidFill>
                <a:latin typeface="+mn-lt"/>
                <a:ea typeface="+mn-ea"/>
              </a:defRPr>
            </a:lvl8pPr>
            <a:lvl9pPr marL="3351309" indent="-181680" algn="l" defTabSz="914403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E2001A"/>
              </a:buClr>
              <a:buFont typeface="Wingdings" pitchFamily="2" charset="2"/>
              <a:buChar char="n"/>
              <a:defRPr sz="11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spcBef>
                <a:spcPts val="0"/>
              </a:spcBef>
            </a:pPr>
            <a:r>
              <a:rPr lang="uk-UA" sz="14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Департамент платіжних систем та інноваційного розвитку</a:t>
            </a:r>
          </a:p>
        </p:txBody>
      </p:sp>
    </p:spTree>
    <p:extLst>
      <p:ext uri="{BB962C8B-B14F-4D97-AF65-F5344CB8AC3E}">
        <p14:creationId xmlns:p14="http://schemas.microsoft.com/office/powerpoint/2010/main" val="1074931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увати 2"/>
          <p:cNvGrpSpPr/>
          <p:nvPr/>
        </p:nvGrpSpPr>
        <p:grpSpPr>
          <a:xfrm>
            <a:off x="4644008" y="3213647"/>
            <a:ext cx="4142175" cy="2231577"/>
            <a:chOff x="3995936" y="5229871"/>
            <a:chExt cx="4142175" cy="2231577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26" name="Округлений прямокутник 25"/>
            <p:cNvSpPr/>
            <p:nvPr/>
          </p:nvSpPr>
          <p:spPr bwMode="auto">
            <a:xfrm>
              <a:off x="3995936" y="5229871"/>
              <a:ext cx="4142175" cy="2231577"/>
            </a:xfrm>
            <a:prstGeom prst="roundRect">
              <a:avLst/>
            </a:prstGeom>
            <a:grp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uk-UA" sz="1000" u="sng" smtClean="0">
                <a:solidFill>
                  <a:prstClr val="black"/>
                </a:solidFill>
                <a:ea typeface="MS PGothic" pitchFamily="34" charset="-128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602020" y="5597019"/>
              <a:ext cx="1224136" cy="3405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>
              <a:defPPr>
                <a:defRPr lang="uk-UA"/>
              </a:defPPr>
              <a:lvl1pPr algn="ctr">
                <a:defRPr sz="1400">
                  <a:solidFill>
                    <a:schemeClr val="tx1"/>
                  </a:solidFill>
                </a:defRPr>
              </a:lvl1pPr>
            </a:lstStyle>
            <a:p>
              <a:pPr defTabSz="914318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uk-UA" b="1" dirty="0">
                  <a:solidFill>
                    <a:srgbClr val="1C7935"/>
                  </a:solidFill>
                </a:rPr>
                <a:t>надано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5870533" y="5585597"/>
              <a:ext cx="1294705" cy="3405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>
              <a:defPPr>
                <a:defRPr lang="uk-UA"/>
              </a:defPPr>
              <a:lvl1pPr algn="ctr">
                <a:defRPr>
                  <a:solidFill>
                    <a:schemeClr val="tx1"/>
                  </a:solidFill>
                </a:defRPr>
              </a:lvl1pPr>
            </a:lstStyle>
            <a:p>
              <a:pPr defTabSz="914318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uk-UA" sz="1400" b="1" dirty="0">
                  <a:solidFill>
                    <a:srgbClr val="1C7935"/>
                  </a:solidFill>
                </a:rPr>
                <a:t>отримано</a:t>
              </a:r>
            </a:p>
          </p:txBody>
        </p:sp>
        <p:sp>
          <p:nvSpPr>
            <p:cNvPr id="32" name="Прямокутник 31"/>
            <p:cNvSpPr/>
            <p:nvPr/>
          </p:nvSpPr>
          <p:spPr bwMode="auto">
            <a:xfrm>
              <a:off x="5788136" y="5688605"/>
              <a:ext cx="45719" cy="1413474"/>
            </a:xfrm>
            <a:prstGeom prst="rect">
              <a:avLst/>
            </a:prstGeom>
            <a:grpFill/>
            <a:ln>
              <a:noFill/>
              <a:headEnd type="none" w="med" len="med"/>
              <a:tailEnd type="none" w="med" len="med"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uk-UA" sz="1000" u="sng" smtClean="0">
                <a:solidFill>
                  <a:prstClr val="black"/>
                </a:solidFill>
                <a:ea typeface="MS PGothic" pitchFamily="34" charset="-128"/>
              </a:endParaRPr>
            </a:p>
          </p:txBody>
        </p:sp>
        <p:sp>
          <p:nvSpPr>
            <p:cNvPr id="33" name="Прямокутник 32"/>
            <p:cNvSpPr/>
            <p:nvPr/>
          </p:nvSpPr>
          <p:spPr bwMode="auto">
            <a:xfrm>
              <a:off x="5855081" y="5688605"/>
              <a:ext cx="45719" cy="1413474"/>
            </a:xfrm>
            <a:prstGeom prst="rect">
              <a:avLst/>
            </a:prstGeom>
            <a:grpFill/>
            <a:ln>
              <a:noFill/>
              <a:headEnd type="none" w="med" len="med"/>
              <a:tailEnd type="none" w="med" len="med"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uk-UA" sz="1000" u="sng" smtClean="0">
                <a:solidFill>
                  <a:prstClr val="black"/>
                </a:solidFill>
                <a:ea typeface="MS PGothic" pitchFamily="34" charset="-128"/>
              </a:endParaRPr>
            </a:p>
          </p:txBody>
        </p:sp>
        <p:sp>
          <p:nvSpPr>
            <p:cNvPr id="35" name="Прямокутник 34"/>
            <p:cNvSpPr/>
            <p:nvPr/>
          </p:nvSpPr>
          <p:spPr bwMode="auto">
            <a:xfrm flipV="1">
              <a:off x="5136846" y="5599642"/>
              <a:ext cx="1463889" cy="45719"/>
            </a:xfrm>
            <a:prstGeom prst="rect">
              <a:avLst/>
            </a:prstGeom>
            <a:grpFill/>
            <a:ln>
              <a:noFill/>
              <a:headEnd type="none" w="med" len="med"/>
              <a:tailEnd type="none" w="med" len="med"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uk-UA" sz="1000" u="sng" smtClean="0">
                <a:solidFill>
                  <a:prstClr val="black"/>
                </a:solidFill>
                <a:ea typeface="MS PGothic" pitchFamily="34" charset="-128"/>
              </a:endParaRPr>
            </a:p>
          </p:txBody>
        </p:sp>
      </p:grpSp>
      <p:sp>
        <p:nvSpPr>
          <p:cNvPr id="58" name="Округлений прямокутник 57"/>
          <p:cNvSpPr/>
          <p:nvPr/>
        </p:nvSpPr>
        <p:spPr bwMode="auto">
          <a:xfrm>
            <a:off x="501833" y="3213647"/>
            <a:ext cx="4142175" cy="223157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uk-UA" sz="1000" u="sng" smtClean="0">
              <a:solidFill>
                <a:prstClr val="black"/>
              </a:solidFill>
              <a:ea typeface="MS PGothic" pitchFamily="34" charset="-128"/>
            </a:endParaRPr>
          </a:p>
        </p:txBody>
      </p:sp>
      <p:sp>
        <p:nvSpPr>
          <p:cNvPr id="34" name="Text Box 35"/>
          <p:cNvSpPr txBox="1">
            <a:spLocks noChangeArrowheads="1"/>
          </p:cNvSpPr>
          <p:nvPr/>
        </p:nvSpPr>
        <p:spPr bwMode="auto">
          <a:xfrm>
            <a:off x="971601" y="260648"/>
            <a:ext cx="6984776" cy="539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1" lang="uk-UA" altLang="uk-UA" sz="2000" b="1" cap="all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uk-UA" sz="2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Операції з</a:t>
            </a: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uk-UA" sz="2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акредитивами </a:t>
            </a:r>
            <a:r>
              <a:rPr lang="uk-UA" sz="20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(валюти)</a:t>
            </a:r>
            <a:endParaRPr lang="uk-UA" altLang="uk-UA" sz="2000" i="1" cap="all" dirty="0">
              <a:solidFill>
                <a:prstClr val="black"/>
              </a:solidFill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4" tIns="45712" rIns="91424" bIns="45712" numCol="1" anchor="b" anchorCtr="0" compatLnSpc="1">
            <a:prstTxWarp prst="textNoShape">
              <a:avLst/>
            </a:prstTxWarp>
          </a:bodyPr>
          <a:lstStyle/>
          <a:p>
            <a:fld id="{53400EF4-D14B-4B3E-8643-5A6D23594193}" type="slidenum">
              <a:rPr lang="uk-UA">
                <a:latin typeface="Arial"/>
              </a:rPr>
              <a:pPr/>
              <a:t>9</a:t>
            </a:fld>
            <a:endParaRPr lang="uk-UA" dirty="0">
              <a:latin typeface="Arial"/>
            </a:endParaRPr>
          </a:p>
        </p:txBody>
      </p:sp>
      <p:sp>
        <p:nvSpPr>
          <p:cNvPr id="54" name="Прямокутник 53"/>
          <p:cNvSpPr/>
          <p:nvPr/>
        </p:nvSpPr>
        <p:spPr>
          <a:xfrm>
            <a:off x="1418059" y="3251396"/>
            <a:ext cx="19012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національна валюта </a:t>
            </a:r>
            <a:endParaRPr lang="uk-UA" sz="1400" b="1" dirty="0">
              <a:solidFill>
                <a:prstClr val="black"/>
              </a:solidFill>
              <a:latin typeface="Arial"/>
              <a:ea typeface="+mn-ea"/>
            </a:endParaRPr>
          </a:p>
        </p:txBody>
      </p:sp>
      <p:sp>
        <p:nvSpPr>
          <p:cNvPr id="55" name="Прямокутник 54"/>
          <p:cNvSpPr/>
          <p:nvPr/>
        </p:nvSpPr>
        <p:spPr>
          <a:xfrm>
            <a:off x="2241115" y="4007976"/>
            <a:ext cx="1830501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60363"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8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594 </a:t>
            </a:r>
            <a:r>
              <a:rPr lang="uk-UA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акредитиви</a:t>
            </a:r>
          </a:p>
          <a:p>
            <a:pPr indent="360363"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endParaRPr lang="uk-UA" sz="1400" dirty="0" smtClean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60363"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1,3</a:t>
            </a:r>
            <a:r>
              <a:rPr lang="uk-UA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млрд грн</a:t>
            </a:r>
            <a:endParaRPr lang="uk-UA" sz="1400" dirty="0">
              <a:solidFill>
                <a:prstClr val="black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7" name="Прямокутник 76"/>
          <p:cNvSpPr/>
          <p:nvPr/>
        </p:nvSpPr>
        <p:spPr>
          <a:xfrm>
            <a:off x="653075" y="3985477"/>
            <a:ext cx="1453475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8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605</a:t>
            </a:r>
            <a:r>
              <a:rPr lang="uk-UA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акредитиви</a:t>
            </a:r>
          </a:p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endParaRPr lang="uk-UA" sz="1400" dirty="0" smtClean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1,3</a:t>
            </a:r>
            <a:r>
              <a:rPr lang="uk-UA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млрд </a:t>
            </a:r>
            <a:r>
              <a:rPr lang="uk-UA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грн</a:t>
            </a:r>
            <a:endParaRPr lang="uk-UA" sz="1400" dirty="0">
              <a:solidFill>
                <a:prstClr val="black"/>
              </a:solidFill>
              <a:latin typeface="Arial"/>
              <a:ea typeface="+mn-ea"/>
            </a:endParaRPr>
          </a:p>
        </p:txBody>
      </p:sp>
      <p:sp>
        <p:nvSpPr>
          <p:cNvPr id="84" name="Прямокутник 83"/>
          <p:cNvSpPr/>
          <p:nvPr/>
        </p:nvSpPr>
        <p:spPr>
          <a:xfrm>
            <a:off x="4085604" y="1630161"/>
            <a:ext cx="36542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4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sz="1800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uk-UA" sz="1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007 </a:t>
            </a:r>
            <a:r>
              <a:rPr lang="uk-UA" sz="14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акредитив</a:t>
            </a:r>
            <a:r>
              <a:rPr lang="ru-RU" sz="14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k-UA" sz="14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uk-UA" sz="1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суму </a:t>
            </a:r>
            <a:r>
              <a:rPr lang="uk-UA" sz="1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38,1</a:t>
            </a:r>
            <a:r>
              <a:rPr lang="uk-UA" sz="1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млрд </a:t>
            </a:r>
            <a:r>
              <a:rPr lang="uk-UA" sz="14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грн)</a:t>
            </a:r>
            <a:endParaRPr lang="uk-UA" sz="1400" i="1" dirty="0">
              <a:solidFill>
                <a:prstClr val="black"/>
              </a:solidFill>
              <a:latin typeface="Arial"/>
              <a:ea typeface="+mn-ea"/>
            </a:endParaRPr>
          </a:p>
        </p:txBody>
      </p:sp>
      <p:sp>
        <p:nvSpPr>
          <p:cNvPr id="75" name="Прямокутник 74"/>
          <p:cNvSpPr/>
          <p:nvPr/>
        </p:nvSpPr>
        <p:spPr>
          <a:xfrm>
            <a:off x="5724128" y="3213647"/>
            <a:ext cx="154555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4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іноземна валюта</a:t>
            </a:r>
          </a:p>
        </p:txBody>
      </p:sp>
      <p:sp>
        <p:nvSpPr>
          <p:cNvPr id="78" name="Прямокутник 77"/>
          <p:cNvSpPr/>
          <p:nvPr/>
        </p:nvSpPr>
        <p:spPr>
          <a:xfrm>
            <a:off x="4788024" y="3883786"/>
            <a:ext cx="1639423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1 402 </a:t>
            </a:r>
            <a:r>
              <a:rPr lang="uk-UA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акредитиви</a:t>
            </a:r>
          </a:p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endParaRPr lang="uk-UA" sz="1400" dirty="0" smtClean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36,7</a:t>
            </a:r>
            <a:r>
              <a:rPr lang="uk-UA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млрд </a:t>
            </a:r>
            <a:r>
              <a:rPr lang="uk-UA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грн</a:t>
            </a:r>
            <a:endParaRPr lang="uk-UA" sz="1400" dirty="0">
              <a:solidFill>
                <a:prstClr val="black"/>
              </a:solidFill>
              <a:latin typeface="Arial"/>
              <a:ea typeface="+mn-ea"/>
            </a:endParaRPr>
          </a:p>
        </p:txBody>
      </p:sp>
      <p:sp>
        <p:nvSpPr>
          <p:cNvPr id="82" name="Прямокутник 81"/>
          <p:cNvSpPr/>
          <p:nvPr/>
        </p:nvSpPr>
        <p:spPr>
          <a:xfrm>
            <a:off x="6616240" y="3879481"/>
            <a:ext cx="1639423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1 144 </a:t>
            </a:r>
            <a:r>
              <a:rPr lang="uk-UA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акредитиви</a:t>
            </a:r>
          </a:p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endParaRPr lang="uk-UA" sz="1400" dirty="0" smtClean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20,7</a:t>
            </a:r>
            <a:r>
              <a:rPr lang="uk-UA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млрд </a:t>
            </a:r>
            <a:r>
              <a:rPr lang="uk-UA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грн</a:t>
            </a:r>
            <a:endParaRPr lang="uk-UA" sz="1400" dirty="0">
              <a:solidFill>
                <a:prstClr val="black"/>
              </a:solidFill>
              <a:latin typeface="Arial"/>
              <a:ea typeface="+mn-ea"/>
            </a:endParaRPr>
          </a:p>
        </p:txBody>
      </p:sp>
      <p:sp>
        <p:nvSpPr>
          <p:cNvPr id="85" name="Прямокутник 84"/>
          <p:cNvSpPr/>
          <p:nvPr/>
        </p:nvSpPr>
        <p:spPr>
          <a:xfrm>
            <a:off x="4075985" y="2192241"/>
            <a:ext cx="37311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4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sz="1800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1 738</a:t>
            </a:r>
            <a:r>
              <a:rPr lang="uk-UA" sz="14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акредитива </a:t>
            </a:r>
            <a:r>
              <a:rPr lang="uk-UA" sz="1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суму </a:t>
            </a:r>
            <a:r>
              <a:rPr lang="uk-UA" sz="1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22,0</a:t>
            </a:r>
            <a:r>
              <a:rPr lang="uk-UA" sz="1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млрд грн</a:t>
            </a:r>
            <a:r>
              <a:rPr lang="uk-UA" sz="14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uk-UA" sz="1400" i="1" dirty="0">
              <a:solidFill>
                <a:prstClr val="black"/>
              </a:solidFill>
              <a:latin typeface="Arial"/>
              <a:ea typeface="+mn-ea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107917" y="3580795"/>
            <a:ext cx="1224136" cy="34051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uk-UA"/>
            </a:defPPr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pPr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b="1" dirty="0">
                <a:solidFill>
                  <a:srgbClr val="1C7935"/>
                </a:solidFill>
              </a:rPr>
              <a:t>надано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376430" y="3569373"/>
            <a:ext cx="1294705" cy="34051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uk-UA"/>
            </a:defPPr>
            <a:lvl1pPr algn="ctr">
              <a:defRPr>
                <a:solidFill>
                  <a:schemeClr val="tx1"/>
                </a:solidFill>
              </a:defRPr>
            </a:lvl1pPr>
          </a:lstStyle>
          <a:p>
            <a:pPr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400" b="1" dirty="0">
                <a:solidFill>
                  <a:srgbClr val="1C7935"/>
                </a:solidFill>
              </a:rPr>
              <a:t>отримано</a:t>
            </a:r>
          </a:p>
        </p:txBody>
      </p:sp>
      <p:sp>
        <p:nvSpPr>
          <p:cNvPr id="86" name="Прямокутник 85"/>
          <p:cNvSpPr/>
          <p:nvPr/>
        </p:nvSpPr>
        <p:spPr bwMode="auto">
          <a:xfrm>
            <a:off x="2294033" y="3672381"/>
            <a:ext cx="45719" cy="1413474"/>
          </a:xfrm>
          <a:prstGeom prst="rect">
            <a:avLst/>
          </a:prstGeom>
          <a:solidFill>
            <a:srgbClr val="6FAA85"/>
          </a:soli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uk-UA" sz="1000" u="sng" smtClean="0">
              <a:solidFill>
                <a:prstClr val="black"/>
              </a:solidFill>
              <a:ea typeface="MS PGothic" pitchFamily="34" charset="-128"/>
            </a:endParaRPr>
          </a:p>
        </p:txBody>
      </p:sp>
      <p:sp>
        <p:nvSpPr>
          <p:cNvPr id="89" name="Прямокутник 88"/>
          <p:cNvSpPr/>
          <p:nvPr/>
        </p:nvSpPr>
        <p:spPr bwMode="auto">
          <a:xfrm>
            <a:off x="2360978" y="3672381"/>
            <a:ext cx="45719" cy="1413474"/>
          </a:xfrm>
          <a:prstGeom prst="rect">
            <a:avLst/>
          </a:prstGeom>
          <a:solidFill>
            <a:srgbClr val="6FAA85"/>
          </a:soli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uk-UA" sz="1000" u="sng" smtClean="0">
              <a:solidFill>
                <a:prstClr val="black"/>
              </a:solidFill>
              <a:ea typeface="MS PGothic" pitchFamily="34" charset="-128"/>
            </a:endParaRPr>
          </a:p>
        </p:txBody>
      </p:sp>
      <p:sp>
        <p:nvSpPr>
          <p:cNvPr id="90" name="Прямокутник 89"/>
          <p:cNvSpPr/>
          <p:nvPr/>
        </p:nvSpPr>
        <p:spPr bwMode="auto">
          <a:xfrm flipV="1">
            <a:off x="1642743" y="3583418"/>
            <a:ext cx="1463889" cy="45719"/>
          </a:xfrm>
          <a:prstGeom prst="rect">
            <a:avLst/>
          </a:prstGeom>
          <a:solidFill>
            <a:srgbClr val="6FAA85"/>
          </a:soli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uk-UA" sz="1000" u="sng" smtClean="0">
              <a:solidFill>
                <a:prstClr val="black"/>
              </a:solidFill>
              <a:ea typeface="MS PGothic" pitchFamily="34" charset="-128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010722" y="1609869"/>
            <a:ext cx="2770140" cy="40862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uk-UA"/>
            </a:defPPr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pPr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800" b="1" dirty="0" smtClean="0">
                <a:solidFill>
                  <a:srgbClr val="1C7935"/>
                </a:solidFill>
              </a:rPr>
              <a:t>Надано акредитивів:</a:t>
            </a:r>
            <a:endParaRPr lang="uk-UA" sz="1800" b="1" dirty="0">
              <a:solidFill>
                <a:srgbClr val="1C7935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83568" y="2156281"/>
            <a:ext cx="3114003" cy="40862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uk-UA"/>
            </a:defPPr>
            <a:lvl1pPr algn="ctr">
              <a:defRPr b="1">
                <a:solidFill>
                  <a:schemeClr val="accent2"/>
                </a:solidFill>
              </a:defRPr>
            </a:lvl1pPr>
          </a:lstStyle>
          <a:p>
            <a:pPr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800" dirty="0">
                <a:solidFill>
                  <a:srgbClr val="1C7935"/>
                </a:solidFill>
              </a:rPr>
              <a:t>Отримано </a:t>
            </a:r>
            <a:r>
              <a:rPr lang="uk-UA" sz="1800" dirty="0" smtClean="0">
                <a:solidFill>
                  <a:srgbClr val="1C7935"/>
                </a:solidFill>
              </a:rPr>
              <a:t>акредитивів:</a:t>
            </a:r>
            <a:endParaRPr lang="uk-UA" sz="1800" dirty="0">
              <a:solidFill>
                <a:srgbClr val="1C7935"/>
              </a:solidFill>
            </a:endParaRPr>
          </a:p>
        </p:txBody>
      </p:sp>
      <p:sp>
        <p:nvSpPr>
          <p:cNvPr id="53" name="Прямокутник 52"/>
          <p:cNvSpPr/>
          <p:nvPr/>
        </p:nvSpPr>
        <p:spPr bwMode="auto">
          <a:xfrm>
            <a:off x="6434279" y="3620118"/>
            <a:ext cx="45719" cy="1413474"/>
          </a:xfrm>
          <a:prstGeom prst="rect">
            <a:avLst/>
          </a:prstGeom>
          <a:solidFill>
            <a:srgbClr val="6FAA85"/>
          </a:soli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uk-UA" sz="1000" u="sng" smtClean="0">
              <a:solidFill>
                <a:prstClr val="black"/>
              </a:solidFill>
              <a:ea typeface="MS PGothic" pitchFamily="34" charset="-128"/>
            </a:endParaRPr>
          </a:p>
        </p:txBody>
      </p:sp>
      <p:sp>
        <p:nvSpPr>
          <p:cNvPr id="56" name="Прямокутник 55"/>
          <p:cNvSpPr/>
          <p:nvPr/>
        </p:nvSpPr>
        <p:spPr bwMode="auto">
          <a:xfrm>
            <a:off x="6501224" y="3620118"/>
            <a:ext cx="45719" cy="1413474"/>
          </a:xfrm>
          <a:prstGeom prst="rect">
            <a:avLst/>
          </a:prstGeom>
          <a:solidFill>
            <a:srgbClr val="6FAA85"/>
          </a:soli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uk-UA" sz="1000" u="sng" smtClean="0">
              <a:solidFill>
                <a:prstClr val="black"/>
              </a:solidFill>
              <a:ea typeface="MS PGothic" pitchFamily="34" charset="-128"/>
            </a:endParaRPr>
          </a:p>
        </p:txBody>
      </p:sp>
      <p:sp>
        <p:nvSpPr>
          <p:cNvPr id="57" name="Прямокутник 56"/>
          <p:cNvSpPr/>
          <p:nvPr/>
        </p:nvSpPr>
        <p:spPr bwMode="auto">
          <a:xfrm flipV="1">
            <a:off x="5782989" y="3531155"/>
            <a:ext cx="1463889" cy="45719"/>
          </a:xfrm>
          <a:prstGeom prst="rect">
            <a:avLst/>
          </a:prstGeom>
          <a:solidFill>
            <a:srgbClr val="6FAA85"/>
          </a:soli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uk-UA" sz="1000" u="sng" smtClean="0">
              <a:solidFill>
                <a:prstClr val="black"/>
              </a:solidFill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7191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увати 3"/>
          <p:cNvGrpSpPr/>
          <p:nvPr/>
        </p:nvGrpSpPr>
        <p:grpSpPr>
          <a:xfrm>
            <a:off x="467544" y="2997623"/>
            <a:ext cx="4142175" cy="2231577"/>
            <a:chOff x="651412" y="2577034"/>
            <a:chExt cx="4142175" cy="2231577"/>
          </a:xfrm>
        </p:grpSpPr>
        <p:sp>
          <p:nvSpPr>
            <p:cNvPr id="26" name="Округлений прямокутник 25"/>
            <p:cNvSpPr/>
            <p:nvPr/>
          </p:nvSpPr>
          <p:spPr bwMode="auto">
            <a:xfrm>
              <a:off x="651412" y="2577034"/>
              <a:ext cx="4142175" cy="2231577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uk-UA" sz="1000" u="sng" smtClean="0">
                <a:solidFill>
                  <a:prstClr val="black"/>
                </a:solidFill>
                <a:ea typeface="MS PGothic" pitchFamily="34" charset="-128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257496" y="2944182"/>
              <a:ext cx="1224136" cy="340519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>
              <a:defPPr>
                <a:defRPr lang="uk-UA"/>
              </a:defPPr>
              <a:lvl1pPr algn="ctr">
                <a:defRPr sz="1400">
                  <a:solidFill>
                    <a:schemeClr val="tx1"/>
                  </a:solidFill>
                </a:defRPr>
              </a:lvl1pPr>
            </a:lstStyle>
            <a:p>
              <a:pPr defTabSz="914318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uk-UA" b="1" dirty="0">
                  <a:solidFill>
                    <a:srgbClr val="1C7935"/>
                  </a:solidFill>
                </a:rPr>
                <a:t>надано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2526009" y="2932760"/>
              <a:ext cx="1294705" cy="340519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>
              <a:defPPr>
                <a:defRPr lang="uk-UA"/>
              </a:defPPr>
              <a:lvl1pPr algn="ctr">
                <a:defRPr>
                  <a:solidFill>
                    <a:schemeClr val="tx1"/>
                  </a:solidFill>
                </a:defRPr>
              </a:lvl1pPr>
            </a:lstStyle>
            <a:p>
              <a:pPr defTabSz="914318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uk-UA" sz="1400" b="1" dirty="0">
                  <a:solidFill>
                    <a:srgbClr val="1C7935"/>
                  </a:solidFill>
                </a:rPr>
                <a:t>отримано</a:t>
              </a:r>
            </a:p>
          </p:txBody>
        </p:sp>
        <p:sp>
          <p:nvSpPr>
            <p:cNvPr id="29" name="Прямокутник 28"/>
            <p:cNvSpPr/>
            <p:nvPr/>
          </p:nvSpPr>
          <p:spPr bwMode="auto">
            <a:xfrm>
              <a:off x="2443612" y="3035768"/>
              <a:ext cx="45719" cy="1413474"/>
            </a:xfrm>
            <a:prstGeom prst="rect">
              <a:avLst/>
            </a:prstGeom>
            <a:solidFill>
              <a:srgbClr val="6FAA85"/>
            </a:solidFill>
            <a:ln>
              <a:noFill/>
              <a:headEnd type="none" w="med" len="med"/>
              <a:tailEnd type="none" w="med" len="med"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uk-UA" sz="1000" u="sng" smtClean="0">
                <a:solidFill>
                  <a:prstClr val="black"/>
                </a:solidFill>
                <a:ea typeface="MS PGothic" pitchFamily="34" charset="-128"/>
              </a:endParaRPr>
            </a:p>
          </p:txBody>
        </p:sp>
        <p:sp>
          <p:nvSpPr>
            <p:cNvPr id="32" name="Прямокутник 31"/>
            <p:cNvSpPr/>
            <p:nvPr/>
          </p:nvSpPr>
          <p:spPr bwMode="auto">
            <a:xfrm>
              <a:off x="2510557" y="3035768"/>
              <a:ext cx="45719" cy="1413474"/>
            </a:xfrm>
            <a:prstGeom prst="rect">
              <a:avLst/>
            </a:prstGeom>
            <a:solidFill>
              <a:srgbClr val="6FAA85"/>
            </a:solidFill>
            <a:ln>
              <a:noFill/>
              <a:headEnd type="none" w="med" len="med"/>
              <a:tailEnd type="none" w="med" len="med"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uk-UA" sz="1000" u="sng" smtClean="0">
                <a:solidFill>
                  <a:prstClr val="black"/>
                </a:solidFill>
                <a:ea typeface="MS PGothic" pitchFamily="34" charset="-128"/>
              </a:endParaRPr>
            </a:p>
          </p:txBody>
        </p:sp>
        <p:sp>
          <p:nvSpPr>
            <p:cNvPr id="33" name="Прямокутник 32"/>
            <p:cNvSpPr/>
            <p:nvPr/>
          </p:nvSpPr>
          <p:spPr bwMode="auto">
            <a:xfrm flipV="1">
              <a:off x="1792322" y="2946805"/>
              <a:ext cx="1463889" cy="45719"/>
            </a:xfrm>
            <a:prstGeom prst="rect">
              <a:avLst/>
            </a:prstGeom>
            <a:solidFill>
              <a:srgbClr val="6FAA85"/>
            </a:solidFill>
            <a:ln>
              <a:noFill/>
              <a:headEnd type="none" w="med" len="med"/>
              <a:tailEnd type="none" w="med" len="med"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uk-UA" sz="1000" u="sng" smtClean="0">
                <a:solidFill>
                  <a:prstClr val="black"/>
                </a:solidFill>
                <a:ea typeface="MS PGothic" pitchFamily="34" charset="-128"/>
              </a:endParaRPr>
            </a:p>
          </p:txBody>
        </p:sp>
      </p:grpSp>
      <p:sp>
        <p:nvSpPr>
          <p:cNvPr id="34" name="Text Box 35"/>
          <p:cNvSpPr txBox="1">
            <a:spLocks noChangeArrowheads="1"/>
          </p:cNvSpPr>
          <p:nvPr/>
        </p:nvSpPr>
        <p:spPr bwMode="auto">
          <a:xfrm>
            <a:off x="971601" y="260648"/>
            <a:ext cx="6984776" cy="539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1" lang="uk-UA" altLang="uk-UA" sz="2000" b="1" cap="all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uk-UA" sz="2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Операції за</a:t>
            </a: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uk-UA" sz="2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гарантіями </a:t>
            </a:r>
            <a:r>
              <a:rPr lang="uk-UA" sz="20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(валюти)</a:t>
            </a:r>
            <a:endParaRPr lang="uk-UA" altLang="uk-UA" sz="2000" i="1" cap="all" dirty="0">
              <a:solidFill>
                <a:prstClr val="black"/>
              </a:solidFill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4" tIns="45712" rIns="91424" bIns="45712" numCol="1" anchor="b" anchorCtr="0" compatLnSpc="1">
            <a:prstTxWarp prst="textNoShape">
              <a:avLst/>
            </a:prstTxWarp>
          </a:bodyPr>
          <a:lstStyle/>
          <a:p>
            <a:fld id="{53400EF4-D14B-4B3E-8643-5A6D23594193}" type="slidenum">
              <a:rPr lang="uk-UA">
                <a:latin typeface="Arial"/>
              </a:rPr>
              <a:pPr/>
              <a:t>10</a:t>
            </a:fld>
            <a:endParaRPr lang="uk-UA" dirty="0">
              <a:latin typeface="Arial"/>
            </a:endParaRPr>
          </a:p>
        </p:txBody>
      </p:sp>
      <p:sp>
        <p:nvSpPr>
          <p:cNvPr id="54" name="Прямокутник 53"/>
          <p:cNvSpPr/>
          <p:nvPr/>
        </p:nvSpPr>
        <p:spPr>
          <a:xfrm>
            <a:off x="1490040" y="2997623"/>
            <a:ext cx="19012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національна валюта </a:t>
            </a:r>
            <a:endParaRPr lang="uk-UA" sz="1400" b="1" dirty="0">
              <a:solidFill>
                <a:prstClr val="black"/>
              </a:solidFill>
              <a:latin typeface="Arial"/>
              <a:ea typeface="+mn-ea"/>
            </a:endParaRPr>
          </a:p>
        </p:txBody>
      </p:sp>
      <p:sp>
        <p:nvSpPr>
          <p:cNvPr id="55" name="Прямокутник 54"/>
          <p:cNvSpPr/>
          <p:nvPr/>
        </p:nvSpPr>
        <p:spPr>
          <a:xfrm>
            <a:off x="2458880" y="3707895"/>
            <a:ext cx="1569212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60363"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61 </a:t>
            </a:r>
            <a:r>
              <a:rPr lang="uk-UA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гарантій</a:t>
            </a:r>
          </a:p>
          <a:p>
            <a:pPr indent="360363"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endParaRPr lang="uk-UA" sz="1400" dirty="0" smtClean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60363"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1,0</a:t>
            </a:r>
            <a:r>
              <a:rPr lang="uk-UA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млрд грн</a:t>
            </a:r>
            <a:endParaRPr lang="uk-UA" sz="1400" dirty="0">
              <a:solidFill>
                <a:prstClr val="black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7" name="Прямокутник 76"/>
          <p:cNvSpPr/>
          <p:nvPr/>
        </p:nvSpPr>
        <p:spPr>
          <a:xfrm>
            <a:off x="718938" y="3685396"/>
            <a:ext cx="1495987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11 129</a:t>
            </a:r>
            <a:r>
              <a:rPr lang="uk-UA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гарантій</a:t>
            </a:r>
          </a:p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endParaRPr lang="uk-UA" sz="1400" dirty="0" smtClean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7,8</a:t>
            </a:r>
            <a:r>
              <a:rPr lang="uk-UA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млрд </a:t>
            </a:r>
            <a:r>
              <a:rPr lang="uk-UA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грн</a:t>
            </a:r>
            <a:endParaRPr lang="uk-UA" sz="1400" dirty="0">
              <a:solidFill>
                <a:prstClr val="black"/>
              </a:solidFill>
              <a:latin typeface="Arial"/>
              <a:ea typeface="+mn-ea"/>
            </a:endParaRPr>
          </a:p>
        </p:txBody>
      </p:sp>
      <p:sp>
        <p:nvSpPr>
          <p:cNvPr id="84" name="Прямокутник 83"/>
          <p:cNvSpPr/>
          <p:nvPr/>
        </p:nvSpPr>
        <p:spPr>
          <a:xfrm>
            <a:off x="3822055" y="1634526"/>
            <a:ext cx="34596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4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sz="1800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11 682 </a:t>
            </a:r>
            <a:r>
              <a:rPr lang="uk-UA" sz="14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гарантій </a:t>
            </a:r>
            <a:r>
              <a:rPr lang="uk-UA" sz="1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суму </a:t>
            </a:r>
            <a:r>
              <a:rPr lang="uk-UA" sz="1800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13,1</a:t>
            </a:r>
            <a:r>
              <a:rPr lang="uk-UA" sz="14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млрд </a:t>
            </a:r>
            <a:r>
              <a:rPr lang="uk-UA" sz="14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грн)</a:t>
            </a:r>
            <a:endParaRPr lang="uk-UA" sz="1400" i="1" dirty="0">
              <a:solidFill>
                <a:prstClr val="black"/>
              </a:solidFill>
              <a:latin typeface="Arial"/>
              <a:ea typeface="+mn-ea"/>
            </a:endParaRPr>
          </a:p>
        </p:txBody>
      </p:sp>
      <p:sp>
        <p:nvSpPr>
          <p:cNvPr id="35" name="Округлений прямокутник 34"/>
          <p:cNvSpPr/>
          <p:nvPr/>
        </p:nvSpPr>
        <p:spPr bwMode="auto">
          <a:xfrm>
            <a:off x="4604156" y="2979569"/>
            <a:ext cx="4142175" cy="223157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uk-UA" sz="1000" u="sng" smtClean="0">
              <a:solidFill>
                <a:prstClr val="black"/>
              </a:solidFill>
              <a:ea typeface="MS PGothic" pitchFamily="34" charset="-128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210240" y="3346717"/>
            <a:ext cx="1224136" cy="34051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uk-UA"/>
            </a:defPPr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pPr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b="1" dirty="0">
                <a:solidFill>
                  <a:srgbClr val="1C7935"/>
                </a:solidFill>
              </a:rPr>
              <a:t>надано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478753" y="3335295"/>
            <a:ext cx="1294705" cy="34051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uk-UA"/>
            </a:defPPr>
            <a:lvl1pPr algn="ctr">
              <a:defRPr>
                <a:solidFill>
                  <a:schemeClr val="tx1"/>
                </a:solidFill>
              </a:defRPr>
            </a:lvl1pPr>
          </a:lstStyle>
          <a:p>
            <a:pPr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400" b="1" dirty="0">
                <a:solidFill>
                  <a:srgbClr val="1C7935"/>
                </a:solidFill>
              </a:rPr>
              <a:t>отримано</a:t>
            </a:r>
          </a:p>
        </p:txBody>
      </p:sp>
      <p:sp>
        <p:nvSpPr>
          <p:cNvPr id="45" name="Прямокутник 44"/>
          <p:cNvSpPr/>
          <p:nvPr/>
        </p:nvSpPr>
        <p:spPr bwMode="auto">
          <a:xfrm>
            <a:off x="6396356" y="3438303"/>
            <a:ext cx="45719" cy="1413474"/>
          </a:xfrm>
          <a:prstGeom prst="rect">
            <a:avLst/>
          </a:prstGeom>
          <a:solidFill>
            <a:srgbClr val="6FAA85"/>
          </a:soli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uk-UA" sz="1000" u="sng" smtClean="0">
              <a:solidFill>
                <a:prstClr val="black"/>
              </a:solidFill>
              <a:ea typeface="MS PGothic" pitchFamily="34" charset="-128"/>
            </a:endParaRPr>
          </a:p>
        </p:txBody>
      </p:sp>
      <p:sp>
        <p:nvSpPr>
          <p:cNvPr id="46" name="Прямокутник 45"/>
          <p:cNvSpPr/>
          <p:nvPr/>
        </p:nvSpPr>
        <p:spPr bwMode="auto">
          <a:xfrm>
            <a:off x="6463301" y="3438303"/>
            <a:ext cx="45719" cy="1413474"/>
          </a:xfrm>
          <a:prstGeom prst="rect">
            <a:avLst/>
          </a:prstGeom>
          <a:solidFill>
            <a:srgbClr val="6FAA85"/>
          </a:soli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uk-UA" sz="1000" u="sng" smtClean="0">
              <a:solidFill>
                <a:prstClr val="black"/>
              </a:solidFill>
              <a:ea typeface="MS PGothic" pitchFamily="34" charset="-128"/>
            </a:endParaRPr>
          </a:p>
        </p:txBody>
      </p:sp>
      <p:sp>
        <p:nvSpPr>
          <p:cNvPr id="47" name="Прямокутник 46"/>
          <p:cNvSpPr/>
          <p:nvPr/>
        </p:nvSpPr>
        <p:spPr bwMode="auto">
          <a:xfrm flipV="1">
            <a:off x="5745066" y="3349340"/>
            <a:ext cx="1463889" cy="45719"/>
          </a:xfrm>
          <a:prstGeom prst="rect">
            <a:avLst/>
          </a:prstGeom>
          <a:solidFill>
            <a:srgbClr val="6FAA85"/>
          </a:soli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uk-UA" sz="1000" u="sng" smtClean="0">
              <a:solidFill>
                <a:prstClr val="black"/>
              </a:solidFill>
              <a:ea typeface="MS PGothic" pitchFamily="34" charset="-128"/>
            </a:endParaRPr>
          </a:p>
        </p:txBody>
      </p:sp>
      <p:sp>
        <p:nvSpPr>
          <p:cNvPr id="75" name="Прямокутник 74"/>
          <p:cNvSpPr/>
          <p:nvPr/>
        </p:nvSpPr>
        <p:spPr>
          <a:xfrm>
            <a:off x="5722901" y="2997623"/>
            <a:ext cx="154555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4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іноземна валюта</a:t>
            </a:r>
          </a:p>
        </p:txBody>
      </p:sp>
      <p:sp>
        <p:nvSpPr>
          <p:cNvPr id="78" name="Прямокутник 77"/>
          <p:cNvSpPr/>
          <p:nvPr/>
        </p:nvSpPr>
        <p:spPr>
          <a:xfrm>
            <a:off x="4964196" y="3729248"/>
            <a:ext cx="1233030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553 </a:t>
            </a:r>
            <a:r>
              <a:rPr lang="uk-UA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гарантій</a:t>
            </a:r>
          </a:p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endParaRPr lang="uk-UA" sz="1400" dirty="0" smtClean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5,3</a:t>
            </a:r>
            <a:r>
              <a:rPr lang="uk-UA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млрд </a:t>
            </a:r>
            <a:r>
              <a:rPr lang="uk-UA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грн</a:t>
            </a:r>
            <a:endParaRPr lang="uk-UA" sz="1400" dirty="0">
              <a:solidFill>
                <a:prstClr val="black"/>
              </a:solidFill>
              <a:latin typeface="Arial"/>
              <a:ea typeface="+mn-ea"/>
            </a:endParaRPr>
          </a:p>
        </p:txBody>
      </p:sp>
      <p:sp>
        <p:nvSpPr>
          <p:cNvPr id="82" name="Прямокутник 81"/>
          <p:cNvSpPr/>
          <p:nvPr/>
        </p:nvSpPr>
        <p:spPr>
          <a:xfrm>
            <a:off x="6748714" y="3724943"/>
            <a:ext cx="1320426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304 </a:t>
            </a:r>
            <a:r>
              <a:rPr lang="uk-UA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гарантій</a:t>
            </a:r>
          </a:p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endParaRPr lang="uk-UA" sz="1400" dirty="0" smtClean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19,5</a:t>
            </a:r>
            <a:r>
              <a:rPr lang="uk-UA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млрд </a:t>
            </a:r>
            <a:r>
              <a:rPr lang="uk-UA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грн</a:t>
            </a:r>
            <a:endParaRPr lang="uk-UA" sz="1400" dirty="0">
              <a:solidFill>
                <a:prstClr val="black"/>
              </a:solidFill>
              <a:latin typeface="Arial"/>
              <a:ea typeface="+mn-ea"/>
            </a:endParaRPr>
          </a:p>
        </p:txBody>
      </p:sp>
      <p:sp>
        <p:nvSpPr>
          <p:cNvPr id="85" name="Прямокутник 84"/>
          <p:cNvSpPr/>
          <p:nvPr/>
        </p:nvSpPr>
        <p:spPr>
          <a:xfrm>
            <a:off x="3822055" y="2051556"/>
            <a:ext cx="33505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4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sz="1800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365</a:t>
            </a:r>
            <a:r>
              <a:rPr lang="uk-UA" sz="14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гарантій </a:t>
            </a:r>
            <a:r>
              <a:rPr lang="uk-UA" sz="1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суму </a:t>
            </a:r>
            <a:r>
              <a:rPr lang="uk-UA" sz="1800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20,5</a:t>
            </a:r>
            <a:r>
              <a:rPr lang="uk-UA" sz="14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uk-UA" sz="1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млрд грн</a:t>
            </a:r>
            <a:r>
              <a:rPr lang="uk-UA" sz="14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uk-UA" sz="1400" i="1" dirty="0">
              <a:solidFill>
                <a:prstClr val="black"/>
              </a:solidFill>
              <a:latin typeface="Arial"/>
              <a:ea typeface="+mn-ea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411964" y="1636549"/>
            <a:ext cx="2253334" cy="40862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uk-UA"/>
            </a:defPPr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pPr algn="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800" b="1" dirty="0">
                <a:solidFill>
                  <a:srgbClr val="1C7935"/>
                </a:solidFill>
              </a:rPr>
              <a:t>Надано </a:t>
            </a:r>
            <a:r>
              <a:rPr lang="uk-UA" sz="1800" b="1" dirty="0" smtClean="0">
                <a:solidFill>
                  <a:srgbClr val="1C7935"/>
                </a:solidFill>
              </a:rPr>
              <a:t>гарантій:</a:t>
            </a:r>
            <a:endParaRPr lang="uk-UA" sz="1800" b="1" dirty="0">
              <a:solidFill>
                <a:srgbClr val="1C7935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29549" y="2020545"/>
            <a:ext cx="2736429" cy="40862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uk-UA"/>
            </a:defPPr>
            <a:lvl1pPr algn="ctr">
              <a:defRPr>
                <a:solidFill>
                  <a:schemeClr val="tx1"/>
                </a:solidFill>
              </a:defRPr>
            </a:lvl1pPr>
          </a:lstStyle>
          <a:p>
            <a:pPr algn="r" defTabSz="914318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uk-UA" sz="1800" b="1" dirty="0">
                <a:solidFill>
                  <a:srgbClr val="1C7935"/>
                </a:solidFill>
              </a:rPr>
              <a:t>Отримано </a:t>
            </a:r>
            <a:r>
              <a:rPr lang="uk-UA" sz="1800" b="1" dirty="0" smtClean="0">
                <a:solidFill>
                  <a:srgbClr val="1C7935"/>
                </a:solidFill>
              </a:rPr>
              <a:t>гарантій:</a:t>
            </a:r>
            <a:endParaRPr lang="uk-UA" sz="1800" b="1" dirty="0">
              <a:solidFill>
                <a:srgbClr val="1C793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50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Українська Торгівля у Порівняннях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/>
              <a:t>Page </a:t>
            </a:r>
            <a:fld id="{D4C72B55-DCD0-4E89-953C-E96889BA7437}" type="slidenum">
              <a:rPr lang="fr-FR" smtClean="0"/>
              <a:pPr>
                <a:defRPr/>
              </a:pPr>
              <a:t>11</a:t>
            </a:fld>
            <a:r>
              <a:rPr lang="fr-FR" dirty="0" smtClean="0"/>
              <a:t> </a:t>
            </a:r>
          </a:p>
          <a:p>
            <a:pPr>
              <a:defRPr/>
            </a:pPr>
            <a:endParaRPr lang="fr-FR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0873434"/>
              </p:ext>
            </p:extLst>
          </p:nvPr>
        </p:nvGraphicFramePr>
        <p:xfrm>
          <a:off x="971597" y="1700810"/>
          <a:ext cx="7416826" cy="3888434"/>
        </p:xfrm>
        <a:graphic>
          <a:graphicData uri="http://schemas.openxmlformats.org/drawingml/2006/table">
            <a:tbl>
              <a:tblPr/>
              <a:tblGrid>
                <a:gridCol w="927104"/>
                <a:gridCol w="1255452"/>
                <a:gridCol w="1255452"/>
                <a:gridCol w="1042991"/>
                <a:gridCol w="1042991"/>
                <a:gridCol w="1004362"/>
                <a:gridCol w="888474"/>
              </a:tblGrid>
              <a:tr h="706988">
                <a:tc>
                  <a:txBody>
                    <a:bodyPr/>
                    <a:lstStyle/>
                    <a:p>
                      <a:pPr algn="ctr" fontAlgn="t"/>
                      <a:r>
                        <a:rPr lang="en-GB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Country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4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GDP, M$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Ext.</a:t>
                      </a:r>
                      <a:r>
                        <a:rPr lang="en-GB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Trade</a:t>
                      </a:r>
                      <a:r>
                        <a:rPr lang="en-GB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, </a:t>
                      </a:r>
                      <a:r>
                        <a:rPr lang="en-GB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M$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+mn-lt"/>
                        </a:rPr>
                        <a:t>Amount</a:t>
                      </a:r>
                      <a:r>
                        <a:rPr lang="en-US" sz="1400" b="1" i="0" u="none" strike="noStrike" baseline="0" dirty="0" smtClean="0">
                          <a:solidFill>
                            <a:srgbClr val="7030A0"/>
                          </a:solidFill>
                          <a:effectLst/>
                          <a:latin typeface="+mn-lt"/>
                        </a:rPr>
                        <a:t> of </a:t>
                      </a:r>
                      <a:r>
                        <a:rPr lang="en-GB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+mn-lt"/>
                        </a:rPr>
                        <a:t>LCs</a:t>
                      </a:r>
                      <a:r>
                        <a:rPr lang="en-US" sz="1400" b="1" i="0" u="none" strike="noStrike" baseline="0" dirty="0" smtClean="0">
                          <a:solidFill>
                            <a:srgbClr val="7030A0"/>
                          </a:solidFill>
                          <a:effectLst/>
                          <a:latin typeface="+mn-lt"/>
                        </a:rPr>
                        <a:t> to Trade, %</a:t>
                      </a:r>
                      <a:endParaRPr lang="en-GB" sz="1400" b="1" i="0" u="none" strike="noStrike" dirty="0">
                        <a:solidFill>
                          <a:srgbClr val="7030A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400" b="1" i="0" u="none" strike="noStrike" dirty="0">
                          <a:solidFill>
                            <a:srgbClr val="7030A0"/>
                          </a:solidFill>
                          <a:effectLst/>
                          <a:latin typeface="+mn-lt"/>
                        </a:rPr>
                        <a:t>LCs, </a:t>
                      </a:r>
                      <a:r>
                        <a:rPr lang="en-GB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+mn-lt"/>
                        </a:rPr>
                        <a:t>Units</a:t>
                      </a:r>
                      <a:endParaRPr lang="en-GB" sz="1400" b="1" i="0" u="none" strike="noStrike" dirty="0">
                        <a:solidFill>
                          <a:srgbClr val="7030A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400" b="1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Factoring, M$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400" b="1" i="0" u="none" strike="noStrike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Factoring </a:t>
                      </a:r>
                      <a:r>
                        <a:rPr lang="en-GB" sz="1400" b="1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/ GDP, %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49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DE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3,355,772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2,916,278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>
                          <a:solidFill>
                            <a:srgbClr val="7030A0"/>
                          </a:solidFill>
                          <a:effectLst/>
                          <a:latin typeface="+mn-lt"/>
                        </a:rPr>
                        <a:t>6.7%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+mn-lt"/>
                        </a:rPr>
                        <a:t>230,000</a:t>
                      </a:r>
                      <a:endParaRPr lang="en-GB" sz="1400" b="0" i="0" u="none" strike="noStrike" dirty="0">
                        <a:solidFill>
                          <a:srgbClr val="7030A0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400" b="0" i="0" u="none" strike="noStrike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228,354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7%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49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FR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2,421,682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1,546,399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 dirty="0">
                          <a:solidFill>
                            <a:srgbClr val="7030A0"/>
                          </a:solidFill>
                          <a:effectLst/>
                          <a:latin typeface="+mn-lt"/>
                        </a:rPr>
                        <a:t>10.5%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+mn-lt"/>
                        </a:rPr>
                        <a:t>196,000</a:t>
                      </a:r>
                      <a:endParaRPr lang="en-GB" sz="1400" b="0" i="0" u="none" strike="noStrike" dirty="0">
                        <a:solidFill>
                          <a:srgbClr val="7030A0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400" b="0" i="0" u="none" strike="noStrike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271,176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11%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49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RU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1,326,015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672,287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rgbClr val="7030A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rgbClr val="7030A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400" b="0" i="0" u="none" strike="noStrike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25,493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2%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49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PL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474,783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417,811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rgbClr val="7030A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rgbClr val="7030A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400" b="0" i="0" u="none" strike="noStrike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38,263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8%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49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TR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718,221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466,729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rgbClr val="7030A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rgbClr val="7030A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400" b="0" i="0" u="none" strike="noStrike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42,950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6%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49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CZ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181,811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118,908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rgbClr val="7030A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rgbClr val="7030A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400" b="0" i="0" u="none" strike="noStrike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5,533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3%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49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EG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330,779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341,248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rgbClr val="7030A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rgbClr val="7030A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400" b="0" i="0" u="none" strike="noStrike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587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0%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49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1" i="0" u="none" strike="noStrike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UA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1" i="0" u="none" strike="noStrike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90,615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96,092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1" i="0" u="none" strike="noStrike" dirty="0">
                          <a:solidFill>
                            <a:srgbClr val="7030A0"/>
                          </a:solidFill>
                          <a:effectLst/>
                          <a:latin typeface="+mn-lt"/>
                        </a:rPr>
                        <a:t>4.3%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+mn-lt"/>
                        </a:rPr>
                        <a:t>2,550</a:t>
                      </a:r>
                      <a:endParaRPr lang="en-GB" sz="1400" b="1" i="0" u="none" strike="noStrike" dirty="0">
                        <a:solidFill>
                          <a:srgbClr val="7030A0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400" b="1" i="0" u="none" strike="noStrike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483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1" i="0" u="none" strike="noStrike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&lt; 1</a:t>
                      </a:r>
                      <a:r>
                        <a:rPr lang="en-GB" sz="1400" b="1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%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35349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GE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13,965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uk-UA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14,607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rgbClr val="7030A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rgbClr val="7030A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400" b="0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15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400" b="0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0%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Oval 5"/>
          <p:cNvSpPr/>
          <p:nvPr/>
        </p:nvSpPr>
        <p:spPr bwMode="auto">
          <a:xfrm>
            <a:off x="7920163" y="2375623"/>
            <a:ext cx="531215" cy="792088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/>
              <a:cs typeface="ＭＳ Ｐゴシック"/>
            </a:endParaRPr>
          </a:p>
        </p:txBody>
      </p:sp>
      <p:cxnSp>
        <p:nvCxnSpPr>
          <p:cNvPr id="8" name="Straight Arrow Connector 7"/>
          <p:cNvCxnSpPr/>
          <p:nvPr/>
        </p:nvCxnSpPr>
        <p:spPr bwMode="auto">
          <a:xfrm>
            <a:off x="6228184" y="3167711"/>
            <a:ext cx="0" cy="1557433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Oval 9"/>
          <p:cNvSpPr/>
          <p:nvPr/>
        </p:nvSpPr>
        <p:spPr bwMode="auto">
          <a:xfrm>
            <a:off x="7920162" y="3429000"/>
            <a:ext cx="531215" cy="792088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/>
              <a:cs typeface="ＭＳ Ｐゴシック"/>
            </a:endParaRPr>
          </a:p>
        </p:txBody>
      </p:sp>
      <p:cxnSp>
        <p:nvCxnSpPr>
          <p:cNvPr id="9" name="Straight Arrow Connector 8"/>
          <p:cNvCxnSpPr/>
          <p:nvPr/>
        </p:nvCxnSpPr>
        <p:spPr bwMode="auto">
          <a:xfrm>
            <a:off x="5148064" y="3167710"/>
            <a:ext cx="0" cy="1557433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9964024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0" dirty="0" smtClean="0"/>
              <a:t>Торгівля та Торгове Фінансування:</a:t>
            </a:r>
            <a:br>
              <a:rPr lang="uk-UA" b="0" dirty="0" smtClean="0"/>
            </a:br>
            <a:r>
              <a:rPr lang="uk-UA" dirty="0" smtClean="0"/>
              <a:t>Напрямки Імпорту</a:t>
            </a:r>
            <a:endParaRPr lang="uk-U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/>
              <a:t>Page </a:t>
            </a:r>
            <a:fld id="{D4C72B55-DCD0-4E89-953C-E96889BA7437}" type="slidenum">
              <a:rPr lang="fr-FR" smtClean="0"/>
              <a:pPr>
                <a:defRPr/>
              </a:pPr>
              <a:t>12</a:t>
            </a:fld>
            <a:endParaRPr lang="fr-FR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88115"/>
            <a:ext cx="8412807" cy="5313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8596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0" dirty="0" smtClean="0"/>
              <a:t>Напрямки</a:t>
            </a:r>
            <a:r>
              <a:rPr lang="en-GB" b="0" dirty="0" smtClean="0"/>
              <a:t> </a:t>
            </a:r>
            <a:r>
              <a:rPr lang="uk-UA" dirty="0" smtClean="0"/>
              <a:t>Фінансування Експорту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/>
              <a:t>Page </a:t>
            </a:r>
            <a:fld id="{D4C72B55-DCD0-4E89-953C-E96889BA7437}" type="slidenum">
              <a:rPr lang="fr-FR" smtClean="0"/>
              <a:pPr>
                <a:defRPr/>
              </a:pPr>
              <a:t>13</a:t>
            </a:fld>
            <a:r>
              <a:rPr lang="fr-FR" dirty="0" smtClean="0"/>
              <a:t> </a:t>
            </a:r>
          </a:p>
          <a:p>
            <a:pPr>
              <a:defRPr/>
            </a:pPr>
            <a:endParaRPr lang="fr-FR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78" y="1190420"/>
            <a:ext cx="8412806" cy="5313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970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chemeClr val="accent5">
                    <a:lumMod val="50000"/>
                  </a:schemeClr>
                </a:solidFill>
              </a:rPr>
              <a:t>TRADE </a:t>
            </a:r>
            <a:r>
              <a:rPr lang="en-US" sz="3600" dirty="0" smtClean="0">
                <a:solidFill>
                  <a:schemeClr val="accent5">
                    <a:lumMod val="50000"/>
                  </a:schemeClr>
                </a:solidFill>
              </a:rPr>
              <a:t>FINANCE: LOWER RISKS</a:t>
            </a:r>
            <a:r>
              <a:rPr lang="uk-UA" dirty="0" smtClean="0">
                <a:solidFill>
                  <a:srgbClr val="009900"/>
                </a:solidFill>
              </a:rPr>
              <a:t/>
            </a:r>
            <a:br>
              <a:rPr lang="uk-UA" dirty="0" smtClean="0">
                <a:solidFill>
                  <a:srgbClr val="009900"/>
                </a:solidFill>
              </a:rPr>
            </a:b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</a:rPr>
              <a:t>ТОРГОВЕ ФІНАНСУВАННЯ:</a:t>
            </a: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</a:rPr>
              <a:t>ЗМЕНШЕННЯ РИЗИКІВ</a:t>
            </a:r>
            <a:endParaRPr lang="uk-UA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1.</a:t>
            </a:r>
            <a:endParaRPr lang="uk-U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/>
              <a:t>Page </a:t>
            </a:r>
            <a:fld id="{DDAF496A-049A-43CB-AE99-811B46BD8B71}" type="slidenum">
              <a:rPr lang="fr-FR" smtClean="0"/>
              <a:pPr>
                <a:defRPr/>
              </a:pPr>
              <a:t>14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44225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TF Low Risk Profile</a:t>
            </a:r>
            <a:r>
              <a:rPr lang="uk-UA" dirty="0" smtClean="0"/>
              <a:t> /</a:t>
            </a:r>
            <a:r>
              <a:rPr lang="en-US" dirty="0" smtClean="0"/>
              <a:t> </a:t>
            </a:r>
            <a:r>
              <a:rPr lang="uk-UA" dirty="0" smtClean="0"/>
              <a:t>НИЗЬКИЙ РИЗИК</a:t>
            </a:r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5229200"/>
            <a:ext cx="7772400" cy="1082996"/>
          </a:xfrm>
        </p:spPr>
        <p:txBody>
          <a:bodyPr/>
          <a:lstStyle/>
          <a:p>
            <a:r>
              <a:rPr lang="en-US" sz="1600" dirty="0" smtClean="0">
                <a:solidFill>
                  <a:schemeClr val="accent1">
                    <a:lumMod val="75000"/>
                  </a:schemeClr>
                </a:solidFill>
              </a:rPr>
              <a:t>International (EU/BIS) approach: Low TF risks merits better regulatory treatment on Cost of Risk and Capital Consumption</a:t>
            </a:r>
          </a:p>
          <a:p>
            <a:r>
              <a:rPr lang="uk-UA" sz="1600" dirty="0" smtClean="0"/>
              <a:t>Низькі ризики ТОРГОВОГО ФІНАНСУВАННЯ визнані міжнародною банківською спільнотою та регуляторними органами</a:t>
            </a:r>
            <a:endParaRPr lang="uk-UA" sz="1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/>
              <a:t>Page </a:t>
            </a:r>
            <a:fld id="{6A423F8A-83A4-4585-9F4E-15D5ECBA13E1}" type="slidenum">
              <a:rPr lang="fr-FR" smtClean="0"/>
              <a:pPr>
                <a:defRPr/>
              </a:pPr>
              <a:t>15</a:t>
            </a:fld>
            <a:endParaRPr lang="fr-FR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268760"/>
            <a:ext cx="7097985" cy="3811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0619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RISK FACTORS</a:t>
            </a:r>
            <a:r>
              <a:rPr lang="uk-UA" dirty="0" smtClean="0"/>
              <a:t> / КОЕФІЦІЄНТИ РИЗИКУ</a:t>
            </a:r>
            <a:endParaRPr lang="uk-UA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1779251"/>
              </p:ext>
            </p:extLst>
          </p:nvPr>
        </p:nvGraphicFramePr>
        <p:xfrm>
          <a:off x="683568" y="1844824"/>
          <a:ext cx="6563072" cy="4424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6608"/>
                <a:gridCol w="1440160"/>
                <a:gridCol w="1368152"/>
                <a:gridCol w="136815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Instrument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EU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БАНКИ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NBU</a:t>
                      </a:r>
                      <a:r>
                        <a:rPr lang="ru-RU" dirty="0" smtClean="0"/>
                        <a:t>/НБУ</a:t>
                      </a:r>
                      <a:endParaRPr lang="uk-U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Letter of Credit with cash collateral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0%</a:t>
                      </a:r>
                      <a:endParaRPr lang="uk-UA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0%</a:t>
                      </a:r>
                      <a:endParaRPr lang="uk-UA" sz="16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20%</a:t>
                      </a:r>
                      <a:endParaRPr lang="uk-UA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Letter of Credit &lt;1Y,</a:t>
                      </a:r>
                    </a:p>
                    <a:p>
                      <a:r>
                        <a:rPr lang="uk-UA" sz="1600" dirty="0" smtClean="0"/>
                        <a:t>АКРЕДИТИВ </a:t>
                      </a:r>
                      <a:r>
                        <a:rPr lang="en-US" sz="1600" dirty="0" smtClean="0"/>
                        <a:t>&lt;1 </a:t>
                      </a:r>
                      <a:r>
                        <a:rPr lang="ru-RU" sz="1600" dirty="0" smtClean="0"/>
                        <a:t>року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20%</a:t>
                      </a:r>
                      <a:endParaRPr lang="uk-UA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20%</a:t>
                      </a:r>
                      <a:endParaRPr lang="uk-UA" sz="16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100%</a:t>
                      </a:r>
                      <a:endParaRPr lang="uk-UA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Warranties (tender/perf.</a:t>
                      </a:r>
                      <a:r>
                        <a:rPr lang="en-US" sz="1600" baseline="0" dirty="0" smtClean="0"/>
                        <a:t> bond, adv. pmt gtee*)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20%</a:t>
                      </a:r>
                      <a:endParaRPr lang="uk-UA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20%</a:t>
                      </a:r>
                      <a:endParaRPr lang="uk-UA" sz="16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50%</a:t>
                      </a:r>
                      <a:endParaRPr lang="uk-UA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Letter of Credit &gt;1Y,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LC Medium Risk</a:t>
                      </a:r>
                      <a:endParaRPr lang="uk-UA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50%</a:t>
                      </a:r>
                      <a:endParaRPr lang="uk-UA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50%</a:t>
                      </a:r>
                      <a:endParaRPr lang="uk-UA" sz="16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100%</a:t>
                      </a:r>
                      <a:endParaRPr lang="uk-UA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Shipping gtee,</a:t>
                      </a:r>
                      <a:r>
                        <a:rPr lang="en-US" sz="1600" baseline="0" dirty="0" smtClean="0"/>
                        <a:t> customs / tax bonds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50%</a:t>
                      </a:r>
                      <a:endParaRPr lang="uk-UA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50%</a:t>
                      </a:r>
                      <a:endParaRPr lang="uk-UA" sz="16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100%</a:t>
                      </a:r>
                      <a:endParaRPr lang="uk-UA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Gtees</a:t>
                      </a:r>
                      <a:r>
                        <a:rPr lang="en-US" sz="1600" baseline="0" dirty="0" smtClean="0"/>
                        <a:t> for the good </a:t>
                      </a:r>
                      <a:r>
                        <a:rPr lang="en-US" sz="1600" baseline="0" dirty="0" err="1" smtClean="0"/>
                        <a:t>pmt</a:t>
                      </a:r>
                      <a:r>
                        <a:rPr lang="en-US" sz="1600" baseline="0" dirty="0" smtClean="0"/>
                        <a:t> of credit facilities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100%</a:t>
                      </a:r>
                      <a:endParaRPr lang="uk-UA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100%</a:t>
                      </a:r>
                      <a:endParaRPr lang="uk-UA" sz="16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100%</a:t>
                      </a:r>
                      <a:endParaRPr lang="uk-UA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* ‘</a:t>
                      </a:r>
                      <a:r>
                        <a:rPr lang="en-US" sz="16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Gtees</a:t>
                      </a:r>
                      <a:r>
                        <a:rPr lang="en-US" sz="16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’ also</a:t>
                      </a:r>
                      <a:r>
                        <a:rPr lang="en-US" sz="16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stand for SBLCs</a:t>
                      </a:r>
                      <a:endParaRPr lang="uk-UA" sz="16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sz="160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sz="16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sz="16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/>
              <a:t>Page </a:t>
            </a:r>
            <a:fld id="{6A423F8A-83A4-4585-9F4E-15D5ECBA13E1}" type="slidenum">
              <a:rPr lang="fr-FR" smtClean="0"/>
              <a:pPr>
                <a:defRPr/>
              </a:pPr>
              <a:t>16</a:t>
            </a:fld>
            <a:endParaRPr lang="fr-FR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1331476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 smtClean="0"/>
              <a:t>МЕТА: Дозволити банкам застосовувати реальну оцінку ризику ТФ</a:t>
            </a:r>
            <a:endParaRPr lang="uk-UA" sz="1800" b="1" dirty="0"/>
          </a:p>
        </p:txBody>
      </p:sp>
      <p:sp>
        <p:nvSpPr>
          <p:cNvPr id="3" name="Rounded Rectangle 2"/>
          <p:cNvSpPr/>
          <p:nvPr/>
        </p:nvSpPr>
        <p:spPr bwMode="auto">
          <a:xfrm>
            <a:off x="467544" y="2780928"/>
            <a:ext cx="8208912" cy="576064"/>
          </a:xfrm>
          <a:prstGeom prst="roundRect">
            <a:avLst/>
          </a:prstGeom>
          <a:noFill/>
          <a:ln w="38100" cap="flat" cmpd="dbl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077100" y="2838126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?</a:t>
            </a:r>
            <a:endParaRPr lang="uk-UA" dirty="0"/>
          </a:p>
        </p:txBody>
      </p:sp>
      <p:sp>
        <p:nvSpPr>
          <p:cNvPr id="8" name="TextBox 7"/>
          <p:cNvSpPr txBox="1"/>
          <p:nvPr/>
        </p:nvSpPr>
        <p:spPr>
          <a:xfrm>
            <a:off x="5508104" y="2838127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ym typeface="Wingdings"/>
              </a:rPr>
              <a:t>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657953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chemeClr val="accent5">
                    <a:lumMod val="50000"/>
                  </a:schemeClr>
                </a:solidFill>
              </a:rPr>
              <a:t>TRADE </a:t>
            </a:r>
            <a:r>
              <a:rPr lang="en-US" sz="3600" dirty="0" smtClean="0">
                <a:solidFill>
                  <a:schemeClr val="accent5">
                    <a:lumMod val="50000"/>
                  </a:schemeClr>
                </a:solidFill>
              </a:rPr>
              <a:t>FINANCE: LOWER price</a:t>
            </a:r>
            <a:r>
              <a:rPr lang="uk-UA" dirty="0" smtClean="0">
                <a:solidFill>
                  <a:srgbClr val="009900"/>
                </a:solidFill>
              </a:rPr>
              <a:t/>
            </a:r>
            <a:br>
              <a:rPr lang="uk-UA" dirty="0" smtClean="0">
                <a:solidFill>
                  <a:srgbClr val="009900"/>
                </a:solidFill>
              </a:rPr>
            </a:b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</a:rPr>
              <a:t>ТОРГОВЕ ФІНАНСУВАННЯ:</a:t>
            </a: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</a:rPr>
              <a:t>ЗМЕНШЕННЯ витрат</a:t>
            </a:r>
            <a:endParaRPr lang="uk-UA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2.</a:t>
            </a:r>
            <a:endParaRPr lang="uk-U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/>
              <a:t>Page </a:t>
            </a:r>
            <a:fld id="{DDAF496A-049A-43CB-AE99-811B46BD8B71}" type="slidenum">
              <a:rPr lang="fr-FR" smtClean="0"/>
              <a:pPr>
                <a:defRPr/>
              </a:pPr>
              <a:t>17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987193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1325"/>
            <a:ext cx="7283152" cy="625475"/>
          </a:xfrm>
        </p:spPr>
        <p:txBody>
          <a:bodyPr/>
          <a:lstStyle/>
          <a:p>
            <a:r>
              <a:rPr lang="uk-UA" dirty="0" smtClean="0"/>
              <a:t>ВАРТІСТЬ ТОРГОВОГО ФІНАНСУВАННЯ</a:t>
            </a:r>
            <a:endParaRPr lang="uk-U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/>
              <a:t>Page </a:t>
            </a:r>
            <a:fld id="{D4C72B55-DCD0-4E89-953C-E96889BA7437}" type="slidenum">
              <a:rPr lang="fr-FR" smtClean="0"/>
              <a:pPr>
                <a:defRPr/>
              </a:pPr>
              <a:t>18</a:t>
            </a:fld>
            <a:endParaRPr lang="fr-FR" dirty="0"/>
          </a:p>
        </p:txBody>
      </p:sp>
      <p:sp>
        <p:nvSpPr>
          <p:cNvPr id="4" name="TextBox 3"/>
          <p:cNvSpPr txBox="1"/>
          <p:nvPr/>
        </p:nvSpPr>
        <p:spPr>
          <a:xfrm>
            <a:off x="2771800" y="2492896"/>
            <a:ext cx="388843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500" dirty="0" smtClean="0">
                <a:solidFill>
                  <a:schemeClr val="accent1">
                    <a:lumMod val="75000"/>
                  </a:schemeClr>
                </a:solidFill>
              </a:rPr>
              <a:t>50%*</a:t>
            </a:r>
            <a:endParaRPr lang="uk-UA" sz="115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19672" y="4293096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ВІД ВАРТОСТІ ГРОШОВОГО КРЕДИТУ</a:t>
            </a:r>
            <a:endParaRPr lang="uk-UA" dirty="0"/>
          </a:p>
        </p:txBody>
      </p:sp>
      <p:sp>
        <p:nvSpPr>
          <p:cNvPr id="6" name="TextBox 5"/>
          <p:cNvSpPr txBox="1"/>
          <p:nvPr/>
        </p:nvSpPr>
        <p:spPr>
          <a:xfrm>
            <a:off x="1187624" y="5595609"/>
            <a:ext cx="67687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>
                <a:solidFill>
                  <a:schemeClr val="accent1">
                    <a:lumMod val="75000"/>
                  </a:schemeClr>
                </a:solidFill>
              </a:rPr>
              <a:t>* - Звертайтесь до Вашого банку та запитуйте умови </a:t>
            </a:r>
            <a:r>
              <a:rPr lang="uk-UA" b="1" dirty="0" smtClean="0">
                <a:solidFill>
                  <a:schemeClr val="accent1">
                    <a:lumMod val="75000"/>
                  </a:schemeClr>
                </a:solidFill>
              </a:rPr>
              <a:t>торгового фінансування</a:t>
            </a:r>
            <a:endParaRPr lang="uk-UA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9519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chemeClr val="accent5">
                    <a:lumMod val="50000"/>
                  </a:schemeClr>
                </a:solidFill>
              </a:rPr>
              <a:t>TF MARKET DEVELOPMENT</a:t>
            </a:r>
            <a:r>
              <a:rPr lang="uk-UA" dirty="0" smtClean="0">
                <a:solidFill>
                  <a:srgbClr val="009900"/>
                </a:solidFill>
              </a:rPr>
              <a:t/>
            </a:r>
            <a:br>
              <a:rPr lang="uk-UA" dirty="0" smtClean="0">
                <a:solidFill>
                  <a:srgbClr val="009900"/>
                </a:solidFill>
              </a:rPr>
            </a:b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</a:rPr>
              <a:t>ТОРГОВЕ ФІНАНСУВАННЯ:</a:t>
            </a: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</a:rPr>
              <a:t>РОЗКРИТТЯ ПОТЕНЦІАЛУ РИНКУ</a:t>
            </a:r>
            <a:endParaRPr lang="uk-UA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3</a:t>
            </a:r>
            <a:r>
              <a:rPr lang="en-US" dirty="0" smtClean="0"/>
              <a:t>.</a:t>
            </a:r>
            <a:endParaRPr lang="uk-U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/>
              <a:t>Page </a:t>
            </a:r>
            <a:fld id="{DDAF496A-049A-43CB-AE99-811B46BD8B71}" type="slidenum">
              <a:rPr lang="fr-FR" smtClean="0"/>
              <a:pPr>
                <a:defRPr/>
              </a:pPr>
              <a:t>19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816356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Straight Connector 33"/>
          <p:cNvCxnSpPr>
            <a:stCxn id="6" idx="0"/>
            <a:endCxn id="6" idx="2"/>
          </p:cNvCxnSpPr>
          <p:nvPr/>
        </p:nvCxnSpPr>
        <p:spPr bwMode="auto">
          <a:xfrm>
            <a:off x="4572000" y="1388740"/>
            <a:ext cx="0" cy="5030688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bg1">
                <a:lumMod val="75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6" name="Straight Connector 35"/>
          <p:cNvCxnSpPr/>
          <p:nvPr/>
        </p:nvCxnSpPr>
        <p:spPr bwMode="auto">
          <a:xfrm>
            <a:off x="6804248" y="1378868"/>
            <a:ext cx="0" cy="5030688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bg1">
                <a:lumMod val="75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7" name="Straight Connector 36"/>
          <p:cNvCxnSpPr/>
          <p:nvPr/>
        </p:nvCxnSpPr>
        <p:spPr bwMode="auto">
          <a:xfrm>
            <a:off x="2411760" y="1378868"/>
            <a:ext cx="0" cy="5030688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bg1">
                <a:lumMod val="75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" name="Rectangle 5"/>
          <p:cNvSpPr/>
          <p:nvPr/>
        </p:nvSpPr>
        <p:spPr bwMode="auto">
          <a:xfrm>
            <a:off x="251520" y="1388740"/>
            <a:ext cx="8640960" cy="5030688"/>
          </a:xfrm>
          <a:prstGeom prst="rect">
            <a:avLst/>
          </a:prstGeom>
          <a:solidFill>
            <a:schemeClr val="accent1">
              <a:lumMod val="20000"/>
              <a:lumOff val="80000"/>
              <a:alpha val="50000"/>
            </a:schemeClr>
          </a:solidFill>
          <a:ln w="6350" cap="flat" cmpd="sng" algn="ctr">
            <a:solidFill>
              <a:schemeClr val="tx1"/>
            </a:solidFill>
            <a:prstDash val="dashDot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NBU</a:t>
            </a:r>
            <a:r>
              <a:rPr lang="uk-UA" dirty="0" smtClean="0"/>
              <a:t> – </a:t>
            </a:r>
            <a:r>
              <a:rPr lang="en-US" dirty="0" smtClean="0"/>
              <a:t>ICC – NABU </a:t>
            </a:r>
            <a:r>
              <a:rPr lang="uk-UA" dirty="0" smtClean="0"/>
              <a:t>/ НБУ</a:t>
            </a:r>
            <a:r>
              <a:rPr lang="en-US" dirty="0" smtClean="0"/>
              <a:t> –</a:t>
            </a:r>
            <a:r>
              <a:rPr lang="uk-UA" dirty="0" smtClean="0"/>
              <a:t> МТП – НАБУ</a:t>
            </a:r>
            <a:endParaRPr lang="uk-U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/>
              <a:t>Page </a:t>
            </a:r>
            <a:fld id="{6A423F8A-83A4-4585-9F4E-15D5ECBA13E1}" type="slidenum">
              <a:rPr lang="fr-FR" smtClean="0"/>
              <a:pPr>
                <a:defRPr/>
              </a:pPr>
              <a:t>20</a:t>
            </a:fld>
            <a:endParaRPr lang="fr-FR" dirty="0"/>
          </a:p>
        </p:txBody>
      </p:sp>
      <p:sp>
        <p:nvSpPr>
          <p:cNvPr id="7" name="TextBox 6"/>
          <p:cNvSpPr txBox="1"/>
          <p:nvPr/>
        </p:nvSpPr>
        <p:spPr>
          <a:xfrm>
            <a:off x="264146" y="1732746"/>
            <a:ext cx="2075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rial Narrow" panose="020B0606020202030204" pitchFamily="34" charset="0"/>
              </a:rPr>
              <a:t>NBU Initiatives</a:t>
            </a:r>
          </a:p>
        </p:txBody>
      </p:sp>
      <p:sp>
        <p:nvSpPr>
          <p:cNvPr id="19" name="Right Arrow 18"/>
          <p:cNvSpPr/>
          <p:nvPr/>
        </p:nvSpPr>
        <p:spPr bwMode="auto">
          <a:xfrm>
            <a:off x="4572000" y="5665863"/>
            <a:ext cx="4248472" cy="586307"/>
          </a:xfrm>
          <a:prstGeom prst="rightArrow">
            <a:avLst>
              <a:gd name="adj1" fmla="val 100000"/>
              <a:gd name="adj2" fmla="val 22454"/>
            </a:avLst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400" b="1" dirty="0" smtClean="0">
                <a:latin typeface="Arial Narrow" panose="020B0606020202030204" pitchFamily="34" charset="0"/>
                <a:ea typeface="ＭＳ Ｐゴシック"/>
                <a:cs typeface="ＭＳ Ｐゴシック"/>
              </a:rPr>
              <a:t>TF Promotion / </a:t>
            </a:r>
            <a:r>
              <a:rPr lang="uk-UA" sz="1400" b="1" dirty="0" smtClean="0">
                <a:latin typeface="Arial Narrow" panose="020B0606020202030204" pitchFamily="34" charset="0"/>
                <a:ea typeface="ＭＳ Ｐゴシック"/>
                <a:cs typeface="ＭＳ Ｐゴシック"/>
              </a:rPr>
              <a:t>Підтримка ТФ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ＭＳ Ｐゴシック"/>
              <a:cs typeface="ＭＳ Ｐゴシック"/>
            </a:endParaRPr>
          </a:p>
        </p:txBody>
      </p:sp>
      <p:sp>
        <p:nvSpPr>
          <p:cNvPr id="27" name="Right Arrow 26"/>
          <p:cNvSpPr/>
          <p:nvPr/>
        </p:nvSpPr>
        <p:spPr bwMode="auto">
          <a:xfrm>
            <a:off x="264146" y="2540038"/>
            <a:ext cx="4523878" cy="586307"/>
          </a:xfrm>
          <a:prstGeom prst="rightArrow">
            <a:avLst>
              <a:gd name="adj1" fmla="val 100000"/>
              <a:gd name="adj2" fmla="val 22454"/>
            </a:avLst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400" b="1" dirty="0" smtClean="0">
                <a:latin typeface="Arial Narrow" panose="020B0606020202030204" pitchFamily="34" charset="0"/>
                <a:ea typeface="ＭＳ Ｐゴシック"/>
                <a:cs typeface="ＭＳ Ｐゴシック"/>
              </a:rPr>
              <a:t>TF Regulation Amendment</a:t>
            </a:r>
            <a:r>
              <a:rPr lang="uk-UA" sz="1400" b="1" dirty="0" smtClean="0">
                <a:latin typeface="Arial Narrow" panose="020B0606020202030204" pitchFamily="34" charset="0"/>
                <a:ea typeface="ＭＳ Ｐゴシック"/>
                <a:cs typeface="ＭＳ Ｐゴシック"/>
              </a:rPr>
              <a:t> / Оновлення ТФ регулювання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ＭＳ Ｐゴシック"/>
              <a:cs typeface="ＭＳ Ｐゴシック"/>
            </a:endParaRPr>
          </a:p>
        </p:txBody>
      </p:sp>
      <p:sp>
        <p:nvSpPr>
          <p:cNvPr id="28" name="Right Arrow 27"/>
          <p:cNvSpPr/>
          <p:nvPr/>
        </p:nvSpPr>
        <p:spPr bwMode="auto">
          <a:xfrm>
            <a:off x="755576" y="3645024"/>
            <a:ext cx="3321471" cy="586307"/>
          </a:xfrm>
          <a:prstGeom prst="rightArrow">
            <a:avLst>
              <a:gd name="adj1" fmla="val 100000"/>
              <a:gd name="adj2" fmla="val 22454"/>
            </a:avLst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400" b="1" dirty="0" smtClean="0">
                <a:latin typeface="Arial Narrow" panose="020B0606020202030204" pitchFamily="34" charset="0"/>
                <a:ea typeface="ＭＳ Ｐゴシック"/>
                <a:cs typeface="ＭＳ Ｐゴシック"/>
              </a:rPr>
              <a:t>Market Presentation</a:t>
            </a:r>
            <a:r>
              <a:rPr lang="uk-UA" sz="1400" b="1" dirty="0" smtClean="0">
                <a:latin typeface="Arial Narrow" panose="020B0606020202030204" pitchFamily="34" charset="0"/>
                <a:ea typeface="ＭＳ Ｐゴシック"/>
                <a:cs typeface="ＭＳ Ｐゴシック"/>
              </a:rPr>
              <a:t> / Оцінка стану ринку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ＭＳ Ｐゴシック"/>
              <a:cs typeface="ＭＳ Ｐゴシック"/>
            </a:endParaRPr>
          </a:p>
        </p:txBody>
      </p:sp>
      <p:sp>
        <p:nvSpPr>
          <p:cNvPr id="29" name="Right Arrow 28"/>
          <p:cNvSpPr/>
          <p:nvPr/>
        </p:nvSpPr>
        <p:spPr bwMode="auto">
          <a:xfrm>
            <a:off x="2419189" y="4306541"/>
            <a:ext cx="4313051" cy="586307"/>
          </a:xfrm>
          <a:prstGeom prst="rightArrow">
            <a:avLst>
              <a:gd name="adj1" fmla="val 100000"/>
              <a:gd name="adj2" fmla="val 22454"/>
            </a:avLst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1400" b="1" dirty="0" smtClean="0">
                <a:latin typeface="Arial Narrow" panose="020B0606020202030204" pitchFamily="34" charset="0"/>
                <a:ea typeface="ＭＳ Ｐゴシック"/>
                <a:cs typeface="ＭＳ Ｐゴシック"/>
              </a:rPr>
              <a:t>Оновлення регулювання факторингу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ＭＳ Ｐゴシック"/>
              <a:cs typeface="ＭＳ Ｐゴシック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64146" y="2154342"/>
            <a:ext cx="8628334" cy="338554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“Paperless” Project</a:t>
            </a:r>
            <a:r>
              <a:rPr lang="uk-UA" sz="1600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 / Електронний документообіг</a:t>
            </a:r>
            <a:endParaRPr lang="en-US" sz="1600" b="1" dirty="0" smtClean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64146" y="3234462"/>
            <a:ext cx="8628334" cy="338554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TF Market Development – </a:t>
            </a:r>
            <a:r>
              <a:rPr lang="ru-RU" sz="1600" b="1" dirty="0" err="1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Розвиток</a:t>
            </a:r>
            <a:r>
              <a:rPr lang="ru-RU" sz="1600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 ТФ форм </a:t>
            </a:r>
            <a:r>
              <a:rPr lang="ru-RU" sz="1600" b="1" dirty="0" err="1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фінансування</a:t>
            </a:r>
            <a:endParaRPr lang="en-US" sz="1600" b="1" dirty="0" smtClean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8" name="Right Arrow 37"/>
          <p:cNvSpPr/>
          <p:nvPr/>
        </p:nvSpPr>
        <p:spPr bwMode="auto">
          <a:xfrm>
            <a:off x="264146" y="4989934"/>
            <a:ext cx="8548897" cy="586307"/>
          </a:xfrm>
          <a:prstGeom prst="rightArrow">
            <a:avLst>
              <a:gd name="adj1" fmla="val 100000"/>
              <a:gd name="adj2" fmla="val 22454"/>
            </a:avLst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400" b="1" dirty="0" smtClean="0">
                <a:latin typeface="Arial Narrow" panose="020B0606020202030204" pitchFamily="34" charset="0"/>
                <a:ea typeface="ＭＳ Ｐゴシック"/>
                <a:cs typeface="ＭＳ Ｐゴシック"/>
              </a:rPr>
              <a:t>Risk Management Regulation</a:t>
            </a:r>
            <a:r>
              <a:rPr lang="uk-UA" sz="1400" b="1" dirty="0" smtClean="0">
                <a:latin typeface="Arial Narrow" panose="020B0606020202030204" pitchFamily="34" charset="0"/>
                <a:ea typeface="ＭＳ Ｐゴシック"/>
                <a:cs typeface="ＭＳ Ｐゴシック"/>
              </a:rPr>
              <a:t> / Зміни до регулювання оцінки ризику Торгового Фінансування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ＭＳ Ｐゴシック"/>
              <a:cs typeface="ＭＳ Ｐゴシック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915816" y="1401534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>
                    <a:lumMod val="85000"/>
                  </a:schemeClr>
                </a:solidFill>
                <a:latin typeface="Arial Black" panose="020B0A04020102020204" pitchFamily="34" charset="0"/>
              </a:rPr>
              <a:t>2017-2Q</a:t>
            </a:r>
            <a:endParaRPr lang="uk-UA" sz="1600" dirty="0">
              <a:solidFill>
                <a:schemeClr val="bg1">
                  <a:lumMod val="8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076056" y="1401534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>
                    <a:lumMod val="85000"/>
                  </a:schemeClr>
                </a:solidFill>
                <a:latin typeface="Arial Black" panose="020B0A04020102020204" pitchFamily="34" charset="0"/>
              </a:rPr>
              <a:t>2017-3Q</a:t>
            </a:r>
            <a:endParaRPr lang="uk-UA" sz="1600" dirty="0">
              <a:solidFill>
                <a:schemeClr val="bg1">
                  <a:lumMod val="8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236296" y="1419518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>
                    <a:lumMod val="85000"/>
                  </a:schemeClr>
                </a:solidFill>
                <a:latin typeface="Arial Black" panose="020B0A04020102020204" pitchFamily="34" charset="0"/>
              </a:rPr>
              <a:t>2017-4Q</a:t>
            </a:r>
            <a:endParaRPr lang="uk-UA" sz="1600" dirty="0">
              <a:solidFill>
                <a:schemeClr val="bg1">
                  <a:lumMod val="8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38386" y="2833191"/>
            <a:ext cx="20733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sz="1400" dirty="0" err="1" smtClean="0">
                <a:latin typeface="Arial Narrow" panose="020B0606020202030204" pitchFamily="34" charset="0"/>
              </a:rPr>
              <a:t>Gtees</a:t>
            </a:r>
            <a:r>
              <a:rPr lang="en-US" sz="1400" dirty="0" smtClean="0">
                <a:latin typeface="Arial Narrow" panose="020B0606020202030204" pitchFamily="34" charset="0"/>
              </a:rPr>
              <a:t>/SBLCs – P.639</a:t>
            </a:r>
            <a:endParaRPr lang="uk-UA" sz="1400" dirty="0">
              <a:latin typeface="Arial Narrow" panose="020B060602020203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770434" y="3940952"/>
            <a:ext cx="14253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Arial Narrow" panose="020B0606020202030204" pitchFamily="34" charset="0"/>
              </a:rPr>
              <a:t>Statistics Survey</a:t>
            </a:r>
            <a:endParaRPr lang="uk-UA" sz="1400" dirty="0">
              <a:latin typeface="Arial Narrow" panose="020B060602020203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455193" y="3940951"/>
            <a:ext cx="16218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Arial Narrow" panose="020B0606020202030204" pitchFamily="34" charset="0"/>
              </a:rPr>
              <a:t>TF “Round Table”</a:t>
            </a:r>
            <a:endParaRPr lang="uk-UA" sz="1400" dirty="0">
              <a:latin typeface="Arial Narrow" panose="020B060602020203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446089" y="2833191"/>
            <a:ext cx="2133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Arial Narrow" panose="020B0606020202030204" pitchFamily="34" charset="0"/>
              </a:rPr>
              <a:t>L/Cs – P.514 (UAH &amp; FC)</a:t>
            </a:r>
            <a:endParaRPr lang="uk-UA" sz="1400" dirty="0">
              <a:latin typeface="Arial Narrow" panose="020B060602020203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439591" y="4604816"/>
            <a:ext cx="24924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Arial Narrow" panose="020B0606020202030204" pitchFamily="34" charset="0"/>
              </a:rPr>
              <a:t>NBU / </a:t>
            </a:r>
            <a:r>
              <a:rPr lang="en-US" sz="1400" dirty="0" err="1" smtClean="0">
                <a:latin typeface="Arial Narrow" panose="020B0606020202030204" pitchFamily="34" charset="0"/>
              </a:rPr>
              <a:t>Ukr</a:t>
            </a:r>
            <a:r>
              <a:rPr lang="en-US" sz="1400" dirty="0" smtClean="0">
                <a:latin typeface="Arial Narrow" panose="020B0606020202030204" pitchFamily="34" charset="0"/>
              </a:rPr>
              <a:t>. Banks / EBRD / ACC</a:t>
            </a:r>
            <a:endParaRPr lang="uk-UA" sz="1400" dirty="0">
              <a:latin typeface="Arial Narrow" panose="020B060602020203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38386" y="5257770"/>
            <a:ext cx="20733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Arial Narrow" panose="020B0606020202030204" pitchFamily="34" charset="0"/>
              </a:rPr>
              <a:t>P.351 norms introduced</a:t>
            </a:r>
            <a:endParaRPr lang="uk-UA" sz="1400" dirty="0">
              <a:latin typeface="Arial Narrow" panose="020B060602020203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445320" y="5257769"/>
            <a:ext cx="33508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Arial Narrow" panose="020B0606020202030204" pitchFamily="34" charset="0"/>
              </a:rPr>
              <a:t>Adjustment in line with international practices</a:t>
            </a:r>
            <a:endParaRPr lang="uk-UA" sz="1400" dirty="0">
              <a:latin typeface="Arial Narrow" panose="020B060602020203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579428" y="5944393"/>
            <a:ext cx="23427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Arial Narrow" panose="020B0606020202030204" pitchFamily="34" charset="0"/>
              </a:rPr>
              <a:t>Conferences / Media / Training</a:t>
            </a:r>
            <a:endParaRPr lang="uk-UA" sz="1400" dirty="0">
              <a:latin typeface="Arial Narrow" panose="020B060602020203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89881" y="1419518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>
                    <a:lumMod val="85000"/>
                  </a:schemeClr>
                </a:solidFill>
                <a:latin typeface="Arial Black" panose="020B0A04020102020204" pitchFamily="34" charset="0"/>
              </a:rPr>
              <a:t>2017-1Q</a:t>
            </a:r>
            <a:endParaRPr lang="uk-UA" sz="1600" dirty="0">
              <a:solidFill>
                <a:schemeClr val="bg1">
                  <a:lumMod val="8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9598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Straight Connector 33"/>
          <p:cNvCxnSpPr>
            <a:stCxn id="6" idx="0"/>
            <a:endCxn id="6" idx="2"/>
          </p:cNvCxnSpPr>
          <p:nvPr/>
        </p:nvCxnSpPr>
        <p:spPr bwMode="auto">
          <a:xfrm>
            <a:off x="4572000" y="1388740"/>
            <a:ext cx="0" cy="5030688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bg1">
                <a:lumMod val="75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6" name="Straight Connector 35"/>
          <p:cNvCxnSpPr/>
          <p:nvPr/>
        </p:nvCxnSpPr>
        <p:spPr bwMode="auto">
          <a:xfrm>
            <a:off x="6804248" y="1378868"/>
            <a:ext cx="0" cy="5030688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bg1">
                <a:lumMod val="75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7" name="Straight Connector 36"/>
          <p:cNvCxnSpPr/>
          <p:nvPr/>
        </p:nvCxnSpPr>
        <p:spPr bwMode="auto">
          <a:xfrm>
            <a:off x="2411760" y="1378868"/>
            <a:ext cx="0" cy="5030688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bg1">
                <a:lumMod val="75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" name="Rectangle 5"/>
          <p:cNvSpPr/>
          <p:nvPr/>
        </p:nvSpPr>
        <p:spPr bwMode="auto">
          <a:xfrm>
            <a:off x="251520" y="1388740"/>
            <a:ext cx="8640960" cy="5030688"/>
          </a:xfrm>
          <a:prstGeom prst="rect">
            <a:avLst/>
          </a:prstGeom>
          <a:solidFill>
            <a:schemeClr val="accent1">
              <a:lumMod val="20000"/>
              <a:lumOff val="80000"/>
              <a:alpha val="50000"/>
            </a:schemeClr>
          </a:solidFill>
          <a:ln w="6350" cap="flat" cmpd="sng" algn="ctr">
            <a:solidFill>
              <a:schemeClr val="tx1"/>
            </a:solidFill>
            <a:prstDash val="dashDot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TF Market Development – ICC, NABU</a:t>
            </a:r>
            <a:endParaRPr lang="uk-U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/>
              <a:t>Page </a:t>
            </a:r>
            <a:fld id="{6A423F8A-83A4-4585-9F4E-15D5ECBA13E1}" type="slidenum">
              <a:rPr lang="fr-FR" smtClean="0"/>
              <a:pPr>
                <a:defRPr/>
              </a:pPr>
              <a:t>21</a:t>
            </a:fld>
            <a:endParaRPr lang="fr-FR" dirty="0"/>
          </a:p>
        </p:txBody>
      </p:sp>
      <p:sp>
        <p:nvSpPr>
          <p:cNvPr id="7" name="TextBox 6"/>
          <p:cNvSpPr txBox="1"/>
          <p:nvPr/>
        </p:nvSpPr>
        <p:spPr>
          <a:xfrm>
            <a:off x="264146" y="1732746"/>
            <a:ext cx="20756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rial Narrow" panose="020B0606020202030204" pitchFamily="34" charset="0"/>
              </a:rPr>
              <a:t>ICC / EBRD Initiatives</a:t>
            </a:r>
          </a:p>
        </p:txBody>
      </p:sp>
      <p:sp>
        <p:nvSpPr>
          <p:cNvPr id="27" name="Right Arrow 26"/>
          <p:cNvSpPr/>
          <p:nvPr/>
        </p:nvSpPr>
        <p:spPr bwMode="auto">
          <a:xfrm>
            <a:off x="264145" y="2540038"/>
            <a:ext cx="8548897" cy="586307"/>
          </a:xfrm>
          <a:prstGeom prst="rightArrow">
            <a:avLst>
              <a:gd name="adj1" fmla="val 100000"/>
              <a:gd name="adj2" fmla="val 22454"/>
            </a:avLst>
          </a:prstGeom>
          <a:solidFill>
            <a:srgbClr val="99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400" b="1" dirty="0" smtClean="0">
                <a:latin typeface="Arial Narrow" panose="020B0606020202030204" pitchFamily="34" charset="0"/>
                <a:ea typeface="ＭＳ Ｐゴシック"/>
                <a:cs typeface="ＭＳ Ｐゴシック"/>
              </a:rPr>
              <a:t>TF Regulation Amendment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ＭＳ Ｐゴシック"/>
              <a:cs typeface="ＭＳ Ｐゴシック"/>
            </a:endParaRPr>
          </a:p>
        </p:txBody>
      </p:sp>
      <p:sp>
        <p:nvSpPr>
          <p:cNvPr id="28" name="Right Arrow 27"/>
          <p:cNvSpPr/>
          <p:nvPr/>
        </p:nvSpPr>
        <p:spPr bwMode="auto">
          <a:xfrm>
            <a:off x="2419188" y="3645024"/>
            <a:ext cx="5429175" cy="586307"/>
          </a:xfrm>
          <a:prstGeom prst="rightArrow">
            <a:avLst>
              <a:gd name="adj1" fmla="val 100000"/>
              <a:gd name="adj2" fmla="val 22454"/>
            </a:avLst>
          </a:prstGeom>
          <a:solidFill>
            <a:srgbClr val="99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400" b="1" dirty="0" smtClean="0">
                <a:latin typeface="Arial Narrow" panose="020B0606020202030204" pitchFamily="34" charset="0"/>
                <a:ea typeface="ＭＳ Ｐゴシック"/>
                <a:cs typeface="ＭＳ Ｐゴシック"/>
              </a:rPr>
              <a:t>SILK ROAD Conference – Promotion of trade with Ukraine and TF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ＭＳ Ｐゴシック"/>
              <a:cs typeface="ＭＳ Ｐゴシック"/>
            </a:endParaRPr>
          </a:p>
        </p:txBody>
      </p:sp>
      <p:sp>
        <p:nvSpPr>
          <p:cNvPr id="29" name="Right Arrow 28"/>
          <p:cNvSpPr/>
          <p:nvPr/>
        </p:nvSpPr>
        <p:spPr bwMode="auto">
          <a:xfrm>
            <a:off x="2419189" y="4306541"/>
            <a:ext cx="6393853" cy="586307"/>
          </a:xfrm>
          <a:prstGeom prst="rightArrow">
            <a:avLst>
              <a:gd name="adj1" fmla="val 100000"/>
              <a:gd name="adj2" fmla="val 22454"/>
            </a:avLst>
          </a:prstGeom>
          <a:solidFill>
            <a:srgbClr val="99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400" b="1" dirty="0" smtClean="0">
                <a:latin typeface="Arial Narrow" panose="020B0606020202030204" pitchFamily="34" charset="0"/>
                <a:ea typeface="ＭＳ Ｐゴシック"/>
                <a:cs typeface="ＭＳ Ｐゴシック"/>
              </a:rPr>
              <a:t>SME Access to Financing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ＭＳ Ｐゴシック"/>
              <a:cs typeface="ＭＳ Ｐゴシック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64146" y="2154342"/>
            <a:ext cx="8628334" cy="338554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Regulation Improvements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64146" y="3234462"/>
            <a:ext cx="8628334" cy="338554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TF Market Development</a:t>
            </a:r>
          </a:p>
        </p:txBody>
      </p:sp>
      <p:sp>
        <p:nvSpPr>
          <p:cNvPr id="38" name="Right Arrow 37"/>
          <p:cNvSpPr/>
          <p:nvPr/>
        </p:nvSpPr>
        <p:spPr bwMode="auto">
          <a:xfrm>
            <a:off x="264146" y="5229200"/>
            <a:ext cx="8548897" cy="586307"/>
          </a:xfrm>
          <a:prstGeom prst="rightArrow">
            <a:avLst>
              <a:gd name="adj1" fmla="val 100000"/>
              <a:gd name="adj2" fmla="val 22454"/>
            </a:avLst>
          </a:prstGeom>
          <a:solidFill>
            <a:srgbClr val="99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400" b="1" dirty="0" smtClean="0">
                <a:latin typeface="Arial Narrow" panose="020B0606020202030204" pitchFamily="34" charset="0"/>
                <a:ea typeface="ＭＳ Ｐゴシック"/>
                <a:cs typeface="ＭＳ Ｐゴシック"/>
              </a:rPr>
              <a:t>Customs </a:t>
            </a:r>
            <a:r>
              <a:rPr lang="en-US" sz="1400" b="1" dirty="0" err="1" smtClean="0">
                <a:latin typeface="Arial Narrow" panose="020B0606020202030204" pitchFamily="34" charset="0"/>
                <a:ea typeface="ＭＳ Ｐゴシック"/>
                <a:cs typeface="ＭＳ Ｐゴシック"/>
              </a:rPr>
              <a:t>Gtees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ＭＳ Ｐゴシック"/>
              <a:cs typeface="ＭＳ Ｐゴシック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915816" y="1401534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>
                    <a:lumMod val="85000"/>
                  </a:schemeClr>
                </a:solidFill>
                <a:latin typeface="Arial Black" panose="020B0A04020102020204" pitchFamily="34" charset="0"/>
              </a:rPr>
              <a:t>2017-2Q</a:t>
            </a:r>
            <a:endParaRPr lang="uk-UA" sz="1600" dirty="0">
              <a:solidFill>
                <a:schemeClr val="bg1">
                  <a:lumMod val="8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076056" y="1401534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>
                    <a:lumMod val="85000"/>
                  </a:schemeClr>
                </a:solidFill>
                <a:latin typeface="Arial Black" panose="020B0A04020102020204" pitchFamily="34" charset="0"/>
              </a:rPr>
              <a:t>2017-3Q</a:t>
            </a:r>
            <a:endParaRPr lang="uk-UA" sz="1600" dirty="0">
              <a:solidFill>
                <a:schemeClr val="bg1">
                  <a:lumMod val="8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236296" y="1419518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>
                    <a:lumMod val="85000"/>
                  </a:schemeClr>
                </a:solidFill>
                <a:latin typeface="Arial Black" panose="020B0A04020102020204" pitchFamily="34" charset="0"/>
              </a:rPr>
              <a:t>2017-4Q</a:t>
            </a:r>
            <a:endParaRPr lang="uk-UA" sz="1600" dirty="0">
              <a:solidFill>
                <a:schemeClr val="bg1">
                  <a:lumMod val="8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38386" y="2833191"/>
            <a:ext cx="20733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sz="1400" dirty="0" err="1" smtClean="0">
                <a:latin typeface="Arial Narrow" panose="020B0606020202030204" pitchFamily="34" charset="0"/>
              </a:rPr>
              <a:t>Gtees</a:t>
            </a:r>
            <a:r>
              <a:rPr lang="en-US" sz="1400" dirty="0" smtClean="0">
                <a:latin typeface="Arial Narrow" panose="020B0606020202030204" pitchFamily="34" charset="0"/>
              </a:rPr>
              <a:t>/SBLCs – P.639</a:t>
            </a:r>
            <a:endParaRPr lang="uk-UA" sz="1400" dirty="0">
              <a:latin typeface="Arial Narrow" panose="020B060602020203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455192" y="3940951"/>
            <a:ext cx="43490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Arial Narrow" panose="020B0606020202030204" pitchFamily="34" charset="0"/>
              </a:rPr>
              <a:t>TF Banks, IFIs, ECAs annual gathering</a:t>
            </a:r>
            <a:endParaRPr lang="uk-UA" sz="1400" dirty="0">
              <a:latin typeface="Arial Narrow" panose="020B060602020203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474664" y="2833191"/>
            <a:ext cx="2133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Arial Narrow" panose="020B0606020202030204" pitchFamily="34" charset="0"/>
              </a:rPr>
              <a:t>L/Cs – P.514 (UAH &amp; FC)</a:t>
            </a:r>
            <a:endParaRPr lang="uk-UA" sz="1400" dirty="0">
              <a:latin typeface="Arial Narrow" panose="020B060602020203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439591" y="4604816"/>
            <a:ext cx="26364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Arial Narrow" panose="020B0606020202030204" pitchFamily="34" charset="0"/>
              </a:rPr>
              <a:t>EBRD / ICC Trainings &amp; Events</a:t>
            </a:r>
            <a:endParaRPr lang="uk-UA" sz="1400" dirty="0">
              <a:latin typeface="Arial Narrow" panose="020B060602020203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38386" y="5497036"/>
            <a:ext cx="20733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Arial Narrow" panose="020B0606020202030204" pitchFamily="34" charset="0"/>
              </a:rPr>
              <a:t>Customs Code issues</a:t>
            </a:r>
            <a:endParaRPr lang="uk-UA" sz="1400" dirty="0">
              <a:latin typeface="Arial Narrow" panose="020B060602020203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445320" y="5497035"/>
            <a:ext cx="33508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Arial Narrow" panose="020B0606020202030204" pitchFamily="34" charset="0"/>
              </a:rPr>
              <a:t>NABU / AMC investigation</a:t>
            </a:r>
            <a:endParaRPr lang="uk-UA" sz="1400" dirty="0">
              <a:latin typeface="Arial Narrow" panose="020B060602020203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89881" y="1419518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>
                    <a:lumMod val="85000"/>
                  </a:schemeClr>
                </a:solidFill>
                <a:latin typeface="Arial Black" panose="020B0A04020102020204" pitchFamily="34" charset="0"/>
              </a:rPr>
              <a:t>2017-1Q</a:t>
            </a:r>
            <a:endParaRPr lang="uk-UA" sz="1600" dirty="0">
              <a:solidFill>
                <a:schemeClr val="bg1">
                  <a:lumMod val="8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621454" y="2818568"/>
            <a:ext cx="40550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Arial Narrow" panose="020B0606020202030204" pitchFamily="34" charset="0"/>
              </a:rPr>
              <a:t>Risks – P.351 – Statistics, Intl. Practices, Training for NBU</a:t>
            </a:r>
            <a:endParaRPr lang="uk-UA" sz="14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09654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2015 - CAU - Financing Import with ECA Insurance - LC Discounting (eng)">
  <a:themeElements>
    <a:clrScheme name="casa-Powerpoint-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72B633"/>
      </a:accent1>
      <a:accent2>
        <a:srgbClr val="149363"/>
      </a:accent2>
      <a:accent3>
        <a:srgbClr val="FFFFFF"/>
      </a:accent3>
      <a:accent4>
        <a:srgbClr val="000000"/>
      </a:accent4>
      <a:accent5>
        <a:srgbClr val="BCD7AD"/>
      </a:accent5>
      <a:accent6>
        <a:srgbClr val="118559"/>
      </a:accent6>
      <a:hlink>
        <a:srgbClr val="AACB2B"/>
      </a:hlink>
      <a:folHlink>
        <a:srgbClr val="007856"/>
      </a:folHlink>
    </a:clrScheme>
    <a:fontScheme name="casa-Powerpoint-h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ＭＳ Ｐゴシック"/>
            <a:cs typeface="ＭＳ Ｐゴシック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ＭＳ Ｐゴシック"/>
            <a:cs typeface="ＭＳ Ｐゴシック"/>
          </a:defRPr>
        </a:defPPr>
      </a:lstStyle>
    </a:lnDef>
  </a:objectDefaults>
  <a:extraClrSchemeLst>
    <a:extraClrScheme>
      <a:clrScheme name="casa-Powerpoint-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2B633"/>
        </a:accent1>
        <a:accent2>
          <a:srgbClr val="149363"/>
        </a:accent2>
        <a:accent3>
          <a:srgbClr val="FFFFFF"/>
        </a:accent3>
        <a:accent4>
          <a:srgbClr val="000000"/>
        </a:accent4>
        <a:accent5>
          <a:srgbClr val="BCD7AD"/>
        </a:accent5>
        <a:accent6>
          <a:srgbClr val="118559"/>
        </a:accent6>
        <a:hlink>
          <a:srgbClr val="AACB2B"/>
        </a:hlink>
        <a:folHlink>
          <a:srgbClr val="00785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Default Design">
  <a:themeElements>
    <a:clrScheme name="RSHB">
      <a:dk1>
        <a:sysClr val="windowText" lastClr="000000"/>
      </a:dk1>
      <a:lt1>
        <a:sysClr val="window" lastClr="FFFFFF"/>
      </a:lt1>
      <a:dk2>
        <a:srgbClr val="EFF3EA"/>
      </a:dk2>
      <a:lt2>
        <a:srgbClr val="F5F8EE"/>
      </a:lt2>
      <a:accent1>
        <a:srgbClr val="255327"/>
      </a:accent1>
      <a:accent2>
        <a:srgbClr val="1C7935"/>
      </a:accent2>
      <a:accent3>
        <a:srgbClr val="5EA038"/>
      </a:accent3>
      <a:accent4>
        <a:srgbClr val="9ECC2C"/>
      </a:accent4>
      <a:accent5>
        <a:srgbClr val="FEC903"/>
      </a:accent5>
      <a:accent6>
        <a:srgbClr val="F6BC1C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spDef>
    <a:lnDef>
      <a:spPr bwMode="auto">
        <a:solidFill>
          <a:schemeClr val="accent1"/>
        </a:soli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E6E6E6"/>
        </a:accent1>
        <a:accent2>
          <a:srgbClr val="0000CC"/>
        </a:accent2>
        <a:accent3>
          <a:srgbClr val="FFFFFF"/>
        </a:accent3>
        <a:accent4>
          <a:srgbClr val="000000"/>
        </a:accent4>
        <a:accent5>
          <a:srgbClr val="F0F0F0"/>
        </a:accent5>
        <a:accent6>
          <a:srgbClr val="0000B9"/>
        </a:accent6>
        <a:hlink>
          <a:srgbClr val="51A836"/>
        </a:hlink>
        <a:folHlink>
          <a:srgbClr val="E2001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4_Default Design">
  <a:themeElements>
    <a:clrScheme name="RSHB">
      <a:dk1>
        <a:sysClr val="windowText" lastClr="000000"/>
      </a:dk1>
      <a:lt1>
        <a:sysClr val="window" lastClr="FFFFFF"/>
      </a:lt1>
      <a:dk2>
        <a:srgbClr val="EFF3EA"/>
      </a:dk2>
      <a:lt2>
        <a:srgbClr val="F5F8EE"/>
      </a:lt2>
      <a:accent1>
        <a:srgbClr val="255327"/>
      </a:accent1>
      <a:accent2>
        <a:srgbClr val="1C7935"/>
      </a:accent2>
      <a:accent3>
        <a:srgbClr val="5EA038"/>
      </a:accent3>
      <a:accent4>
        <a:srgbClr val="9ECC2C"/>
      </a:accent4>
      <a:accent5>
        <a:srgbClr val="FEC903"/>
      </a:accent5>
      <a:accent6>
        <a:srgbClr val="F6BC1C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spDef>
    <a:lnDef>
      <a:spPr bwMode="auto">
        <a:solidFill>
          <a:schemeClr val="accent1"/>
        </a:soli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E6E6E6"/>
        </a:accent1>
        <a:accent2>
          <a:srgbClr val="0000CC"/>
        </a:accent2>
        <a:accent3>
          <a:srgbClr val="FFFFFF"/>
        </a:accent3>
        <a:accent4>
          <a:srgbClr val="000000"/>
        </a:accent4>
        <a:accent5>
          <a:srgbClr val="F0F0F0"/>
        </a:accent5>
        <a:accent6>
          <a:srgbClr val="0000B9"/>
        </a:accent6>
        <a:hlink>
          <a:srgbClr val="51A836"/>
        </a:hlink>
        <a:folHlink>
          <a:srgbClr val="E2001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529B528FB2ED3E4FBD2C92D33F44D6EA" ma:contentTypeVersion="0" ma:contentTypeDescription="Створення нового документа." ma:contentTypeScope="" ma:versionID="124d884f4cfef5a47298823c44c06d86">
  <xsd:schema xmlns:xsd="http://www.w3.org/2001/XMLSchema" xmlns:p="http://schemas.microsoft.com/office/2006/metadata/properties" targetNamespace="http://schemas.microsoft.com/office/2006/metadata/properties" ma:root="true" ma:fieldsID="7b9555f08814346f2712fe7463de80f1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вмісту" ma:readOnly="true"/>
        <xsd:element ref="dc:title" minOccurs="0" maxOccurs="1" ma:index="4" ma:displayName="Назва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02CE7F7-DB75-40EF-9F24-CA140F4B4BE2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purl.org/dc/elements/1.1/"/>
    <ds:schemaRef ds:uri="http://schemas.microsoft.com/office/2006/metadata/properties"/>
    <ds:schemaRef ds:uri="http://www.w3.org/XML/1998/namespace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25D2F6D2-4D56-4E57-AA55-CC392AF6B7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B1B78CB6-CCB7-4CDA-A5CA-382D463CAF5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2015 - CAU - Financing Import with ECA Insurance - LC Discounting (eng)</Template>
  <TotalTime>41089</TotalTime>
  <Words>901</Words>
  <Application>Microsoft Office PowerPoint</Application>
  <PresentationFormat>Экран (4:3)</PresentationFormat>
  <Paragraphs>292</Paragraphs>
  <Slides>21</Slides>
  <Notes>3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3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21</vt:i4>
      </vt:variant>
    </vt:vector>
  </HeadingPairs>
  <TitlesOfParts>
    <vt:vector size="37" baseType="lpstr">
      <vt:lpstr>MS PGothic</vt:lpstr>
      <vt:lpstr>MS PGothic</vt:lpstr>
      <vt:lpstr>Arial</vt:lpstr>
      <vt:lpstr>Arial Black</vt:lpstr>
      <vt:lpstr>Arial Narrow</vt:lpstr>
      <vt:lpstr>Calibri</vt:lpstr>
      <vt:lpstr>Tahoma</vt:lpstr>
      <vt:lpstr>Times New Roman</vt:lpstr>
      <vt:lpstr>Webdings</vt:lpstr>
      <vt:lpstr>Wingdings</vt:lpstr>
      <vt:lpstr>Wingdings 2</vt:lpstr>
      <vt:lpstr>2015 - CAU - Financing Import with ECA Insurance - LC Discounting (eng)</vt:lpstr>
      <vt:lpstr>3_Default Design</vt:lpstr>
      <vt:lpstr>4_Default Design</vt:lpstr>
      <vt:lpstr>think-cell Slide</vt:lpstr>
      <vt:lpstr>Clip</vt:lpstr>
      <vt:lpstr>COOPERATION: ICC – BANKING COMMISSION СПІВПРАЦЯ: БАНКІВCЬКА КОМІСІЯ УНК МТП</vt:lpstr>
      <vt:lpstr>TF DEFINITION ТОРГОВЕ ФІНАНСУВАННЯ: Визначення</vt:lpstr>
      <vt:lpstr>Презентация PowerPoint</vt:lpstr>
      <vt:lpstr>ТФ: Заміна Платежу (Передоплати) Банківськими Інструментами</vt:lpstr>
      <vt:lpstr>Торгове Фінансування – Приклад:  ГАРАНТІЯ</vt:lpstr>
      <vt:lpstr>TF MARKET CONTEXT ТОРГОВЕ ФІНАНСУВАННЯ: РИНКОВІ ПЕРЕДУМОВИ</vt:lpstr>
      <vt:lpstr>Торгівля та Фінансування в Україні</vt:lpstr>
      <vt:lpstr>Презентация PowerPoint</vt:lpstr>
      <vt:lpstr>Презентация PowerPoint</vt:lpstr>
      <vt:lpstr>Презентация PowerPoint</vt:lpstr>
      <vt:lpstr>Українська Торгівля у Порівняннях</vt:lpstr>
      <vt:lpstr>Торгівля та Торгове Фінансування: Напрямки Імпорту</vt:lpstr>
      <vt:lpstr>Напрямки Фінансування Експорту</vt:lpstr>
      <vt:lpstr>TRADE FINANCE: LOWER RISKS ТОРГОВЕ ФІНАНСУВАННЯ: ЗМЕНШЕННЯ РИЗИКІВ</vt:lpstr>
      <vt:lpstr>TF Low Risk Profile / НИЗЬКИЙ РИЗИК</vt:lpstr>
      <vt:lpstr>RISK FACTORS / КОЕФІЦІЄНТИ РИЗИКУ</vt:lpstr>
      <vt:lpstr>TRADE FINANCE: LOWER price ТОРГОВЕ ФІНАНСУВАННЯ: ЗМЕНШЕННЯ витрат</vt:lpstr>
      <vt:lpstr>ВАРТІСТЬ ТОРГОВОГО ФІНАНСУВАННЯ</vt:lpstr>
      <vt:lpstr>TF MARKET DEVELOPMENT ТОРГОВЕ ФІНАНСУВАННЯ: РОЗКРИТТЯ ПОТЕНЦІАЛУ РИНКУ</vt:lpstr>
      <vt:lpstr>NBU – ICC – NABU / НБУ – МТП – НАБУ</vt:lpstr>
      <vt:lpstr>TF Market Development – ICC, NABU</vt:lpstr>
    </vt:vector>
  </TitlesOfParts>
  <Company>INDEX BANK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Financing Import …based on Letter of Credit</dc:title>
  <dc:creator>BEREZHNY Vladislav Volodymyrovych</dc:creator>
  <cp:lastModifiedBy>Egor</cp:lastModifiedBy>
  <cp:revision>260</cp:revision>
  <cp:lastPrinted>2017-05-17T12:55:51Z</cp:lastPrinted>
  <dcterms:created xsi:type="dcterms:W3CDTF">2015-10-08T15:15:14Z</dcterms:created>
  <dcterms:modified xsi:type="dcterms:W3CDTF">2017-06-13T18:01:47Z</dcterms:modified>
</cp:coreProperties>
</file>