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6"/>
  </p:notesMasterIdLst>
  <p:handoutMasterIdLst>
    <p:handoutMasterId r:id="rId17"/>
  </p:handoutMasterIdLst>
  <p:sldIdLst>
    <p:sldId id="267" r:id="rId2"/>
    <p:sldId id="285" r:id="rId3"/>
    <p:sldId id="299" r:id="rId4"/>
    <p:sldId id="308" r:id="rId5"/>
    <p:sldId id="300" r:id="rId6"/>
    <p:sldId id="286" r:id="rId7"/>
    <p:sldId id="311" r:id="rId8"/>
    <p:sldId id="304" r:id="rId9"/>
    <p:sldId id="312" r:id="rId10"/>
    <p:sldId id="305" r:id="rId11"/>
    <p:sldId id="301" r:id="rId12"/>
    <p:sldId id="307" r:id="rId13"/>
    <p:sldId id="310" r:id="rId14"/>
    <p:sldId id="258" r:id="rId15"/>
  </p:sldIdLst>
  <p:sldSz cx="9144000" cy="6858000" type="screen4x3"/>
  <p:notesSz cx="6662738" cy="9906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8" userDrawn="1">
          <p15:clr>
            <a:srgbClr val="A4A3A4"/>
          </p15:clr>
        </p15:guide>
        <p15:guide id="2" pos="209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65B96"/>
    <a:srgbClr val="699ED9"/>
    <a:srgbClr val="2160FF"/>
    <a:srgbClr val="1160FF"/>
    <a:srgbClr val="003399"/>
    <a:srgbClr val="002060"/>
    <a:srgbClr val="3A3A3A"/>
    <a:srgbClr val="85859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0" autoAdjust="0"/>
    <p:restoredTop sz="95581" autoAdjust="0"/>
  </p:normalViewPr>
  <p:slideViewPr>
    <p:cSldViewPr>
      <p:cViewPr varScale="1">
        <p:scale>
          <a:sx n="71" d="100"/>
          <a:sy n="71" d="100"/>
        </p:scale>
        <p:origin x="-126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1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3924" y="-102"/>
      </p:cViewPr>
      <p:guideLst>
        <p:guide orient="horz" pos="3118"/>
        <p:guide pos="209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4_TFD_Output_2016\2016_TFD_all_2016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ets\Documents\TF_my\2016_TFD_data_vb_valid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4_TFD_Output_2016\2016_TFD_all_2016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10.0.1.101\Project_cross_departments\2014\2014_2017_EU_Non%20State%20Actor_Trade%20Facilitation\Work\Survey\Survey_of_2016\4_TFD_Output_2016\2016_TFD_all_2016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TFD_2016_customs-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TFD_2016_customs-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TFD_2016_customs-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TFD_2016_customs-4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4_TFD_Output_2016\2016_TFD_all_2016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2016_TFD__6-7_Graph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0.1.101\Project_cross_departments\2014\2014_2017_EU_Non%20State%20Actor_Trade%20Facilitation\Work\Survey\Survey_of_2016\3_TFD_Analysis_2016\2016_TFD__6-7_Graph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'[2016_TFD_all_2016.xlsx]qq_presentation'!$C$34:$C$36</c:f>
              <c:strCache>
                <c:ptCount val="3"/>
                <c:pt idx="0">
                  <c:v>Лише експорт</c:v>
                </c:pt>
                <c:pt idx="1">
                  <c:v>Лише імпорт</c:v>
                </c:pt>
                <c:pt idx="2">
                  <c:v>І експорт, і імпорт</c:v>
                </c:pt>
              </c:strCache>
            </c:strRef>
          </c:cat>
          <c:val>
            <c:numRef>
              <c:f>'[2016_TFD_all_2016.xlsx]qq_presentation'!$D$34:$D$36</c:f>
              <c:numCache>
                <c:formatCode>0%</c:formatCode>
                <c:ptCount val="3"/>
                <c:pt idx="0">
                  <c:v>0.28065134099616856</c:v>
                </c:pt>
                <c:pt idx="1">
                  <c:v>0.26340996168582387</c:v>
                </c:pt>
                <c:pt idx="2">
                  <c:v>0.45593869731800774</c:v>
                </c:pt>
              </c:numCache>
            </c:numRef>
          </c:val>
        </c:ser>
        <c:dLbls/>
        <c:axId val="74258688"/>
        <c:axId val="74272768"/>
      </c:barChart>
      <c:catAx>
        <c:axId val="7425868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4272768"/>
        <c:crosses val="autoZero"/>
        <c:auto val="1"/>
        <c:lblAlgn val="ctr"/>
        <c:lblOffset val="100"/>
      </c:catAx>
      <c:valAx>
        <c:axId val="74272768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4258688"/>
        <c:crosses val="autoZero"/>
        <c:crossBetween val="between"/>
        <c:majorUnit val="0.1"/>
      </c:valAx>
    </c:plotArea>
    <c:plotVisOnly val="1"/>
    <c:dispBlanksAs val="gap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 noProof="0" dirty="0" smtClean="0"/>
              <a:t>Географічні напрямки</a:t>
            </a:r>
          </a:p>
          <a:p>
            <a:pPr>
              <a:defRPr lang="ru-RU"/>
            </a:pPr>
            <a:r>
              <a:rPr lang="uk-UA" noProof="0" dirty="0" smtClean="0"/>
              <a:t>експорту та імпорту</a:t>
            </a:r>
            <a:endParaRPr lang="uk-UA" noProof="0" dirty="0"/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General!$T$21</c:f>
              <c:strCache>
                <c:ptCount val="1"/>
                <c:pt idx="0">
                  <c:v>Імпорт</c:v>
                </c:pt>
              </c:strCache>
            </c:strRef>
          </c:tx>
          <c:cat>
            <c:strRef>
              <c:f>General!$S$22:$S$36</c:f>
              <c:strCache>
                <c:ptCount val="15"/>
                <c:pt idx="0">
                  <c:v>Австралія</c:v>
                </c:pt>
                <c:pt idx="1">
                  <c:v>Інші країни</c:v>
                </c:pt>
                <c:pt idx="2">
                  <c:v>Канада</c:v>
                </c:pt>
                <c:pt idx="3">
                  <c:v>Латинська Америка</c:v>
                </c:pt>
                <c:pt idx="4">
                  <c:v>Африка</c:v>
                </c:pt>
                <c:pt idx="5">
                  <c:v>Далекий Схід</c:v>
                </c:pt>
                <c:pt idx="6">
                  <c:v>США</c:v>
                </c:pt>
                <c:pt idx="7">
                  <c:v>Країни ЄАВТ </c:v>
                </c:pt>
                <c:pt idx="8">
                  <c:v>Країни Близького Сходу (крім Туреччини)</c:v>
                </c:pt>
                <c:pt idx="9">
                  <c:v>Китай</c:v>
                </c:pt>
                <c:pt idx="10">
                  <c:v>Туреччина</c:v>
                </c:pt>
                <c:pt idx="11">
                  <c:v>Країни СНД, крім ЄЕС та Грузія</c:v>
                </c:pt>
                <c:pt idx="12">
                  <c:v>Росія</c:v>
                </c:pt>
                <c:pt idx="13">
                  <c:v>Країни ЄЕС (крім Росії)</c:v>
                </c:pt>
                <c:pt idx="14">
                  <c:v>Країни Європейського Союзу</c:v>
                </c:pt>
              </c:strCache>
            </c:strRef>
          </c:cat>
          <c:val>
            <c:numRef>
              <c:f>General!$T$22:$T$36</c:f>
              <c:numCache>
                <c:formatCode>0.0%</c:formatCode>
                <c:ptCount val="15"/>
                <c:pt idx="0">
                  <c:v>5.000000000000001E-3</c:v>
                </c:pt>
                <c:pt idx="1">
                  <c:v>4.000000000000001E-3</c:v>
                </c:pt>
                <c:pt idx="2">
                  <c:v>1.6000000000000004E-2</c:v>
                </c:pt>
                <c:pt idx="3">
                  <c:v>4.000000000000001E-3</c:v>
                </c:pt>
                <c:pt idx="4">
                  <c:v>5.000000000000001E-3</c:v>
                </c:pt>
                <c:pt idx="5">
                  <c:v>7.9000000000000015E-2</c:v>
                </c:pt>
                <c:pt idx="6">
                  <c:v>5.1999999999999998E-2</c:v>
                </c:pt>
                <c:pt idx="7">
                  <c:v>6.4000000000000015E-2</c:v>
                </c:pt>
                <c:pt idx="8">
                  <c:v>2.1000000000000005E-2</c:v>
                </c:pt>
                <c:pt idx="9">
                  <c:v>0.27</c:v>
                </c:pt>
                <c:pt idx="10">
                  <c:v>0.13900000000000001</c:v>
                </c:pt>
                <c:pt idx="11">
                  <c:v>1.6000000000000004E-2</c:v>
                </c:pt>
                <c:pt idx="12">
                  <c:v>0.19800000000000001</c:v>
                </c:pt>
                <c:pt idx="13">
                  <c:v>0.14200000000000002</c:v>
                </c:pt>
                <c:pt idx="14">
                  <c:v>0.79700000000000004</c:v>
                </c:pt>
              </c:numCache>
            </c:numRef>
          </c:val>
        </c:ser>
        <c:ser>
          <c:idx val="1"/>
          <c:order val="1"/>
          <c:tx>
            <c:strRef>
              <c:f>General!$U$21</c:f>
              <c:strCache>
                <c:ptCount val="1"/>
                <c:pt idx="0">
                  <c:v>Експорт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cat>
            <c:strRef>
              <c:f>General!$S$22:$S$36</c:f>
              <c:strCache>
                <c:ptCount val="15"/>
                <c:pt idx="0">
                  <c:v>Австралія</c:v>
                </c:pt>
                <c:pt idx="1">
                  <c:v>Інші країни</c:v>
                </c:pt>
                <c:pt idx="2">
                  <c:v>Канада</c:v>
                </c:pt>
                <c:pt idx="3">
                  <c:v>Латинська Америка</c:v>
                </c:pt>
                <c:pt idx="4">
                  <c:v>Африка</c:v>
                </c:pt>
                <c:pt idx="5">
                  <c:v>Далекий Схід</c:v>
                </c:pt>
                <c:pt idx="6">
                  <c:v>США</c:v>
                </c:pt>
                <c:pt idx="7">
                  <c:v>Країни ЄАВТ </c:v>
                </c:pt>
                <c:pt idx="8">
                  <c:v>Країни Близького Сходу (крім Туреччини)</c:v>
                </c:pt>
                <c:pt idx="9">
                  <c:v>Китай</c:v>
                </c:pt>
                <c:pt idx="10">
                  <c:v>Туреччина</c:v>
                </c:pt>
                <c:pt idx="11">
                  <c:v>Країни СНД, крім ЄЕС та Грузія</c:v>
                </c:pt>
                <c:pt idx="12">
                  <c:v>Росія</c:v>
                </c:pt>
                <c:pt idx="13">
                  <c:v>Країни ЄЕС (крім Росії)</c:v>
                </c:pt>
                <c:pt idx="14">
                  <c:v>Країни Європейського Союзу</c:v>
                </c:pt>
              </c:strCache>
            </c:strRef>
          </c:cat>
          <c:val>
            <c:numRef>
              <c:f>General!$U$22:$U$36</c:f>
              <c:numCache>
                <c:formatCode>0.0%</c:formatCode>
                <c:ptCount val="15"/>
                <c:pt idx="0">
                  <c:v>4.000000000000001E-3</c:v>
                </c:pt>
                <c:pt idx="1">
                  <c:v>9.0000000000000028E-3</c:v>
                </c:pt>
                <c:pt idx="2">
                  <c:v>1.0000000000000002E-2</c:v>
                </c:pt>
                <c:pt idx="3">
                  <c:v>2.1000000000000005E-2</c:v>
                </c:pt>
                <c:pt idx="4">
                  <c:v>3.4000000000000002E-2</c:v>
                </c:pt>
                <c:pt idx="5">
                  <c:v>3.500000000000001E-2</c:v>
                </c:pt>
                <c:pt idx="6">
                  <c:v>4.0000000000000008E-2</c:v>
                </c:pt>
                <c:pt idx="7">
                  <c:v>5.3000000000000005E-2</c:v>
                </c:pt>
                <c:pt idx="8">
                  <c:v>9.2000000000000026E-2</c:v>
                </c:pt>
                <c:pt idx="9">
                  <c:v>9.9000000000000019E-2</c:v>
                </c:pt>
                <c:pt idx="10">
                  <c:v>0.129</c:v>
                </c:pt>
                <c:pt idx="11">
                  <c:v>0.20300000000000001</c:v>
                </c:pt>
                <c:pt idx="12">
                  <c:v>0.26</c:v>
                </c:pt>
                <c:pt idx="13">
                  <c:v>0.40800000000000003</c:v>
                </c:pt>
                <c:pt idx="14">
                  <c:v>0.71500000000000008</c:v>
                </c:pt>
              </c:numCache>
            </c:numRef>
          </c:val>
        </c:ser>
        <c:dLbls/>
        <c:axId val="74285824"/>
        <c:axId val="74287360"/>
      </c:barChart>
      <c:catAx>
        <c:axId val="74285824"/>
        <c:scaling>
          <c:orientation val="minMax"/>
        </c:scaling>
        <c:axPos val="l"/>
        <c:numFmt formatCode="General" sourceLinked="0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lang="ru-RU"/>
            </a:pPr>
            <a:endParaRPr lang="uk-UA"/>
          </a:p>
        </c:txPr>
        <c:crossAx val="74287360"/>
        <c:crosses val="autoZero"/>
        <c:auto val="1"/>
        <c:lblAlgn val="ctr"/>
        <c:lblOffset val="100"/>
      </c:catAx>
      <c:valAx>
        <c:axId val="74287360"/>
        <c:scaling>
          <c:orientation val="minMax"/>
        </c:scaling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0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lang="ru-RU"/>
            </a:pPr>
            <a:endParaRPr lang="uk-UA"/>
          </a:p>
        </c:txPr>
        <c:crossAx val="7428582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ru-RU"/>
          </a:pPr>
          <a:endParaRPr lang="uk-UA"/>
        </a:p>
      </c:txPr>
    </c:legend>
    <c:plotVisOnly val="1"/>
    <c:dispBlanksAs val="gap"/>
  </c:chart>
  <c:spPr>
    <a:noFill/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/>
              <a:t>Основні</a:t>
            </a:r>
            <a:r>
              <a:rPr lang="uk-UA" baseline="0"/>
              <a:t> п</a:t>
            </a:r>
            <a:r>
              <a:rPr lang="uk-UA"/>
              <a:t>ерешкоди для імпорту</a:t>
            </a:r>
            <a:endParaRPr lang="en-US"/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'[2016_TFD_all_2016.xlsx]qq_presentation'!$C$242:$C$257</c:f>
              <c:strCache>
                <c:ptCount val="16"/>
                <c:pt idx="0">
                  <c:v>Вiдсутнiсть органiв, які б інформували про внутрішній ринок </c:v>
                </c:pt>
                <c:pt idx="1">
                  <c:v>Вибiрковiсть у рiшеннях щодо митного оформлення</c:v>
                </c:pt>
                <c:pt idx="2">
                  <c:v>Недосконалiсть судової системи</c:v>
                </c:pt>
                <c:pt idx="3">
                  <c:v>Корупцiя на митниці</c:v>
                </c:pt>
                <c:pt idx="4">
                  <c:v>Недостатнiй рiвень якостi транспортної iнфраструктури</c:v>
                </c:pt>
                <c:pt idx="5">
                  <c:v>Високий рiвень корупцiї / бюрократизацiї при налагодженні дистрибутивної мережі</c:v>
                </c:pt>
                <c:pt idx="6">
                  <c:v>Непрозорiсть процедур на митницi при оформленнi iмпорту</c:v>
                </c:pt>
                <c:pt idx="7">
                  <c:v>Низька купiвельна спроможнiсть в Україні</c:v>
                </c:pt>
                <c:pt idx="8">
                  <c:v>Складнiсть вимог технiчного, санiтар. та фiтосанітар. регулювання</c:v>
                </c:pt>
                <c:pt idx="9">
                  <c:v>Непередбачуванiсть торговельної полiтики України</c:v>
                </c:pt>
                <c:pt idx="10">
                  <c:v>Довгий час очікування на митницi при оформленнi ввезеного товару</c:v>
                </c:pt>
                <c:pt idx="11">
                  <c:v>Значний рiвень бюрократизацiї на митницi</c:v>
                </c:pt>
                <c:pt idx="12">
                  <c:v>Курси валют</c:v>
                </c:pt>
                <c:pt idx="13">
                  <c:v>Несприятливе валютне регулювання</c:v>
                </c:pt>
                <c:pt idx="14">
                  <c:v>Складнiсть митного i податкового законодавства України</c:v>
                </c:pt>
                <c:pt idx="15">
                  <c:v>Непрозорiсть визначення митної вартостi товарiв, що завозяться</c:v>
                </c:pt>
              </c:strCache>
            </c:strRef>
          </c:cat>
          <c:val>
            <c:numRef>
              <c:f>'[2016_TFD_all_2016.xlsx]qq_presentation'!$D$242:$D$257</c:f>
              <c:numCache>
                <c:formatCode>###0%</c:formatCode>
                <c:ptCount val="16"/>
                <c:pt idx="0">
                  <c:v>4.9242424242424261E-2</c:v>
                </c:pt>
                <c:pt idx="1">
                  <c:v>4.9242424242424261E-2</c:v>
                </c:pt>
                <c:pt idx="2">
                  <c:v>5.3030303030303032E-2</c:v>
                </c:pt>
                <c:pt idx="3">
                  <c:v>8.7121212121212141E-2</c:v>
                </c:pt>
                <c:pt idx="4">
                  <c:v>9.4696969696969738E-2</c:v>
                </c:pt>
                <c:pt idx="5">
                  <c:v>0.11363636363636362</c:v>
                </c:pt>
                <c:pt idx="6">
                  <c:v>0.12121212121212123</c:v>
                </c:pt>
                <c:pt idx="7">
                  <c:v>0.14393939393939401</c:v>
                </c:pt>
                <c:pt idx="8">
                  <c:v>0.14772727272727276</c:v>
                </c:pt>
                <c:pt idx="9">
                  <c:v>0.16666666666666669</c:v>
                </c:pt>
                <c:pt idx="10">
                  <c:v>0.17045454545454547</c:v>
                </c:pt>
                <c:pt idx="11">
                  <c:v>0.21969696969696972</c:v>
                </c:pt>
                <c:pt idx="12">
                  <c:v>0.23106060606060605</c:v>
                </c:pt>
                <c:pt idx="13">
                  <c:v>0.27272727272727276</c:v>
                </c:pt>
                <c:pt idx="14">
                  <c:v>0.36742424242424254</c:v>
                </c:pt>
                <c:pt idx="15">
                  <c:v>0.44318181818181818</c:v>
                </c:pt>
              </c:numCache>
            </c:numRef>
          </c:val>
        </c:ser>
        <c:dLbls/>
        <c:axId val="75338496"/>
        <c:axId val="75340032"/>
      </c:barChart>
      <c:catAx>
        <c:axId val="75338496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5340032"/>
        <c:crosses val="autoZero"/>
        <c:auto val="1"/>
        <c:lblAlgn val="ctr"/>
        <c:lblOffset val="100"/>
      </c:catAx>
      <c:valAx>
        <c:axId val="75340032"/>
        <c:scaling>
          <c:orientation val="minMax"/>
        </c:scaling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##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5338496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 sz="1800" b="1" i="0" u="none" strike="noStrike" baseline="0">
                <a:effectLst/>
              </a:rPr>
              <a:t>Основні перешкоди для експорту</a:t>
            </a:r>
            <a:endParaRPr lang="en-US"/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'[2016_TFD_all_2016.xlsx]qq_presentation'!$C$143:$C$158</c:f>
              <c:strCache>
                <c:ptCount val="16"/>
                <c:pt idx="0">
                  <c:v>Корупцiя на митниці</c:v>
                </c:pt>
                <c:pt idx="1">
                  <c:v>Складнiсть одержання ліцензiй</c:v>
                </c:pt>
                <c:pt idx="2">
                  <c:v>Складнiсть вимог технiчного, санiтар. та фiтосанітар. регулювання</c:v>
                </c:pt>
                <c:pt idx="3">
                  <c:v>Непередбачуванiсть полiтики торговельних партнерiв України</c:v>
                </c:pt>
                <c:pt idx="4">
                  <c:v>Недосконалiсть судової системи, що ускладнює механiзм захисту</c:v>
                </c:pt>
                <c:pt idx="5">
                  <c:v>Високий рiвень податкового тягаря</c:v>
                </c:pt>
                <c:pt idx="6">
                  <c:v>Полiтика податкової iнспекцiї: бюрократизацiя, непрозорiсть</c:v>
                </c:pt>
                <c:pt idx="7">
                  <c:v>Тривале очiкування оформлення експорту на митниці</c:v>
                </c:pt>
                <c:pt idx="8">
                  <c:v>Неповернення ПДВ</c:v>
                </c:pt>
                <c:pt idx="9">
                  <c:v>Вiдсутнiсть спрощених правил визначення походження товару</c:v>
                </c:pt>
                <c:pt idx="10">
                  <c:v>Значний рiвень бюрократизацiї на митницi </c:v>
                </c:pt>
                <c:pt idx="11">
                  <c:v>Велика кiлькiсть дозвiльних документiв для експорту</c:v>
                </c:pt>
                <c:pt idx="12">
                  <c:v>Неефективний чи (i) непрозорий механiзм вiдшкодування ПДВ</c:v>
                </c:pt>
                <c:pt idx="13">
                  <c:v>Несприятливе валютне регулювання</c:v>
                </c:pt>
                <c:pt idx="14">
                  <c:v>Недостатнiй рiвень якостi транспортної iнфраструктури</c:v>
                </c:pt>
                <c:pt idx="15">
                  <c:v>Непередбачуванiсть торговельної полiтики України</c:v>
                </c:pt>
              </c:strCache>
            </c:strRef>
          </c:cat>
          <c:val>
            <c:numRef>
              <c:f>'[2016_TFD_all_2016.xlsx]qq_presentation'!$D$143:$D$158</c:f>
              <c:numCache>
                <c:formatCode>###0%</c:formatCode>
                <c:ptCount val="16"/>
                <c:pt idx="0">
                  <c:v>4.8309178743961352E-2</c:v>
                </c:pt>
                <c:pt idx="1">
                  <c:v>7.7294685990338174E-2</c:v>
                </c:pt>
                <c:pt idx="2">
                  <c:v>9.1787439613526561E-2</c:v>
                </c:pt>
                <c:pt idx="3">
                  <c:v>9.6618357487922704E-2</c:v>
                </c:pt>
                <c:pt idx="4">
                  <c:v>9.6618357487922704E-2</c:v>
                </c:pt>
                <c:pt idx="5">
                  <c:v>9.6618357487922704E-2</c:v>
                </c:pt>
                <c:pt idx="6">
                  <c:v>0.11594202898550726</c:v>
                </c:pt>
                <c:pt idx="7">
                  <c:v>0.14492753623188406</c:v>
                </c:pt>
                <c:pt idx="8">
                  <c:v>0.14492753623188406</c:v>
                </c:pt>
                <c:pt idx="9">
                  <c:v>0.20772946859903388</c:v>
                </c:pt>
                <c:pt idx="10">
                  <c:v>0.21256038647342998</c:v>
                </c:pt>
                <c:pt idx="11">
                  <c:v>0.21739130434782614</c:v>
                </c:pt>
                <c:pt idx="12">
                  <c:v>0.22705314009661839</c:v>
                </c:pt>
                <c:pt idx="13">
                  <c:v>0.24154589371980681</c:v>
                </c:pt>
                <c:pt idx="14">
                  <c:v>0.25603864734299525</c:v>
                </c:pt>
                <c:pt idx="15">
                  <c:v>0.32367149758454117</c:v>
                </c:pt>
              </c:numCache>
            </c:numRef>
          </c:val>
        </c:ser>
        <c:dLbls/>
        <c:axId val="75693056"/>
        <c:axId val="74330880"/>
      </c:barChart>
      <c:catAx>
        <c:axId val="7569305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4330880"/>
        <c:crosses val="autoZero"/>
        <c:auto val="1"/>
        <c:lblAlgn val="ctr"/>
        <c:lblOffset val="100"/>
      </c:catAx>
      <c:valAx>
        <c:axId val="74330880"/>
        <c:scaling>
          <c:orientation val="minMax"/>
        </c:scaling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##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5693056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style val="3"/>
  <c:chart>
    <c:title>
      <c:tx>
        <c:rich>
          <a:bodyPr/>
          <a:lstStyle/>
          <a:p>
            <a:pPr>
              <a:defRPr lang="ru-RU"/>
            </a:pPr>
            <a:r>
              <a:rPr lang="uk-UA"/>
              <a:t>Оцінка ефективності</a:t>
            </a:r>
            <a:r>
              <a:rPr lang="uk-UA" baseline="0"/>
              <a:t> роботи митниці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44726359073498118"/>
          <c:y val="0.1657559653370069"/>
          <c:w val="0.52366001039795551"/>
          <c:h val="0.59452841626324082"/>
        </c:manualLayout>
      </c:layout>
      <c:barChart>
        <c:barDir val="bar"/>
        <c:grouping val="clustered"/>
        <c:ser>
          <c:idx val="0"/>
          <c:order val="0"/>
          <c:tx>
            <c:strRef>
              <c:f>'[TFD_2016_customs-4.xlsx]TFD_2016_30'!$C$13</c:f>
              <c:strCache>
                <c:ptCount val="1"/>
                <c:pt idx="0">
                  <c:v>2015 рік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'[TFD_2016_customs-4.xlsx]TFD_2016_30'!$B$14:$B$17</c:f>
              <c:strCache>
                <c:ptCount val="4"/>
                <c:pt idx="0">
                  <c:v>Зовсім неефективна і має потребу в повній заміні</c:v>
                </c:pt>
                <c:pt idx="1">
                  <c:v>У цілому неефективна, але масштабні реформи можуть покращити ситуацію</c:v>
                </c:pt>
                <c:pt idx="2">
                  <c:v>У цілому ефективна, але вимагає деяких змін</c:v>
                </c:pt>
                <c:pt idx="3">
                  <c:v>Ефективна і не має потреби в змінах</c:v>
                </c:pt>
              </c:strCache>
            </c:strRef>
          </c:cat>
          <c:val>
            <c:numRef>
              <c:f>'[TFD_2016_customs-4.xlsx]TFD_2016_30'!$C$14:$C$17</c:f>
              <c:numCache>
                <c:formatCode>0%</c:formatCode>
                <c:ptCount val="4"/>
                <c:pt idx="0">
                  <c:v>9.0000000000000011E-2</c:v>
                </c:pt>
                <c:pt idx="1">
                  <c:v>0.18000000000000002</c:v>
                </c:pt>
                <c:pt idx="2">
                  <c:v>0.66000000000000014</c:v>
                </c:pt>
                <c:pt idx="3">
                  <c:v>7.0000000000000021E-2</c:v>
                </c:pt>
              </c:numCache>
            </c:numRef>
          </c:val>
        </c:ser>
        <c:ser>
          <c:idx val="1"/>
          <c:order val="1"/>
          <c:tx>
            <c:strRef>
              <c:f>'[TFD_2016_customs-4.xlsx]TFD_2016_30'!$D$13</c:f>
              <c:strCache>
                <c:ptCount val="1"/>
                <c:pt idx="0">
                  <c:v>2016 рік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'[TFD_2016_customs-4.xlsx]TFD_2016_30'!$B$14:$B$17</c:f>
              <c:strCache>
                <c:ptCount val="4"/>
                <c:pt idx="0">
                  <c:v>Зовсім неефективна і має потребу в повній заміні</c:v>
                </c:pt>
                <c:pt idx="1">
                  <c:v>У цілому неефективна, але масштабні реформи можуть покращити ситуацію</c:v>
                </c:pt>
                <c:pt idx="2">
                  <c:v>У цілому ефективна, але вимагає деяких змін</c:v>
                </c:pt>
                <c:pt idx="3">
                  <c:v>Ефективна і не має потреби в змінах</c:v>
                </c:pt>
              </c:strCache>
            </c:strRef>
          </c:cat>
          <c:val>
            <c:numRef>
              <c:f>'[TFD_2016_customs-4.xlsx]TFD_2016_30'!$D$14:$D$17</c:f>
              <c:numCache>
                <c:formatCode>0%</c:formatCode>
                <c:ptCount val="4"/>
                <c:pt idx="0">
                  <c:v>7.4552683896620314E-2</c:v>
                </c:pt>
                <c:pt idx="1">
                  <c:v>0.35685884691848913</c:v>
                </c:pt>
                <c:pt idx="2">
                  <c:v>0.437375745526839</c:v>
                </c:pt>
                <c:pt idx="3">
                  <c:v>0.13121272365805167</c:v>
                </c:pt>
              </c:numCache>
            </c:numRef>
          </c:val>
        </c:ser>
        <c:dLbls/>
        <c:axId val="75669504"/>
        <c:axId val="75671040"/>
      </c:barChart>
      <c:catAx>
        <c:axId val="7566950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5671040"/>
        <c:crosses val="autoZero"/>
        <c:auto val="1"/>
        <c:lblAlgn val="ctr"/>
        <c:lblOffset val="100"/>
      </c:catAx>
      <c:valAx>
        <c:axId val="75671040"/>
        <c:scaling>
          <c:orientation val="minMax"/>
        </c:scaling>
        <c:axPos val="b"/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566950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ru-RU"/>
          </a:pPr>
          <a:endParaRPr lang="uk-UA"/>
        </a:p>
      </c:txPr>
    </c:legend>
    <c:plotVisOnly val="1"/>
    <c:dispBlanksAs val="gap"/>
  </c:chart>
  <c:spPr>
    <a:ln>
      <a:noFill/>
    </a:ln>
  </c:sp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 dirty="0"/>
              <a:t>Проблеми</a:t>
            </a:r>
            <a:r>
              <a:rPr lang="uk-UA" baseline="0" dirty="0"/>
              <a:t> у роботі митниць</a:t>
            </a:r>
            <a:endParaRPr lang="en-US" dirty="0"/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Pt>
            <c:idx val="0"/>
            <c:spPr>
              <a:solidFill>
                <a:schemeClr val="bg1">
                  <a:lumMod val="5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'[TFD_2016_customs-4.xlsx]TFD_2016_31'!$C$35:$C$43</c:f>
              <c:strCache>
                <c:ptCount val="9"/>
                <c:pt idx="0">
                  <c:v>Немає жодних проблем у роботі митниць </c:v>
                </c:pt>
                <c:pt idx="1">
                  <c:v>Непрофесіоналізм інспекторів</c:v>
                </c:pt>
                <c:pt idx="2">
                  <c:v>Фіскальна функція митниці</c:v>
                </c:pt>
                <c:pt idx="3">
                  <c:v>Застарілість технічного оснащення, у т. ч. комп’ютерного обладнання, ПЗ</c:v>
                </c:pt>
                <c:pt idx="4">
                  <c:v>Постійні зміни структури та керівництва</c:v>
                </c:pt>
                <c:pt idx="5">
                  <c:v>Корупція та хабарництво</c:v>
                </c:pt>
                <c:pt idx="6">
                  <c:v>Свідоме завищення митної вартості товарів </c:v>
                </c:pt>
                <c:pt idx="7">
                  <c:v>Недостатня прозорість та відкритість</c:v>
                </c:pt>
                <c:pt idx="8">
                  <c:v>Недосконале митне законодавство</c:v>
                </c:pt>
              </c:strCache>
            </c:strRef>
          </c:cat>
          <c:val>
            <c:numRef>
              <c:f>'[TFD_2016_customs-4.xlsx]TFD_2016_31'!$D$35:$D$43</c:f>
              <c:numCache>
                <c:formatCode>0%</c:formatCode>
                <c:ptCount val="9"/>
                <c:pt idx="0">
                  <c:v>0.129</c:v>
                </c:pt>
                <c:pt idx="1">
                  <c:v>0.13044290293784336</c:v>
                </c:pt>
                <c:pt idx="2">
                  <c:v>0.15510677407033016</c:v>
                </c:pt>
                <c:pt idx="3">
                  <c:v>0.21773933156203121</c:v>
                </c:pt>
                <c:pt idx="4">
                  <c:v>0.23724335286830675</c:v>
                </c:pt>
                <c:pt idx="5">
                  <c:v>0.26289804178950771</c:v>
                </c:pt>
                <c:pt idx="6">
                  <c:v>0.27625245066487147</c:v>
                </c:pt>
                <c:pt idx="7">
                  <c:v>0.30092687363749382</c:v>
                </c:pt>
                <c:pt idx="8">
                  <c:v>0.56168922298359636</c:v>
                </c:pt>
              </c:numCache>
            </c:numRef>
          </c:val>
        </c:ser>
        <c:dLbls/>
        <c:axId val="77435264"/>
        <c:axId val="77436800"/>
      </c:barChart>
      <c:catAx>
        <c:axId val="7743526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lang="ru-RU" sz="1000"/>
            </a:pPr>
            <a:endParaRPr lang="uk-UA"/>
          </a:p>
        </c:txPr>
        <c:crossAx val="77436800"/>
        <c:crosses val="autoZero"/>
        <c:auto val="1"/>
        <c:lblAlgn val="ctr"/>
        <c:lblOffset val="100"/>
      </c:catAx>
      <c:valAx>
        <c:axId val="77436800"/>
        <c:scaling>
          <c:orientation val="minMax"/>
        </c:scaling>
        <c:axPos val="b"/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435264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 dirty="0"/>
              <a:t>Оцінка технічного оснащення митниці, в тому числі програмного забезпечення, з точки зору відповідності вимогам митних процедур</a:t>
            </a:r>
            <a:endParaRPr lang="en-US" dirty="0"/>
          </a:p>
        </c:rich>
      </c:tx>
    </c:title>
    <c:plotArea>
      <c:layout/>
      <c:barChart>
        <c:barDir val="bar"/>
        <c:grouping val="clustered"/>
        <c:ser>
          <c:idx val="0"/>
          <c:order val="0"/>
          <c:spPr>
            <a:solidFill>
              <a:schemeClr val="accent1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'[TFD_2016_customs-4.xlsx]TFD_2016_q41'!$B$4:$B$8</c:f>
              <c:strCache>
                <c:ptCount val="5"/>
                <c:pt idx="0">
                  <c:v>В цілому негативно</c:v>
                </c:pt>
                <c:pt idx="1">
                  <c:v>Більш негативно, ніж позитивно</c:v>
                </c:pt>
                <c:pt idx="2">
                  <c:v>Нейтрально </c:v>
                </c:pt>
                <c:pt idx="3">
                  <c:v>Більш позитивно, ніж негативно</c:v>
                </c:pt>
                <c:pt idx="4">
                  <c:v>В цілому позитивно</c:v>
                </c:pt>
              </c:strCache>
            </c:strRef>
          </c:cat>
          <c:val>
            <c:numRef>
              <c:f>'[TFD_2016_customs-4.xlsx]TFD_2016_q41'!$C$4:$C$8</c:f>
              <c:numCache>
                <c:formatCode>0%</c:formatCode>
                <c:ptCount val="5"/>
                <c:pt idx="0">
                  <c:v>1.9165727170236756E-2</c:v>
                </c:pt>
                <c:pt idx="1">
                  <c:v>7.4408117249154471E-2</c:v>
                </c:pt>
                <c:pt idx="2">
                  <c:v>0.32356257046223236</c:v>
                </c:pt>
                <c:pt idx="3">
                  <c:v>0.33934611048478031</c:v>
                </c:pt>
                <c:pt idx="4">
                  <c:v>0.24351747463359641</c:v>
                </c:pt>
              </c:numCache>
            </c:numRef>
          </c:val>
        </c:ser>
        <c:dLbls/>
        <c:axId val="77494144"/>
        <c:axId val="77495680"/>
      </c:barChart>
      <c:catAx>
        <c:axId val="7749414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495680"/>
        <c:crosses val="autoZero"/>
        <c:auto val="1"/>
        <c:lblAlgn val="ctr"/>
        <c:lblOffset val="100"/>
      </c:catAx>
      <c:valAx>
        <c:axId val="77495680"/>
        <c:scaling>
          <c:orientation val="minMax"/>
        </c:scaling>
        <c:axPos val="b"/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494144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style val="3"/>
  <c:chart>
    <c:title>
      <c:tx>
        <c:rich>
          <a:bodyPr/>
          <a:lstStyle/>
          <a:p>
            <a:pPr>
              <a:defRPr lang="ru-RU"/>
            </a:pPr>
            <a:r>
              <a:rPr lang="uk-UA"/>
              <a:t>Зміна грошових</a:t>
            </a:r>
            <a:r>
              <a:rPr lang="uk-UA" baseline="0"/>
              <a:t> та часових витрат при митному оформленні</a:t>
            </a:r>
            <a:r>
              <a:rPr lang="uk-UA"/>
              <a:t> </a:t>
            </a:r>
            <a:endParaRPr lang="en-US"/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'[TFD_2016_customs-4.xlsx]TFD_2016_38a'!$B$37</c:f>
              <c:strCache>
                <c:ptCount val="1"/>
                <c:pt idx="0">
                  <c:v> - зменшились</c:v>
                </c:pt>
              </c:strCache>
            </c:strRef>
          </c:tx>
          <c:spPr>
            <a:solidFill>
              <a:srgbClr val="265B96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'[TFD_2016_customs-4.xlsx]TFD_2016_38a'!$C$35:$F$36</c:f>
              <c:multiLvlStrCache>
                <c:ptCount val="4"/>
                <c:lvl>
                  <c:pt idx="0">
                    <c:v>Грошові витрати</c:v>
                  </c:pt>
                  <c:pt idx="1">
                    <c:v>Часові витрати</c:v>
                  </c:pt>
                  <c:pt idx="2">
                    <c:v>Грошові витрати</c:v>
                  </c:pt>
                  <c:pt idx="3">
                    <c:v>Часові витрати</c:v>
                  </c:pt>
                </c:lvl>
                <c:lvl>
                  <c:pt idx="0">
                    <c:v>При експорті</c:v>
                  </c:pt>
                  <c:pt idx="2">
                    <c:v>При імпорті</c:v>
                  </c:pt>
                </c:lvl>
              </c:multiLvlStrCache>
            </c:multiLvlStrRef>
          </c:cat>
          <c:val>
            <c:numRef>
              <c:f>'[TFD_2016_customs-4.xlsx]TFD_2016_38a'!$C$37:$F$37</c:f>
              <c:numCache>
                <c:formatCode>0%</c:formatCode>
                <c:ptCount val="4"/>
                <c:pt idx="0">
                  <c:v>0.18773946360153262</c:v>
                </c:pt>
                <c:pt idx="1">
                  <c:v>0.40255009107468137</c:v>
                </c:pt>
                <c:pt idx="2">
                  <c:v>0.27056672760511885</c:v>
                </c:pt>
                <c:pt idx="3" formatCode="0.0%">
                  <c:v>0.3745583038869259</c:v>
                </c:pt>
              </c:numCache>
            </c:numRef>
          </c:val>
        </c:ser>
        <c:ser>
          <c:idx val="1"/>
          <c:order val="1"/>
          <c:tx>
            <c:strRef>
              <c:f>'[TFD_2016_customs-4.xlsx]TFD_2016_38a'!$B$38</c:f>
              <c:strCache>
                <c:ptCount val="1"/>
                <c:pt idx="0">
                  <c:v> - залишились такими ж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'[TFD_2016_customs-4.xlsx]TFD_2016_38a'!$C$35:$F$36</c:f>
              <c:multiLvlStrCache>
                <c:ptCount val="4"/>
                <c:lvl>
                  <c:pt idx="0">
                    <c:v>Грошові витрати</c:v>
                  </c:pt>
                  <c:pt idx="1">
                    <c:v>Часові витрати</c:v>
                  </c:pt>
                  <c:pt idx="2">
                    <c:v>Грошові витрати</c:v>
                  </c:pt>
                  <c:pt idx="3">
                    <c:v>Часові витрати</c:v>
                  </c:pt>
                </c:lvl>
                <c:lvl>
                  <c:pt idx="0">
                    <c:v>При експорті</c:v>
                  </c:pt>
                  <c:pt idx="2">
                    <c:v>При імпорті</c:v>
                  </c:pt>
                </c:lvl>
              </c:multiLvlStrCache>
            </c:multiLvlStrRef>
          </c:cat>
          <c:val>
            <c:numRef>
              <c:f>'[TFD_2016_customs-4.xlsx]TFD_2016_38a'!$C$38:$F$38</c:f>
              <c:numCache>
                <c:formatCode>0%</c:formatCode>
                <c:ptCount val="4"/>
                <c:pt idx="0">
                  <c:v>0.54597701149425293</c:v>
                </c:pt>
                <c:pt idx="1">
                  <c:v>0.51912568306010942</c:v>
                </c:pt>
                <c:pt idx="2">
                  <c:v>0.4259597806215723</c:v>
                </c:pt>
                <c:pt idx="3">
                  <c:v>0.54063604240282681</c:v>
                </c:pt>
              </c:numCache>
            </c:numRef>
          </c:val>
        </c:ser>
        <c:ser>
          <c:idx val="2"/>
          <c:order val="2"/>
          <c:tx>
            <c:strRef>
              <c:f>'[TFD_2016_customs-4.xlsx]TFD_2016_38a'!$B$39</c:f>
              <c:strCache>
                <c:ptCount val="1"/>
                <c:pt idx="0">
                  <c:v> - збільшились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'[TFD_2016_customs-4.xlsx]TFD_2016_38a'!$C$35:$F$36</c:f>
              <c:multiLvlStrCache>
                <c:ptCount val="4"/>
                <c:lvl>
                  <c:pt idx="0">
                    <c:v>Грошові витрати</c:v>
                  </c:pt>
                  <c:pt idx="1">
                    <c:v>Часові витрати</c:v>
                  </c:pt>
                  <c:pt idx="2">
                    <c:v>Грошові витрати</c:v>
                  </c:pt>
                  <c:pt idx="3">
                    <c:v>Часові витрати</c:v>
                  </c:pt>
                </c:lvl>
                <c:lvl>
                  <c:pt idx="0">
                    <c:v>При експорті</c:v>
                  </c:pt>
                  <c:pt idx="2">
                    <c:v>При імпорті</c:v>
                  </c:pt>
                </c:lvl>
              </c:multiLvlStrCache>
            </c:multiLvlStrRef>
          </c:cat>
          <c:val>
            <c:numRef>
              <c:f>'[TFD_2016_customs-4.xlsx]TFD_2016_38a'!$C$39:$F$39</c:f>
              <c:numCache>
                <c:formatCode>0%</c:formatCode>
                <c:ptCount val="4"/>
                <c:pt idx="0">
                  <c:v>0.26628352490421464</c:v>
                </c:pt>
                <c:pt idx="1">
                  <c:v>7.8324225865209471E-2</c:v>
                </c:pt>
                <c:pt idx="2">
                  <c:v>0.30347349177330901</c:v>
                </c:pt>
                <c:pt idx="3" formatCode="0.0%">
                  <c:v>8.4805653710247356E-2</c:v>
                </c:pt>
              </c:numCache>
            </c:numRef>
          </c:val>
        </c:ser>
        <c:dLbls/>
        <c:axId val="77540736"/>
        <c:axId val="77554816"/>
      </c:barChart>
      <c:catAx>
        <c:axId val="775407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554816"/>
        <c:crosses val="autoZero"/>
        <c:auto val="1"/>
        <c:lblAlgn val="ctr"/>
        <c:lblOffset val="100"/>
      </c:catAx>
      <c:valAx>
        <c:axId val="77554816"/>
        <c:scaling>
          <c:orientation val="minMax"/>
        </c:scaling>
        <c:axPos val="l"/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540736"/>
        <c:crosses val="autoZero"/>
        <c:crossBetween val="between"/>
      </c:valAx>
    </c:plotArea>
    <c:legend>
      <c:legendPos val="b"/>
      <c:txPr>
        <a:bodyPr/>
        <a:lstStyle/>
        <a:p>
          <a:pPr>
            <a:defRPr lang="ru-RU"/>
          </a:pPr>
          <a:endParaRPr lang="uk-UA"/>
        </a:p>
      </c:txPr>
    </c:legend>
    <c:plotVisOnly val="1"/>
    <c:dispBlanksAs val="gap"/>
  </c:chart>
  <c:spPr>
    <a:ln>
      <a:noFill/>
    </a:ln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/>
              <a:t> Проходження митних процедур через "єдине вікно"</a:t>
            </a:r>
            <a:endParaRPr lang="en-US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6">
                <a:lumMod val="40000"/>
                <a:lumOff val="60000"/>
              </a:schemeClr>
            </a:solidFill>
          </c:spPr>
          <c:dPt>
            <c:idx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'q35-38_single window'!$C$24:$C$26</c:f>
              <c:strCache>
                <c:ptCount val="3"/>
                <c:pt idx="0">
                  <c:v>Мали досвід проходження митних процедур через "єдине вікно"</c:v>
                </c:pt>
                <c:pt idx="1">
                  <c:v>Не мали такого досвіду</c:v>
                </c:pt>
                <c:pt idx="2">
                  <c:v>Працюють через митних брокерів</c:v>
                </c:pt>
              </c:strCache>
            </c:strRef>
          </c:cat>
          <c:val>
            <c:numRef>
              <c:f>'q35-38_single window'!$D$24:$D$26</c:f>
              <c:numCache>
                <c:formatCode>0%</c:formatCode>
                <c:ptCount val="3"/>
                <c:pt idx="0">
                  <c:v>0.19900000000000001</c:v>
                </c:pt>
                <c:pt idx="1">
                  <c:v>0.28000000000000008</c:v>
                </c:pt>
                <c:pt idx="2">
                  <c:v>0.52100000000000002</c:v>
                </c:pt>
              </c:numCache>
            </c:numRef>
          </c:val>
        </c:ser>
        <c:dLbls/>
        <c:axId val="77933568"/>
        <c:axId val="77951744"/>
      </c:barChart>
      <c:catAx>
        <c:axId val="7793356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951744"/>
        <c:crosses val="autoZero"/>
        <c:auto val="1"/>
        <c:lblAlgn val="ctr"/>
        <c:lblOffset val="100"/>
      </c:catAx>
      <c:valAx>
        <c:axId val="77951744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tickLblPos val="nextTo"/>
        <c:txPr>
          <a:bodyPr/>
          <a:lstStyle/>
          <a:p>
            <a:pPr>
              <a:defRPr lang="ru-RU"/>
            </a:pPr>
            <a:endParaRPr lang="uk-UA"/>
          </a:p>
        </c:txPr>
        <c:crossAx val="77933568"/>
        <c:crosses val="autoZero"/>
        <c:crossBetween val="between"/>
      </c:valAx>
    </c:plotArea>
    <c:plotVisOnly val="1"/>
    <c:dispBlanksAs val="gap"/>
  </c:chart>
  <c:spPr>
    <a:ln>
      <a:noFill/>
    </a:ln>
  </c:sp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 algn="ctr" rtl="0">
              <a:defRPr lang="en-US" sz="18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uk-UA" sz="18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Документи, що подаються виключно в електронному форматі</a:t>
            </a:r>
            <a:endParaRPr lang="en-US" sz="18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c:rich>
      </c:tx>
      <c:layout>
        <c:manualLayout>
          <c:xMode val="edge"/>
          <c:yMode val="edge"/>
          <c:x val="0.12403774781868042"/>
          <c:y val="2.2045232921329978E-3"/>
        </c:manualLayout>
      </c:layout>
    </c:title>
    <c:plotArea>
      <c:layout/>
      <c:barChart>
        <c:barDir val="bar"/>
        <c:grouping val="clustered"/>
        <c:ser>
          <c:idx val="0"/>
          <c:order val="0"/>
          <c:tx>
            <c:strRef>
              <c:f>'[2016_TFD__6-7_Graphs.xlsx]Graphs'!$B$23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'[2016_TFD__6-7_Graphs.xlsx]Graphs'!$A$24:$A$35</c:f>
              <c:strCache>
                <c:ptCount val="12"/>
                <c:pt idx="0">
                  <c:v>Сертифікат про походження товару</c:v>
                </c:pt>
                <c:pt idx="1">
                  <c:v>Ветеринарний сертифікат</c:v>
                </c:pt>
                <c:pt idx="2">
                  <c:v> Фітосанітарний сертифікат</c:v>
                </c:pt>
                <c:pt idx="3">
                  <c:v>Транспортні документи </c:v>
                </c:pt>
                <c:pt idx="4">
                  <c:v>Сертифікат відповідності/якості</c:v>
                </c:pt>
                <c:pt idx="5">
                  <c:v>Рахунок (інвойс) </c:v>
                </c:pt>
                <c:pt idx="6">
                  <c:v>Зовнішньоекономічний договір (контракт)</c:v>
                </c:pt>
                <c:pt idx="7">
                  <c:v>Імпортна декларація</c:v>
                </c:pt>
                <c:pt idx="8">
                  <c:v>Декларація митної вартості</c:v>
                </c:pt>
                <c:pt idx="9">
                  <c:v>Експортна декларація</c:v>
                </c:pt>
                <c:pt idx="10">
                  <c:v>Транзитна декларація</c:v>
                </c:pt>
                <c:pt idx="11">
                  <c:v>Платіжне доручення про сплату мита</c:v>
                </c:pt>
              </c:strCache>
            </c:strRef>
          </c:cat>
          <c:val>
            <c:numRef>
              <c:f>'[2016_TFD__6-7_Graphs.xlsx]Graphs'!$B$24:$B$35</c:f>
              <c:numCache>
                <c:formatCode>0%</c:formatCode>
                <c:ptCount val="12"/>
                <c:pt idx="0">
                  <c:v>0.20856201975850713</c:v>
                </c:pt>
                <c:pt idx="1">
                  <c:v>0.21097046413502116</c:v>
                </c:pt>
                <c:pt idx="2">
                  <c:v>0.24100156494522693</c:v>
                </c:pt>
                <c:pt idx="3">
                  <c:v>0.30883919062832799</c:v>
                </c:pt>
                <c:pt idx="4">
                  <c:v>0.31004901960784326</c:v>
                </c:pt>
                <c:pt idx="5">
                  <c:v>0.31863727454909818</c:v>
                </c:pt>
                <c:pt idx="6">
                  <c:v>0.38028169014084517</c:v>
                </c:pt>
                <c:pt idx="7">
                  <c:v>0.55922865013774103</c:v>
                </c:pt>
                <c:pt idx="8">
                  <c:v>0.56996587030716739</c:v>
                </c:pt>
                <c:pt idx="9">
                  <c:v>0.57318573185731858</c:v>
                </c:pt>
                <c:pt idx="10">
                  <c:v>0.57804878048780484</c:v>
                </c:pt>
                <c:pt idx="11">
                  <c:v>0.66519174041297946</c:v>
                </c:pt>
              </c:numCache>
            </c:numRef>
          </c:val>
        </c:ser>
        <c:dLbls/>
        <c:gapWidth val="182"/>
        <c:axId val="77605120"/>
        <c:axId val="77611008"/>
      </c:barChart>
      <c:catAx>
        <c:axId val="77605120"/>
        <c:scaling>
          <c:orientation val="minMax"/>
        </c:scaling>
        <c:axPos val="l"/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lang="ru-RU" baseline="0">
                <a:solidFill>
                  <a:schemeClr val="tx2"/>
                </a:solidFill>
              </a:defRPr>
            </a:pPr>
            <a:endParaRPr lang="uk-UA"/>
          </a:p>
        </c:txPr>
        <c:crossAx val="77611008"/>
        <c:crosses val="autoZero"/>
        <c:auto val="1"/>
        <c:lblAlgn val="ctr"/>
        <c:lblOffset val="100"/>
      </c:catAx>
      <c:valAx>
        <c:axId val="77611008"/>
        <c:scaling>
          <c:orientation val="minMax"/>
        </c:scaling>
        <c:axPos val="b"/>
        <c:numFmt formatCode="0%" sourceLinked="1"/>
        <c:tickLblPos val="nextTo"/>
        <c:spPr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c:spPr>
        <c:txPr>
          <a:bodyPr rot="-60000000" vert="horz"/>
          <a:lstStyle/>
          <a:p>
            <a:pPr>
              <a:defRPr lang="ru-RU"/>
            </a:pPr>
            <a:endParaRPr lang="uk-UA"/>
          </a:p>
        </c:txPr>
        <c:crossAx val="77605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uk-UA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tx>
        <c:rich>
          <a:bodyPr/>
          <a:lstStyle/>
          <a:p>
            <a:pPr>
              <a:defRPr lang="ru-RU"/>
            </a:pPr>
            <a:r>
              <a:rPr lang="uk-UA"/>
              <a:t>Дублювання електронного та паперового формату документів (за розміром підприємства)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'[2016_TFD__6-7_Graphs.xlsx]Graphs'!$A$64</c:f>
              <c:strCache>
                <c:ptCount val="1"/>
                <c:pt idx="0">
                  <c:v>Більшість або усі документи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'[2016_TFD__6-7_Graphs.xlsx]Graphs'!$D$1:$G$1</c:f>
              <c:strCache>
                <c:ptCount val="4"/>
                <c:pt idx="0">
                  <c:v>Мікро</c:v>
                </c:pt>
                <c:pt idx="1">
                  <c:v>Малі</c:v>
                </c:pt>
                <c:pt idx="2">
                  <c:v>Середні</c:v>
                </c:pt>
                <c:pt idx="3">
                  <c:v>Великі</c:v>
                </c:pt>
              </c:strCache>
            </c:strRef>
          </c:cat>
          <c:val>
            <c:numRef>
              <c:f>'[2016_TFD__6-7_Graphs.xlsx]Graphs'!$D$64:$G$64</c:f>
              <c:numCache>
                <c:formatCode>###0%</c:formatCode>
                <c:ptCount val="4"/>
                <c:pt idx="0">
                  <c:v>0.1317365269461078</c:v>
                </c:pt>
                <c:pt idx="1">
                  <c:v>0.18220338983050852</c:v>
                </c:pt>
                <c:pt idx="2">
                  <c:v>0.17441860465116282</c:v>
                </c:pt>
                <c:pt idx="3">
                  <c:v>0.1502890173410405</c:v>
                </c:pt>
              </c:numCache>
            </c:numRef>
          </c:val>
        </c:ser>
        <c:ser>
          <c:idx val="1"/>
          <c:order val="1"/>
          <c:tx>
            <c:strRef>
              <c:f>'[2016_TFD__6-7_Graphs.xlsx]Graphs'!$A$65</c:f>
              <c:strCache>
                <c:ptCount val="1"/>
                <c:pt idx="0">
                  <c:v>Частина документів</c:v>
                </c:pt>
              </c:strCache>
            </c:strRef>
          </c:tx>
          <c:spPr>
            <a:solidFill>
              <a:srgbClr val="265B96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'[2016_TFD__6-7_Graphs.xlsx]Graphs'!$D$1:$G$1</c:f>
              <c:strCache>
                <c:ptCount val="4"/>
                <c:pt idx="0">
                  <c:v>Мікро</c:v>
                </c:pt>
                <c:pt idx="1">
                  <c:v>Малі</c:v>
                </c:pt>
                <c:pt idx="2">
                  <c:v>Середні</c:v>
                </c:pt>
                <c:pt idx="3">
                  <c:v>Великі</c:v>
                </c:pt>
              </c:strCache>
            </c:strRef>
          </c:cat>
          <c:val>
            <c:numRef>
              <c:f>'[2016_TFD__6-7_Graphs.xlsx]Graphs'!$D$65:$G$65</c:f>
              <c:numCache>
                <c:formatCode>###0%</c:formatCode>
                <c:ptCount val="4"/>
                <c:pt idx="0">
                  <c:v>0.45508982035928147</c:v>
                </c:pt>
                <c:pt idx="1">
                  <c:v>0.43644067796610175</c:v>
                </c:pt>
                <c:pt idx="2">
                  <c:v>0.59302325581395343</c:v>
                </c:pt>
                <c:pt idx="3">
                  <c:v>0.50867052023121373</c:v>
                </c:pt>
              </c:numCache>
            </c:numRef>
          </c:val>
        </c:ser>
        <c:ser>
          <c:idx val="2"/>
          <c:order val="2"/>
          <c:tx>
            <c:strRef>
              <c:f>'[2016_TFD__6-7_Graphs.xlsx]Graphs'!$A$66</c:f>
              <c:strCache>
                <c:ptCount val="1"/>
                <c:pt idx="0">
                  <c:v>Не потрібно дублювати</c:v>
                </c:pt>
              </c:strCache>
            </c:strRef>
          </c:tx>
          <c:spPr>
            <a:solidFill>
              <a:srgbClr val="699ED9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lang="ru-RU"/>
                </a:pPr>
                <a:endParaRPr lang="uk-UA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'[2016_TFD__6-7_Graphs.xlsx]Graphs'!$D$1:$G$1</c:f>
              <c:strCache>
                <c:ptCount val="4"/>
                <c:pt idx="0">
                  <c:v>Мікро</c:v>
                </c:pt>
                <c:pt idx="1">
                  <c:v>Малі</c:v>
                </c:pt>
                <c:pt idx="2">
                  <c:v>Середні</c:v>
                </c:pt>
                <c:pt idx="3">
                  <c:v>Великі</c:v>
                </c:pt>
              </c:strCache>
            </c:strRef>
          </c:cat>
          <c:val>
            <c:numRef>
              <c:f>'[2016_TFD__6-7_Graphs.xlsx]Graphs'!$D$66:$G$66</c:f>
              <c:numCache>
                <c:formatCode>###0%</c:formatCode>
                <c:ptCount val="4"/>
                <c:pt idx="0">
                  <c:v>0.41317365269461082</c:v>
                </c:pt>
                <c:pt idx="1">
                  <c:v>0.38135593220338981</c:v>
                </c:pt>
                <c:pt idx="2">
                  <c:v>0.23255813953488375</c:v>
                </c:pt>
                <c:pt idx="3">
                  <c:v>0.34104046242774572</c:v>
                </c:pt>
              </c:numCache>
            </c:numRef>
          </c:val>
        </c:ser>
        <c:dLbls/>
        <c:gapWidth val="219"/>
        <c:overlap val="-27"/>
        <c:axId val="77978624"/>
        <c:axId val="78066432"/>
      </c:barChart>
      <c:catAx>
        <c:axId val="7797862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-60000000" vert="horz"/>
          <a:lstStyle/>
          <a:p>
            <a:pPr>
              <a:defRPr lang="ru-RU"/>
            </a:pPr>
            <a:endParaRPr lang="uk-UA"/>
          </a:p>
        </c:txPr>
        <c:crossAx val="78066432"/>
        <c:crosses val="autoZero"/>
        <c:auto val="1"/>
        <c:lblAlgn val="ctr"/>
        <c:lblOffset val="100"/>
      </c:catAx>
      <c:valAx>
        <c:axId val="78066432"/>
        <c:scaling>
          <c:orientation val="minMax"/>
        </c:scaling>
        <c:axPos val="l"/>
        <c:numFmt formatCode="###0%" sourceLinked="1"/>
        <c:majorTickMark val="in"/>
        <c:tickLblPos val="nextTo"/>
        <c:txPr>
          <a:bodyPr rot="-60000000" vert="horz"/>
          <a:lstStyle/>
          <a:p>
            <a:pPr>
              <a:defRPr lang="ru-RU"/>
            </a:pPr>
            <a:endParaRPr lang="uk-UA"/>
          </a:p>
        </c:txPr>
        <c:crossAx val="77978624"/>
        <c:crosses val="autoZero"/>
        <c:crossBetween val="between"/>
      </c:valAx>
    </c:plotArea>
    <c:legend>
      <c:legendPos val="b"/>
      <c:layout/>
      <c:txPr>
        <a:bodyPr rot="0" vert="horz"/>
        <a:lstStyle/>
        <a:p>
          <a:pPr>
            <a:defRPr lang="ru-RU"/>
          </a:pPr>
          <a:endParaRPr lang="uk-UA"/>
        </a:p>
      </c:txPr>
    </c:legend>
    <c:plotVisOnly val="1"/>
    <c:dispBlanksAs val="gap"/>
  </c:chart>
  <c:txPr>
    <a:bodyPr/>
    <a:lstStyle/>
    <a:p>
      <a:pPr>
        <a:defRPr sz="1600"/>
      </a:pPr>
      <a:endParaRPr lang="uk-UA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0.00893</cdr:x>
      <cdr:y>0.08866</cdr:y>
    </cdr:from>
    <cdr:to>
      <cdr:x>0.51786</cdr:x>
      <cdr:y>0.47875</cdr:y>
    </cdr:to>
    <cdr:sp macro="" textlink="">
      <cdr:nvSpPr>
        <cdr:cNvPr id="2" name="Oval 1"/>
        <cdr:cNvSpPr/>
      </cdr:nvSpPr>
      <cdr:spPr>
        <a:xfrm xmlns:a="http://schemas.openxmlformats.org/drawingml/2006/main">
          <a:off x="72008" y="360040"/>
          <a:ext cx="4104456" cy="1584176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1">
            <a:alpha val="0"/>
          </a:schemeClr>
        </a:solidFill>
        <a:ln xmlns:a="http://schemas.openxmlformats.org/drawingml/2006/main">
          <a:solidFill>
            <a:schemeClr val="accent1">
              <a:shade val="50000"/>
              <a:alpha val="99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5"/>
            <a:ext cx="2887084" cy="4945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98" y="5"/>
            <a:ext cx="2887084" cy="4945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08230"/>
            <a:ext cx="2887084" cy="4961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98" y="9408230"/>
            <a:ext cx="2887084" cy="4961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0DEA2-FB64-4F67-BA4D-5C052D73D5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2253842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7188" cy="49530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1"/>
            <a:ext cx="2887188" cy="49530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2950"/>
            <a:ext cx="4954588" cy="3716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8" y="4705352"/>
            <a:ext cx="5330189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08983"/>
            <a:ext cx="2887188" cy="49530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08983"/>
            <a:ext cx="2887188" cy="49530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96E64-77DB-49DF-8710-0255D4A1B5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434628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5983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riznyk\Pictures\Design\TEMPLATE\Без-имени-6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5656" y="1135975"/>
            <a:ext cx="7596361" cy="567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2304256" cy="658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07504" y="1700808"/>
            <a:ext cx="8892505" cy="2016224"/>
          </a:xfrm>
        </p:spPr>
        <p:txBody>
          <a:bodyPr>
            <a:normAutofit/>
          </a:bodyPr>
          <a:lstStyle>
            <a:lvl1pPr>
              <a:defRPr sz="4400" b="1" u="none" baseline="0">
                <a:solidFill>
                  <a:srgbClr val="003399"/>
                </a:solidFill>
              </a:defRPr>
            </a:lvl1pPr>
          </a:lstStyle>
          <a:p>
            <a:r>
              <a:rPr lang="uk-UA" dirty="0" smtClean="0"/>
              <a:t>Назва: </a:t>
            </a:r>
            <a:r>
              <a:rPr lang="en-US" dirty="0" smtClean="0"/>
              <a:t>Arial (44), </a:t>
            </a:r>
            <a:r>
              <a:rPr lang="uk-UA" dirty="0" smtClean="0"/>
              <a:t>темно синій (0, 51, 153)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1768" y="4106119"/>
            <a:ext cx="8892505" cy="1265755"/>
          </a:xfrm>
        </p:spPr>
        <p:txBody>
          <a:bodyPr>
            <a:noAutofit/>
          </a:bodyPr>
          <a:lstStyle>
            <a:lvl1pPr marL="0" indent="0" algn="ctr">
              <a:buNone/>
              <a:defRPr sz="2800" baseline="0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dirty="0" smtClean="0"/>
              <a:t>Підназва1</a:t>
            </a:r>
            <a:r>
              <a:rPr lang="en-US" dirty="0" smtClean="0"/>
              <a:t>:</a:t>
            </a:r>
            <a:r>
              <a:rPr lang="uk-UA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calibri</a:t>
            </a:r>
            <a:r>
              <a:rPr lang="en-US" dirty="0" smtClean="0"/>
              <a:t> </a:t>
            </a:r>
            <a:r>
              <a:rPr lang="uk-UA" dirty="0" smtClean="0"/>
              <a:t>(28)</a:t>
            </a:r>
            <a:r>
              <a:rPr lang="en-US" dirty="0" smtClean="0"/>
              <a:t>, </a:t>
            </a:r>
            <a:r>
              <a:rPr lang="ru-RU" dirty="0" smtClean="0"/>
              <a:t>темно </a:t>
            </a:r>
            <a:r>
              <a:rPr lang="ru-RU" dirty="0" err="1" smtClean="0"/>
              <a:t>синій</a:t>
            </a:r>
            <a:r>
              <a:rPr lang="ru-RU" dirty="0" smtClean="0"/>
              <a:t> (0, 32, 96)</a:t>
            </a:r>
          </a:p>
          <a:p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95536" y="5661248"/>
            <a:ext cx="8424936" cy="504056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 sz="2400" baseline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dirty="0" smtClean="0"/>
              <a:t>Підназва2: </a:t>
            </a:r>
            <a:r>
              <a:rPr lang="en-US" dirty="0" err="1" smtClean="0"/>
              <a:t>calibri</a:t>
            </a:r>
            <a:r>
              <a:rPr lang="en-US" dirty="0" smtClean="0"/>
              <a:t> </a:t>
            </a:r>
            <a:r>
              <a:rPr lang="uk-UA" dirty="0" smtClean="0"/>
              <a:t>(24)</a:t>
            </a:r>
            <a:r>
              <a:rPr lang="en-US" dirty="0" smtClean="0"/>
              <a:t>, </a:t>
            </a:r>
            <a:r>
              <a:rPr lang="ru-RU" dirty="0" smtClean="0"/>
              <a:t>темно </a:t>
            </a:r>
            <a:r>
              <a:rPr lang="ru-RU" dirty="0" err="1" smtClean="0"/>
              <a:t>синій</a:t>
            </a:r>
            <a:r>
              <a:rPr lang="ru-RU" dirty="0" smtClean="0"/>
              <a:t> (0, 32, 96)</a:t>
            </a:r>
          </a:p>
          <a:p>
            <a:pPr lvl="0"/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1" y="6381328"/>
            <a:ext cx="8820497" cy="360040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 sz="1400" baseline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uk-UA" dirty="0" smtClean="0"/>
              <a:t>Місце, дата: </a:t>
            </a:r>
            <a:r>
              <a:rPr lang="en-US" dirty="0" err="1" smtClean="0"/>
              <a:t>calibri</a:t>
            </a:r>
            <a:r>
              <a:rPr lang="en-US" dirty="0" smtClean="0"/>
              <a:t> (14), </a:t>
            </a:r>
            <a:r>
              <a:rPr lang="uk-UA" dirty="0" smtClean="0"/>
              <a:t>темно синій (0, 32, 96)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11784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 b="0">
                <a:solidFill>
                  <a:srgbClr val="002060"/>
                </a:solidFill>
                <a:latin typeface="+mn-lt"/>
                <a:cs typeface="Lucida Sans Unicode" pitchFamily="34" charset="0"/>
              </a:defRPr>
            </a:lvl1pPr>
            <a:lvl2pPr>
              <a:defRPr sz="2200" b="0">
                <a:solidFill>
                  <a:srgbClr val="002060"/>
                </a:solidFill>
                <a:latin typeface="+mn-lt"/>
                <a:cs typeface="Lucida Sans Unicode" pitchFamily="34" charset="0"/>
              </a:defRPr>
            </a:lvl2pPr>
            <a:lvl3pPr>
              <a:defRPr sz="2200" b="0">
                <a:solidFill>
                  <a:srgbClr val="002060"/>
                </a:solidFill>
                <a:latin typeface="+mn-lt"/>
                <a:cs typeface="Lucida Sans Unicode" pitchFamily="34" charset="0"/>
              </a:defRPr>
            </a:lvl3pPr>
            <a:lvl4pPr>
              <a:defRPr sz="2000" b="0">
                <a:solidFill>
                  <a:srgbClr val="002060"/>
                </a:solidFill>
                <a:latin typeface="+mn-lt"/>
                <a:cs typeface="Lucida Sans Unicode" pitchFamily="34" charset="0"/>
              </a:defRPr>
            </a:lvl4pPr>
            <a:lvl5pPr>
              <a:defRPr sz="1800" b="0">
                <a:solidFill>
                  <a:srgbClr val="002060"/>
                </a:solidFill>
                <a:latin typeface="+mn-lt"/>
                <a:cs typeface="Lucida Sans Unicode" pitchFamily="34" charset="0"/>
              </a:defRPr>
            </a:lvl5pPr>
            <a:lvl9pPr marL="3657600" indent="0">
              <a:buNone/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8"/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478" y="332656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1971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riznyk\Pictures\Design\TEMPLATE\Без-имени-6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83" y="55856"/>
            <a:ext cx="7596361" cy="567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984971"/>
            <a:ext cx="7772400" cy="1362075"/>
          </a:xfrm>
        </p:spPr>
        <p:txBody>
          <a:bodyPr anchor="t">
            <a:noAutofit/>
          </a:bodyPr>
          <a:lstStyle>
            <a:lvl1pPr algn="ctr">
              <a:defRPr sz="4400" b="1" cap="all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560" y="1484784"/>
            <a:ext cx="7772400" cy="1500187"/>
          </a:xfrm>
        </p:spPr>
        <p:txBody>
          <a:bodyPr anchor="b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lang="en-US" sz="2400" kern="1200" dirty="0" smtClean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108112"/>
            <a:ext cx="2304256" cy="658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84724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>
            <a:spLocks noGrp="1"/>
          </p:cNvSpPr>
          <p:nvPr>
            <p:ph sz="half" idx="10"/>
          </p:nvPr>
        </p:nvSpPr>
        <p:spPr>
          <a:xfrm>
            <a:off x="473223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8478" y="332656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70416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1700808"/>
            <a:ext cx="4032448" cy="504056"/>
          </a:xfrm>
        </p:spPr>
        <p:txBody>
          <a:bodyPr anchor="b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en-US" sz="2000" b="1" kern="1200" dirty="0" smtClean="0">
                <a:solidFill>
                  <a:srgbClr val="003399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Content Placeholder 2"/>
          <p:cNvSpPr>
            <a:spLocks noGrp="1"/>
          </p:cNvSpPr>
          <p:nvPr>
            <p:ph sz="half" idx="13"/>
          </p:nvPr>
        </p:nvSpPr>
        <p:spPr>
          <a:xfrm>
            <a:off x="467544" y="2492896"/>
            <a:ext cx="4028256" cy="36332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4"/>
          </p:nvPr>
        </p:nvSpPr>
        <p:spPr>
          <a:xfrm>
            <a:off x="4644008" y="2492896"/>
            <a:ext cx="4028256" cy="36332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5"/>
          </p:nvPr>
        </p:nvSpPr>
        <p:spPr>
          <a:xfrm>
            <a:off x="4644008" y="1700808"/>
            <a:ext cx="4032448" cy="504056"/>
          </a:xfrm>
        </p:spPr>
        <p:txBody>
          <a:bodyPr anchor="b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en-US" sz="2000" b="1" kern="1200" dirty="0" smtClean="0">
                <a:solidFill>
                  <a:srgbClr val="003399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8478" y="332656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03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107504" y="3429000"/>
            <a:ext cx="4032448" cy="504056"/>
          </a:xfrm>
        </p:spPr>
        <p:txBody>
          <a:bodyPr anchor="b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en-US" sz="2000" b="1" kern="1200" dirty="0" smtClean="0">
                <a:solidFill>
                  <a:srgbClr val="003399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sz="half" idx="14"/>
          </p:nvPr>
        </p:nvSpPr>
        <p:spPr>
          <a:xfrm>
            <a:off x="4644008" y="3429000"/>
            <a:ext cx="4110608" cy="2448272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6"/>
          </p:nvPr>
        </p:nvSpPr>
        <p:spPr>
          <a:xfrm>
            <a:off x="107504" y="764704"/>
            <a:ext cx="4032448" cy="504056"/>
          </a:xfrm>
        </p:spPr>
        <p:txBody>
          <a:bodyPr anchor="b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lang="en-US" sz="2000" b="1" kern="1200" dirty="0" smtClean="0">
                <a:solidFill>
                  <a:srgbClr val="003399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Rectangle 12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4644008" y="764704"/>
            <a:ext cx="4110608" cy="2448272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0323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Rectangle 9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8478" y="332656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0603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478" y="116632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36962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2580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Rectangle 6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5596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00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3068960"/>
            <a:ext cx="2997969" cy="30572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Content Placeholder 2"/>
          <p:cNvSpPr>
            <a:spLocks noGrp="1"/>
          </p:cNvSpPr>
          <p:nvPr>
            <p:ph sz="half" idx="13"/>
          </p:nvPr>
        </p:nvSpPr>
        <p:spPr>
          <a:xfrm>
            <a:off x="3851920" y="1556792"/>
            <a:ext cx="4418132" cy="455992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2958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ctr">
              <a:defRPr sz="2000" b="1">
                <a:solidFill>
                  <a:srgbClr val="00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Rectangle 10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29258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Rectangle 10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8478" y="332656"/>
            <a:ext cx="8505946" cy="902802"/>
          </a:xfrm>
        </p:spPr>
        <p:txBody>
          <a:bodyPr>
            <a:noAutofit/>
          </a:bodyPr>
          <a:lstStyle>
            <a:lvl1pPr algn="ctr"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2491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>
            <a:normAutofit/>
          </a:bodyPr>
          <a:lstStyle>
            <a:lvl1pPr>
              <a:defRPr sz="4000">
                <a:solidFill>
                  <a:srgbClr val="00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Rectangle 9"/>
          <p:cNvSpPr/>
          <p:nvPr userDrawn="1"/>
        </p:nvSpPr>
        <p:spPr>
          <a:xfrm>
            <a:off x="8524424" y="260648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fld id="{1A981CF2-0B99-4AD1-90CB-09A74C38D0B4}" type="slidenum">
              <a:rPr lang="en-GB" altLang="en-US" smtClean="0">
                <a:solidFill>
                  <a:srgbClr val="002060"/>
                </a:solidFill>
                <a:latin typeface="Lucida Sans" pitchFamily="34" charset="0"/>
                <a:cs typeface="Segoe UI Light" pitchFamily="34" charset="0"/>
              </a:rPr>
              <a:pPr algn="ctr" eaLnBrk="1" hangingPunct="1">
                <a:spcBef>
                  <a:spcPct val="50000"/>
                </a:spcBef>
                <a:buFontTx/>
                <a:buNone/>
                <a:defRPr/>
              </a:pPr>
              <a:t>‹#›</a:t>
            </a:fld>
            <a:endParaRPr lang="en-GB" altLang="en-US" dirty="0" smtClean="0">
              <a:solidFill>
                <a:srgbClr val="002060"/>
              </a:solidFill>
              <a:latin typeface="Lucida Sans" pitchFamily="34" charset="0"/>
              <a:cs typeface="Segoe UI Light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89524"/>
            <a:ext cx="1628540" cy="46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7295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214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59864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85" r:id="rId6"/>
    <p:sldLayoutId id="2147483678" r:id="rId7"/>
    <p:sldLayoutId id="2147483684" r:id="rId8"/>
    <p:sldLayoutId id="2147483679" r:id="rId9"/>
    <p:sldLayoutId id="2147483686" r:id="rId10"/>
    <p:sldLayoutId id="2147483680" r:id="rId11"/>
    <p:sldLayoutId id="2147483681" r:id="rId12"/>
    <p:sldLayoutId id="2147483682" r:id="rId13"/>
    <p:sldLayoutId id="2147483683" r:id="rId1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lang="en-US" sz="4400" b="1" kern="1200" dirty="0">
          <a:solidFill>
            <a:srgbClr val="003399"/>
          </a:solidFill>
          <a:latin typeface="+mj-lt"/>
          <a:ea typeface="+mj-ea"/>
          <a:cs typeface="+mj-cs"/>
        </a:defRPr>
      </a:lvl1pPr>
    </p:titleStyle>
    <p:bodyStyle>
      <a:lvl1pPr marL="365760" indent="-342900" algn="l" defTabSz="914400" rtl="0" eaLnBrk="1" latinLnBrk="0" hangingPunct="1">
        <a:spcBef>
          <a:spcPts val="600"/>
        </a:spcBef>
        <a:buFont typeface="Wingdings" pitchFamily="2" charset="2"/>
        <a:buChar char="§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731520" indent="-285750" algn="l" defTabSz="914400" rtl="0" eaLnBrk="1" latinLnBrk="0" hangingPunct="1">
        <a:spcBef>
          <a:spcPts val="600"/>
        </a:spcBef>
        <a:buFont typeface="Calibri" pitchFamily="34" charset="0"/>
        <a:buChar char="▫"/>
        <a:defRPr sz="2200" kern="1200">
          <a:solidFill>
            <a:srgbClr val="002060"/>
          </a:solidFill>
          <a:latin typeface="+mn-lt"/>
          <a:ea typeface="+mn-ea"/>
          <a:cs typeface="+mn-cs"/>
        </a:defRPr>
      </a:lvl2pPr>
      <a:lvl3pPr marL="1188720" indent="-228600" algn="l" defTabSz="914400" rtl="0" eaLnBrk="1" latinLnBrk="0" hangingPunct="1">
        <a:spcBef>
          <a:spcPts val="600"/>
        </a:spcBef>
        <a:buFont typeface="Calibri" pitchFamily="34" charset="0"/>
        <a:buChar char="▫"/>
        <a:defRPr sz="2200" kern="1200">
          <a:solidFill>
            <a:srgbClr val="002060"/>
          </a:solidFill>
          <a:latin typeface="+mn-lt"/>
          <a:ea typeface="+mn-ea"/>
          <a:cs typeface="+mn-cs"/>
        </a:defRPr>
      </a:lvl3pPr>
      <a:lvl4pPr marL="1554480" indent="-228600" algn="l" defTabSz="914400" rtl="0" eaLnBrk="1" latinLnBrk="0" hangingPunct="1">
        <a:spcBef>
          <a:spcPts val="600"/>
        </a:spcBef>
        <a:buFont typeface="Calibri" pitchFamily="34" charset="0"/>
        <a:buChar char="▫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Font typeface="Calibri" pitchFamily="34" charset="0"/>
        <a:buChar char="▫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twitter.com/IER_Kyiv" TargetMode="External"/><Relationship Id="rId7" Type="http://schemas.openxmlformats.org/officeDocument/2006/relationships/hyperlink" Target="http://www.ier.com.ua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hyperlink" Target="https://www.facebook.com/IER.Kyi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1700808"/>
            <a:ext cx="8892505" cy="216024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Спрощення процедур </a:t>
            </a:r>
            <a:br>
              <a:rPr lang="uk-UA" dirty="0" smtClean="0"/>
            </a:br>
            <a:r>
              <a:rPr lang="uk-UA" dirty="0" smtClean="0"/>
              <a:t>торгівлі в Україні: </a:t>
            </a:r>
            <a:br>
              <a:rPr lang="uk-UA" dirty="0" smtClean="0"/>
            </a:br>
            <a:r>
              <a:rPr lang="uk-UA" dirty="0" smtClean="0"/>
              <a:t>перешкоди очима бізнесу </a:t>
            </a:r>
            <a:br>
              <a:rPr lang="uk-UA" dirty="0" smtClean="0"/>
            </a:br>
            <a:r>
              <a:rPr lang="uk-UA" sz="2700" dirty="0" smtClean="0"/>
              <a:t>(за результатами 2-го щорічного опитування </a:t>
            </a:r>
            <a:br>
              <a:rPr lang="uk-UA" sz="2700" dirty="0" smtClean="0"/>
            </a:br>
            <a:r>
              <a:rPr lang="uk-UA" sz="2700" dirty="0" smtClean="0"/>
              <a:t>«Діалог зі сприяння торгівлі»)</a:t>
            </a:r>
            <a:endParaRPr lang="uk-UA" sz="27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4293096"/>
            <a:ext cx="8928992" cy="1656184"/>
          </a:xfrm>
        </p:spPr>
        <p:txBody>
          <a:bodyPr/>
          <a:lstStyle/>
          <a:p>
            <a:r>
              <a:rPr lang="uk-UA" dirty="0" smtClean="0"/>
              <a:t>Андрій </a:t>
            </a:r>
            <a:r>
              <a:rPr lang="uk-UA" dirty="0" err="1" smtClean="0"/>
              <a:t>Бутін</a:t>
            </a:r>
            <a:endParaRPr lang="uk-UA" dirty="0" smtClean="0"/>
          </a:p>
          <a:p>
            <a:r>
              <a:rPr lang="uk-UA" sz="2000" dirty="0" smtClean="0"/>
              <a:t>старший науковий співробітник</a:t>
            </a:r>
          </a:p>
          <a:p>
            <a:r>
              <a:rPr lang="uk-UA" sz="2000" dirty="0" smtClean="0"/>
              <a:t>Інституту економічних досліджень та політичних консультацій</a:t>
            </a:r>
          </a:p>
          <a:p>
            <a:r>
              <a:rPr lang="uk-UA" sz="2000" dirty="0" smtClean="0"/>
              <a:t>експерт проекту «Діалог зі сприяння торгівлі»</a:t>
            </a:r>
          </a:p>
          <a:p>
            <a:endParaRPr lang="uk-U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79512" y="6309320"/>
            <a:ext cx="8820497" cy="360040"/>
          </a:xfrm>
        </p:spPr>
        <p:txBody>
          <a:bodyPr/>
          <a:lstStyle/>
          <a:p>
            <a:r>
              <a:rPr lang="uk-UA" noProof="0" dirty="0" smtClean="0"/>
              <a:t>м. </a:t>
            </a:r>
            <a:r>
              <a:rPr lang="uk-UA" dirty="0" smtClean="0"/>
              <a:t>Київ</a:t>
            </a:r>
            <a:r>
              <a:rPr lang="uk-UA" noProof="0" dirty="0" smtClean="0"/>
              <a:t>, 31 травня 2017 року</a:t>
            </a:r>
            <a:endParaRPr lang="uk-UA" noProof="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037089" y="692696"/>
            <a:ext cx="2106911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6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30502" y="215031"/>
            <a:ext cx="720083" cy="47766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319410"/>
            <a:ext cx="2160240" cy="7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60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340769"/>
            <a:ext cx="8424936" cy="5148572"/>
          </a:xfrm>
        </p:spPr>
        <p:txBody>
          <a:bodyPr>
            <a:normAutofit/>
          </a:bodyPr>
          <a:lstStyle/>
          <a:p>
            <a:r>
              <a:rPr lang="uk-UA" b="1" dirty="0" smtClean="0"/>
              <a:t>У жовтні-грудні 2016 </a:t>
            </a:r>
            <a:r>
              <a:rPr lang="uk-UA" dirty="0" smtClean="0"/>
              <a:t>року Інститут економічних досліджень та політичних консультацій провів </a:t>
            </a:r>
            <a:r>
              <a:rPr lang="uk-UA" b="1" dirty="0" smtClean="0"/>
              <a:t>другу хвилю опитування </a:t>
            </a:r>
            <a:r>
              <a:rPr lang="uk-UA" dirty="0" smtClean="0"/>
              <a:t>українських експортерів та імпортерів в рамках проекту «Діалог зі сприяння торгівлі» </a:t>
            </a:r>
          </a:p>
          <a:p>
            <a:r>
              <a:rPr lang="uk-UA" b="1" dirty="0" smtClean="0"/>
              <a:t>Мета дослідження</a:t>
            </a:r>
            <a:r>
              <a:rPr lang="uk-UA" dirty="0" smtClean="0"/>
              <a:t>: </a:t>
            </a:r>
          </a:p>
          <a:p>
            <a:pPr lvl="1"/>
            <a:r>
              <a:rPr lang="uk-UA" dirty="0" smtClean="0"/>
              <a:t>оцінити зміни в політиці сприяння торгівлі та практиці її виконання;</a:t>
            </a:r>
          </a:p>
          <a:p>
            <a:pPr lvl="1"/>
            <a:r>
              <a:rPr lang="uk-UA" dirty="0" smtClean="0"/>
              <a:t>оцінити рівень залучення бізнесу до діалогу з владою у сфері розробки заходів щодо сприяння торгівлі на національному та регіональному рівнях</a:t>
            </a:r>
          </a:p>
          <a:p>
            <a:r>
              <a:rPr lang="uk-UA" dirty="0" smtClean="0"/>
              <a:t>Польовий етап опитування був здійснений компанією GfK Україна та Луганською регіональною ТПП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476672"/>
            <a:ext cx="8505946" cy="902802"/>
          </a:xfrm>
        </p:spPr>
        <p:txBody>
          <a:bodyPr/>
          <a:lstStyle/>
          <a:p>
            <a:r>
              <a:rPr lang="uk-UA" dirty="0" smtClean="0"/>
              <a:t>Опитування: ключові факти</a:t>
            </a:r>
            <a:endParaRPr lang="en-US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Picture 4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xmlns="" val="282054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6769" y="1379475"/>
            <a:ext cx="8424936" cy="4819548"/>
          </a:xfrm>
        </p:spPr>
        <p:txBody>
          <a:bodyPr>
            <a:normAutofit/>
          </a:bodyPr>
          <a:lstStyle/>
          <a:p>
            <a:r>
              <a:rPr lang="uk-UA" dirty="0"/>
              <a:t>Було опитано </a:t>
            </a:r>
            <a:r>
              <a:rPr lang="uk-UA" dirty="0" smtClean="0"/>
              <a:t>1044 підприємства </a:t>
            </a:r>
            <a:r>
              <a:rPr lang="uk-UA" dirty="0"/>
              <a:t>у 25 регіонах </a:t>
            </a:r>
            <a:r>
              <a:rPr lang="uk-UA" dirty="0" smtClean="0"/>
              <a:t>України. Опитування </a:t>
            </a:r>
            <a:r>
              <a:rPr lang="uk-UA" dirty="0"/>
              <a:t>не проводилось у АР Крим та м. </a:t>
            </a:r>
            <a:r>
              <a:rPr lang="uk-UA" dirty="0" smtClean="0"/>
              <a:t>Севастополь</a:t>
            </a:r>
          </a:p>
          <a:p>
            <a:r>
              <a:rPr lang="uk-UA" dirty="0" smtClean="0"/>
              <a:t>Представлені сектори: 59% – промисловість, 29,5% – торгівля, 8% – сільське господарство, 3% – послуги </a:t>
            </a:r>
          </a:p>
          <a:p>
            <a:r>
              <a:rPr lang="uk-UA" dirty="0" smtClean="0"/>
              <a:t>28% </a:t>
            </a:r>
            <a:r>
              <a:rPr lang="uk-UA" dirty="0"/>
              <a:t>опитаних – </a:t>
            </a:r>
            <a:r>
              <a:rPr lang="uk-UA" dirty="0" smtClean="0"/>
              <a:t>лише експортери</a:t>
            </a:r>
            <a:r>
              <a:rPr lang="uk-UA" dirty="0"/>
              <a:t>, </a:t>
            </a:r>
            <a:r>
              <a:rPr lang="uk-UA" dirty="0" smtClean="0"/>
              <a:t>26% </a:t>
            </a:r>
            <a:r>
              <a:rPr lang="uk-UA" dirty="0"/>
              <a:t>– </a:t>
            </a:r>
            <a:r>
              <a:rPr lang="uk-UA" dirty="0" smtClean="0"/>
              <a:t>лише імпортери</a:t>
            </a:r>
            <a:r>
              <a:rPr lang="uk-UA" dirty="0"/>
              <a:t>, </a:t>
            </a:r>
            <a:r>
              <a:rPr lang="uk-UA" dirty="0" smtClean="0"/>
              <a:t>46% </a:t>
            </a:r>
            <a:r>
              <a:rPr lang="uk-UA" dirty="0"/>
              <a:t>здійснюють експорт та імпорт</a:t>
            </a:r>
          </a:p>
          <a:p>
            <a:endParaRPr lang="uk-UA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476672"/>
            <a:ext cx="8505946" cy="902802"/>
          </a:xfrm>
        </p:spPr>
        <p:txBody>
          <a:bodyPr/>
          <a:lstStyle/>
          <a:p>
            <a:r>
              <a:rPr lang="uk-UA" dirty="0" smtClean="0"/>
              <a:t>Опис респондентів</a:t>
            </a:r>
            <a:endParaRPr lang="en-US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Picture 4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Content Placeholder 1"/>
          <p:cNvSpPr txBox="1">
            <a:spLocks/>
          </p:cNvSpPr>
          <p:nvPr/>
        </p:nvSpPr>
        <p:spPr>
          <a:xfrm>
            <a:off x="395536" y="3789040"/>
            <a:ext cx="4320480" cy="2312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42900" algn="l" defTabSz="914400" rtl="0" eaLnBrk="1" latinLnBrk="0" hangingPunct="1">
              <a:spcBef>
                <a:spcPts val="600"/>
              </a:spcBef>
              <a:buFont typeface="Wingdings" pitchFamily="2" charset="2"/>
              <a:buChar char="§"/>
              <a:defRPr sz="2400" b="0" kern="1200">
                <a:solidFill>
                  <a:srgbClr val="002060"/>
                </a:solidFill>
                <a:latin typeface="+mn-lt"/>
                <a:ea typeface="+mn-ea"/>
                <a:cs typeface="Lucida Sans Unicode" pitchFamily="34" charset="0"/>
              </a:defRPr>
            </a:lvl1pPr>
            <a:lvl2pPr marL="731520" indent="-285750" algn="l" defTabSz="914400" rtl="0" eaLnBrk="1" latinLnBrk="0" hangingPunct="1">
              <a:spcBef>
                <a:spcPts val="600"/>
              </a:spcBef>
              <a:buFont typeface="Calibri" pitchFamily="34" charset="0"/>
              <a:buChar char="▫"/>
              <a:defRPr sz="2200" b="0" kern="1200">
                <a:solidFill>
                  <a:srgbClr val="002060"/>
                </a:solidFill>
                <a:latin typeface="+mn-lt"/>
                <a:ea typeface="+mn-ea"/>
                <a:cs typeface="Lucida Sans Unicode" pitchFamily="34" charset="0"/>
              </a:defRPr>
            </a:lvl2pPr>
            <a:lvl3pPr marL="1188720" indent="-228600" algn="l" defTabSz="914400" rtl="0" eaLnBrk="1" latinLnBrk="0" hangingPunct="1">
              <a:spcBef>
                <a:spcPts val="600"/>
              </a:spcBef>
              <a:buFont typeface="Calibri" pitchFamily="34" charset="0"/>
              <a:buChar char="▫"/>
              <a:defRPr sz="2200" b="0" kern="1200">
                <a:solidFill>
                  <a:srgbClr val="002060"/>
                </a:solidFill>
                <a:latin typeface="+mn-lt"/>
                <a:ea typeface="+mn-ea"/>
                <a:cs typeface="Lucida Sans Unicode" pitchFamily="34" charset="0"/>
              </a:defRPr>
            </a:lvl3pPr>
            <a:lvl4pPr marL="1554480" indent="-228600" algn="l" defTabSz="914400" rtl="0" eaLnBrk="1" latinLnBrk="0" hangingPunct="1">
              <a:spcBef>
                <a:spcPts val="600"/>
              </a:spcBef>
              <a:buFont typeface="Calibri" pitchFamily="34" charset="0"/>
              <a:buChar char="▫"/>
              <a:defRPr sz="2000" b="0" kern="1200">
                <a:solidFill>
                  <a:srgbClr val="002060"/>
                </a:solidFill>
                <a:latin typeface="+mn-lt"/>
                <a:ea typeface="+mn-ea"/>
                <a:cs typeface="Lucida Sans Unicode" pitchFamily="34" charset="0"/>
              </a:defRPr>
            </a:lvl4pPr>
            <a:lvl5pPr marL="2057400" indent="-228600" algn="l" defTabSz="914400" rtl="0" eaLnBrk="1" latinLnBrk="0" hangingPunct="1">
              <a:spcBef>
                <a:spcPts val="600"/>
              </a:spcBef>
              <a:buFont typeface="Calibri" pitchFamily="34" charset="0"/>
              <a:buChar char="▫"/>
              <a:defRPr sz="1800" b="0" kern="1200">
                <a:solidFill>
                  <a:srgbClr val="002060"/>
                </a:solidFill>
                <a:latin typeface="+mn-lt"/>
                <a:ea typeface="+mn-ea"/>
                <a:cs typeface="Lucida Sans Unicode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/>
              <a:t>23% – мікропідприємства (до 10 працівників), 31% – малі (11-50), 23% – середні (51-250), 23% – великі (більш, ніж 250 працівників)</a:t>
            </a:r>
            <a:endParaRPr lang="en-US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en-US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3571396"/>
              </p:ext>
            </p:extLst>
          </p:nvPr>
        </p:nvGraphicFramePr>
        <p:xfrm>
          <a:off x="4499992" y="3861048"/>
          <a:ext cx="3995936" cy="1992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98893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772816"/>
            <a:ext cx="3816424" cy="4637112"/>
          </a:xfrm>
        </p:spPr>
        <p:txBody>
          <a:bodyPr>
            <a:normAutofit/>
          </a:bodyPr>
          <a:lstStyle/>
          <a:p>
            <a:r>
              <a:rPr lang="uk-UA" sz="2200" dirty="0" smtClean="0"/>
              <a:t>Європейський Союз – основний напрямок торгівлі для опитаних експортерів та імпортерів</a:t>
            </a:r>
          </a:p>
          <a:p>
            <a:pPr marL="22860" indent="0">
              <a:buNone/>
            </a:pPr>
            <a:endParaRPr lang="uk-UA" sz="2200" dirty="0" smtClean="0"/>
          </a:p>
          <a:p>
            <a:r>
              <a:rPr lang="uk-UA" sz="2200" dirty="0" smtClean="0"/>
              <a:t>Вагома частина опитаних торгує з країнами Євразійського Економічного Союзу та з Росією</a:t>
            </a:r>
            <a:endParaRPr lang="uk-UA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Напрямки експорту та імпорту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426567" y="6409928"/>
            <a:ext cx="48097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00" dirty="0" smtClean="0"/>
              <a:t>* Сума відсотків перевищує 100%, оскільки респонденти могли обрати декілька відповідей</a:t>
            </a:r>
            <a:endParaRPr lang="uk-UA" sz="900" dirty="0"/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6644278"/>
              </p:ext>
            </p:extLst>
          </p:nvPr>
        </p:nvGraphicFramePr>
        <p:xfrm>
          <a:off x="4139952" y="1628800"/>
          <a:ext cx="4758482" cy="4657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06284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282568"/>
            <a:ext cx="8229600" cy="5088220"/>
          </a:xfrm>
        </p:spPr>
        <p:txBody>
          <a:bodyPr/>
          <a:lstStyle/>
          <a:p>
            <a:r>
              <a:rPr lang="en-US" dirty="0" smtClean="0"/>
              <a:t>35% </a:t>
            </a:r>
            <a:r>
              <a:rPr lang="uk-UA" dirty="0" smtClean="0"/>
              <a:t>респондентів серед підприємств-імпортерів </a:t>
            </a:r>
            <a:r>
              <a:rPr lang="uk-UA" b="1" dirty="0" smtClean="0"/>
              <a:t>особисто</a:t>
            </a:r>
            <a:r>
              <a:rPr lang="uk-UA" dirty="0" smtClean="0"/>
              <a:t> стикалися із перешкодами при здійсненні імпорту</a:t>
            </a: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Перешкоди для імпорту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426567" y="6258508"/>
            <a:ext cx="48097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00" dirty="0" smtClean="0"/>
              <a:t>* Сума відсотків перевищує 100%, оскільки респонденти могли обрати декілька відповідей</a:t>
            </a:r>
            <a:endParaRPr lang="uk-UA" sz="9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44209585"/>
              </p:ext>
            </p:extLst>
          </p:nvPr>
        </p:nvGraphicFramePr>
        <p:xfrm>
          <a:off x="683568" y="2060848"/>
          <a:ext cx="8064896" cy="41780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8"/>
          <p:cNvSpPr/>
          <p:nvPr/>
        </p:nvSpPr>
        <p:spPr>
          <a:xfrm>
            <a:off x="488056" y="2420888"/>
            <a:ext cx="5380087" cy="151216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328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497739"/>
            <a:ext cx="8352928" cy="4525963"/>
          </a:xfrm>
        </p:spPr>
        <p:txBody>
          <a:bodyPr/>
          <a:lstStyle/>
          <a:p>
            <a:r>
              <a:rPr lang="en-US" dirty="0" smtClean="0"/>
              <a:t>27% </a:t>
            </a:r>
            <a:r>
              <a:rPr lang="uk-UA" dirty="0" smtClean="0"/>
              <a:t>респондентів серед підприємств-експортерів </a:t>
            </a:r>
            <a:r>
              <a:rPr lang="uk-UA" b="1" dirty="0" smtClean="0"/>
              <a:t>особисто</a:t>
            </a:r>
            <a:r>
              <a:rPr lang="uk-UA" dirty="0" smtClean="0"/>
              <a:t> стикалися із перешкодами при здійсненні експорту  </a:t>
            </a:r>
            <a:endParaRPr lang="uk-U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Перешкоди для експорту 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426567" y="6409928"/>
            <a:ext cx="48097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00" dirty="0" smtClean="0"/>
              <a:t>* Сума відсотків перевищує 100%, оскільки респонденти могли обрати декілька відповідей</a:t>
            </a:r>
            <a:endParaRPr lang="uk-UA" sz="9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58568334"/>
              </p:ext>
            </p:extLst>
          </p:nvPr>
        </p:nvGraphicFramePr>
        <p:xfrm>
          <a:off x="755576" y="2348880"/>
          <a:ext cx="8064896" cy="4061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76605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algn="just"/>
            <a:r>
              <a:rPr lang="uk-UA" dirty="0" smtClean="0"/>
              <a:t>Опитані підприємства поділяються на тих, що вважають роботу митниці в цілому ефективною, але такою, що вимагає деяких змін, (44%) та тих, що вважають її роботу неефективною, але сподіваються на реформи, (36%)</a:t>
            </a:r>
          </a:p>
          <a:p>
            <a:pPr algn="just"/>
            <a:r>
              <a:rPr lang="uk-UA" dirty="0" smtClean="0"/>
              <a:t>Частка останніх зросла порівняно із 2015 роком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uk-UA" dirty="0" smtClean="0"/>
              <a:t>Оцінка ефективності </a:t>
            </a:r>
            <a:br>
              <a:rPr lang="uk-UA" dirty="0" smtClean="0"/>
            </a:br>
            <a:r>
              <a:rPr lang="uk-UA" dirty="0" smtClean="0"/>
              <a:t>роботи митниці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35546624"/>
              </p:ext>
            </p:extLst>
          </p:nvPr>
        </p:nvGraphicFramePr>
        <p:xfrm>
          <a:off x="229268" y="3861048"/>
          <a:ext cx="8580533" cy="2603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18720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510824"/>
            <a:ext cx="4038600" cy="4615340"/>
          </a:xfrm>
        </p:spPr>
        <p:txBody>
          <a:bodyPr/>
          <a:lstStyle/>
          <a:p>
            <a:r>
              <a:rPr lang="uk-UA" sz="2200" b="1" dirty="0" smtClean="0"/>
              <a:t>Недосконале митне законодавство </a:t>
            </a:r>
            <a:r>
              <a:rPr lang="uk-UA" sz="2200" dirty="0" smtClean="0"/>
              <a:t>– основна проблема у роботі митниці, на думку опитаних підприємств</a:t>
            </a:r>
          </a:p>
          <a:p>
            <a:pPr marL="22860" indent="0">
              <a:buNone/>
            </a:pPr>
            <a:endParaRPr lang="uk-UA" sz="2200" dirty="0" smtClean="0"/>
          </a:p>
          <a:p>
            <a:r>
              <a:rPr lang="uk-UA" sz="2200" dirty="0" smtClean="0"/>
              <a:t>Вагомими проблемами є     (2) </a:t>
            </a:r>
            <a:r>
              <a:rPr lang="uk-UA" sz="2200" b="1" dirty="0" smtClean="0"/>
              <a:t>брак прозорості і відкритості</a:t>
            </a:r>
            <a:r>
              <a:rPr lang="uk-UA" sz="2200" dirty="0" smtClean="0"/>
              <a:t>,                             (3) </a:t>
            </a:r>
            <a:r>
              <a:rPr lang="uk-UA" sz="2200" b="1" dirty="0" smtClean="0"/>
              <a:t>свідоме завищення митної вартості товарів, </a:t>
            </a:r>
            <a:r>
              <a:rPr lang="uk-UA" sz="2200" dirty="0" smtClean="0"/>
              <a:t> </a:t>
            </a:r>
            <a:br>
              <a:rPr lang="uk-UA" sz="2200" dirty="0" smtClean="0"/>
            </a:br>
            <a:r>
              <a:rPr lang="uk-UA" sz="2200" dirty="0" smtClean="0"/>
              <a:t>(4) </a:t>
            </a:r>
            <a:r>
              <a:rPr lang="uk-UA" sz="2200" b="1" dirty="0" smtClean="0"/>
              <a:t>корупція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Проблеми на митниці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426567" y="6258508"/>
            <a:ext cx="48097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00" dirty="0" smtClean="0"/>
              <a:t>* Сума відсотків перевищує 100%, оскільки респонденти могли обрати декілька відповідей</a:t>
            </a:r>
            <a:endParaRPr lang="uk-UA" sz="900" dirty="0"/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83649362"/>
              </p:ext>
            </p:extLst>
          </p:nvPr>
        </p:nvGraphicFramePr>
        <p:xfrm>
          <a:off x="4355976" y="1235458"/>
          <a:ext cx="4536503" cy="4747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84592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algn="just"/>
            <a:r>
              <a:rPr lang="uk-UA" dirty="0" smtClean="0"/>
              <a:t>Опитані підприємства оцінюють технічне оснащення митниці (у тому числі програмне забезпечення) позитивно або нейтрально</a:t>
            </a:r>
          </a:p>
          <a:p>
            <a:pPr algn="just"/>
            <a:r>
              <a:rPr lang="uk-UA" dirty="0" smtClean="0"/>
              <a:t>Підприємства</a:t>
            </a:r>
            <a:r>
              <a:rPr lang="uk-UA" dirty="0"/>
              <a:t>, що здійснюють лише імпорт, </a:t>
            </a:r>
            <a:r>
              <a:rPr lang="uk-UA" dirty="0" smtClean="0"/>
              <a:t>менш </a:t>
            </a:r>
            <a:r>
              <a:rPr lang="uk-UA" dirty="0"/>
              <a:t>позитивно </a:t>
            </a:r>
            <a:r>
              <a:rPr lang="uk-UA" dirty="0" smtClean="0"/>
              <a:t>оцінюють якість </a:t>
            </a:r>
            <a:r>
              <a:rPr lang="uk-UA" dirty="0"/>
              <a:t>технічного оснащення на митницях, ніж інші опитані підприємства</a:t>
            </a:r>
            <a:endParaRPr lang="uk-UA" dirty="0" smtClean="0"/>
          </a:p>
          <a:p>
            <a:pPr algn="just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uk-UA" dirty="0" smtClean="0"/>
              <a:t>Оцінка технічного </a:t>
            </a:r>
            <a:br>
              <a:rPr lang="uk-UA" dirty="0" smtClean="0"/>
            </a:br>
            <a:r>
              <a:rPr lang="uk-UA" dirty="0" smtClean="0"/>
              <a:t>оснащення митниці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1403873"/>
              </p:ext>
            </p:extLst>
          </p:nvPr>
        </p:nvGraphicFramePr>
        <p:xfrm>
          <a:off x="229268" y="4149080"/>
          <a:ext cx="8712968" cy="2208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910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algn="just"/>
            <a:r>
              <a:rPr lang="uk-UA" dirty="0" smtClean="0"/>
              <a:t>Порівняно </a:t>
            </a:r>
            <a:r>
              <a:rPr lang="uk-UA" dirty="0"/>
              <a:t>із 2014 роком, близько третини підприємств зафіксували зниження часових витрат, пов’язаних із проходженням </a:t>
            </a:r>
            <a:r>
              <a:rPr lang="uk-UA" dirty="0" smtClean="0"/>
              <a:t>митниці</a:t>
            </a:r>
          </a:p>
          <a:p>
            <a:pPr algn="just"/>
            <a:r>
              <a:rPr lang="uk-UA" dirty="0" smtClean="0"/>
              <a:t>Але </a:t>
            </a:r>
            <a:r>
              <a:rPr lang="uk-UA" dirty="0"/>
              <a:t>частка підприємств, які у 2016 році стали платити більше при здійсненні імпорту та експорту, перевищує частку тих, які заплатили </a:t>
            </a:r>
            <a:r>
              <a:rPr lang="uk-UA" dirty="0" smtClean="0"/>
              <a:t>менше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Зміна вартості митного оформлення (гроші та час)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8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05289366"/>
              </p:ext>
            </p:extLst>
          </p:nvPr>
        </p:nvGraphicFramePr>
        <p:xfrm>
          <a:off x="395536" y="4221088"/>
          <a:ext cx="8280920" cy="2171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95686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266945"/>
            <a:ext cx="8229600" cy="4525963"/>
          </a:xfrm>
        </p:spPr>
        <p:txBody>
          <a:bodyPr>
            <a:normAutofit/>
          </a:bodyPr>
          <a:lstStyle/>
          <a:p>
            <a:r>
              <a:rPr lang="uk-UA" sz="2200" dirty="0" smtClean="0"/>
              <a:t>20% усіх опитаних повідомили, що мали досвід проходження митних процедур через «єдине вікно», 28% повідомили, що не мали такого досвіду;</a:t>
            </a:r>
            <a:r>
              <a:rPr lang="uk-UA" sz="2200" dirty="0"/>
              <a:t> </a:t>
            </a:r>
            <a:r>
              <a:rPr lang="uk-UA" sz="2200" dirty="0" smtClean="0"/>
              <a:t>52% підприємств працюють через митних брокерів.</a:t>
            </a:r>
          </a:p>
          <a:p>
            <a:r>
              <a:rPr lang="uk-UA" sz="2200" dirty="0" smtClean="0"/>
              <a:t>Якщо не рахувати підприємств, що працюють з митними брокерами, то митні процедури через «єдине вікно» проходили 42% опитаних.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Проходження «єдиного вікна»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83257046"/>
              </p:ext>
            </p:extLst>
          </p:nvPr>
        </p:nvGraphicFramePr>
        <p:xfrm>
          <a:off x="535830" y="3717032"/>
          <a:ext cx="8218532" cy="2549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84328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pPr algn="just"/>
            <a:r>
              <a:rPr lang="uk-UA" sz="2200" dirty="0" smtClean="0"/>
              <a:t>Більшість підприємств надають державним органам документи у вигляді електронного запису:</a:t>
            </a:r>
          </a:p>
          <a:p>
            <a:pPr marL="22860" indent="0" algn="just">
              <a:buNone/>
            </a:pPr>
            <a:r>
              <a:rPr lang="uk-UA" sz="2200" dirty="0" smtClean="0"/>
              <a:t>45% – більшість або всі документи,</a:t>
            </a:r>
          </a:p>
          <a:p>
            <a:pPr marL="22860" indent="0" algn="just">
              <a:buNone/>
            </a:pPr>
            <a:r>
              <a:rPr lang="uk-UA" sz="2200" dirty="0" smtClean="0"/>
              <a:t>38</a:t>
            </a:r>
            <a:r>
              <a:rPr lang="uk-UA" sz="2200" dirty="0"/>
              <a:t>% – частину документів </a:t>
            </a:r>
          </a:p>
          <a:p>
            <a:pPr algn="just"/>
            <a:r>
              <a:rPr lang="uk-UA" sz="2200" dirty="0" smtClean="0"/>
              <a:t>Але </a:t>
            </a:r>
            <a:r>
              <a:rPr lang="uk-UA" sz="2200" b="1" dirty="0" smtClean="0"/>
              <a:t>17%</a:t>
            </a:r>
            <a:r>
              <a:rPr lang="uk-UA" sz="2200" dirty="0" smtClean="0"/>
              <a:t> взагалі не використовують електронні документи</a:t>
            </a:r>
            <a:endParaRPr lang="uk-UA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Електронний документообіг (1)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27584" y="6285983"/>
            <a:ext cx="1598983" cy="47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000" b="1" dirty="0">
                <a:effectLst/>
                <a:latin typeface="Calibri"/>
                <a:ea typeface="Times New Roman"/>
                <a:cs typeface="Times New Roman"/>
              </a:rPr>
              <a:t>Проект фінансується Європейським Союзом</a:t>
            </a:r>
            <a:endParaRPr lang="ru-RU" sz="10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" name="Picture 6" descr="Eu_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268" y="6285983"/>
            <a:ext cx="613124" cy="406714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85553643"/>
              </p:ext>
            </p:extLst>
          </p:nvPr>
        </p:nvGraphicFramePr>
        <p:xfrm>
          <a:off x="3995936" y="1235458"/>
          <a:ext cx="4968552" cy="5050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07682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478" y="332656"/>
            <a:ext cx="8513962" cy="902802"/>
          </a:xfrm>
          <a:noFill/>
        </p:spPr>
        <p:txBody>
          <a:bodyPr/>
          <a:lstStyle/>
          <a:p>
            <a:r>
              <a:rPr lang="uk-UA" dirty="0" smtClean="0"/>
              <a:t>Дублювання документів</a:t>
            </a:r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467544" y="1412776"/>
            <a:ext cx="8424936" cy="4958011"/>
          </a:xfrm>
        </p:spPr>
        <p:txBody>
          <a:bodyPr/>
          <a:lstStyle/>
          <a:p>
            <a:r>
              <a:rPr lang="uk-UA" dirty="0" smtClean="0"/>
              <a:t>Дублювання документів у електронному та паперовому вигляді досить поширене: 16% опитаних підприємств дублюють усі документи, 49% – частину. Решта 35% подають документи лише у паперовій або електронній формі</a:t>
            </a:r>
          </a:p>
          <a:p>
            <a:r>
              <a:rPr lang="uk-UA" dirty="0" smtClean="0"/>
              <a:t>Середні підприємства найчастіше дублюють документи </a:t>
            </a:r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en-US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24138861"/>
              </p:ext>
            </p:extLst>
          </p:nvPr>
        </p:nvGraphicFramePr>
        <p:xfrm>
          <a:off x="539552" y="3573016"/>
          <a:ext cx="8208912" cy="2728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6417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riznyk\Pictures\Design\TEMPLATE\Без-имени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5656" y="1135975"/>
            <a:ext cx="7596361" cy="567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1236" y="259438"/>
            <a:ext cx="7581528" cy="759996"/>
          </a:xfrm>
        </p:spPr>
        <p:txBody>
          <a:bodyPr>
            <a:normAutofit/>
          </a:bodyPr>
          <a:lstStyle/>
          <a:p>
            <a:r>
              <a:rPr lang="uk-UA" altLang="en-US" noProof="0" dirty="0" smtClean="0"/>
              <a:t>Контакти</a:t>
            </a:r>
            <a:endParaRPr lang="uk-UA" noProof="0" dirty="0"/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6862763" y="6213475"/>
            <a:ext cx="15954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sz="2000" b="0" dirty="0">
                <a:solidFill>
                  <a:srgbClr val="002060"/>
                </a:solidFill>
                <a:ea typeface="Verdana" pitchFamily="34" charset="0"/>
                <a:cs typeface="Verdana" pitchFamily="34" charset="0"/>
                <a:hlinkClick r:id="rId3"/>
              </a:rPr>
              <a:t>@</a:t>
            </a:r>
            <a:r>
              <a:rPr lang="en-US" sz="2000" b="0" dirty="0" err="1">
                <a:solidFill>
                  <a:srgbClr val="002060"/>
                </a:solidFill>
                <a:ea typeface="Verdana" pitchFamily="34" charset="0"/>
                <a:cs typeface="Verdana" pitchFamily="34" charset="0"/>
                <a:hlinkClick r:id="rId3"/>
              </a:rPr>
              <a:t>IER_Kyiv</a:t>
            </a:r>
            <a:endParaRPr lang="en-US" sz="2000" b="0" dirty="0">
              <a:solidFill>
                <a:srgbClr val="002060"/>
              </a:solidFill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9038" y="6213475"/>
            <a:ext cx="431800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13475"/>
            <a:ext cx="404813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C:\Users\riznyk\Downloads\Ier_logo_ukr!!!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1518" y="1772816"/>
            <a:ext cx="3886200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715963" y="6213475"/>
            <a:ext cx="223471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sz="2000" b="0" dirty="0">
                <a:solidFill>
                  <a:srgbClr val="002060"/>
                </a:solidFill>
                <a:hlinkClick r:id="rId7"/>
              </a:rPr>
              <a:t>www.ier.com.ua</a:t>
            </a:r>
            <a:endParaRPr lang="en-US" sz="2000" b="0" dirty="0">
              <a:solidFill>
                <a:srgbClr val="002060"/>
              </a:solidFill>
            </a:endParaRPr>
          </a:p>
          <a:p>
            <a:pPr eaLnBrk="1" hangingPunct="1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022108" y="3501008"/>
            <a:ext cx="5151603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sz="1600" dirty="0"/>
          </a:p>
          <a:p>
            <a:pPr algn="ctr"/>
            <a:r>
              <a:rPr lang="ru-RU" sz="2000" dirty="0" err="1">
                <a:solidFill>
                  <a:srgbClr val="3A3A3A"/>
                </a:solidFill>
              </a:rPr>
              <a:t>вул</a:t>
            </a:r>
            <a:r>
              <a:rPr lang="ru-RU" sz="2000" dirty="0">
                <a:solidFill>
                  <a:srgbClr val="3A3A3A"/>
                </a:solidFill>
              </a:rPr>
              <a:t>. </a:t>
            </a:r>
            <a:r>
              <a:rPr lang="ru-RU" sz="2000" dirty="0" err="1">
                <a:solidFill>
                  <a:srgbClr val="3A3A3A"/>
                </a:solidFill>
              </a:rPr>
              <a:t>Рейтарська</a:t>
            </a:r>
            <a:r>
              <a:rPr lang="ru-RU" sz="2000" dirty="0">
                <a:solidFill>
                  <a:srgbClr val="3A3A3A"/>
                </a:solidFill>
              </a:rPr>
              <a:t> 8/5-А, </a:t>
            </a:r>
            <a:r>
              <a:rPr lang="ru-RU" sz="2000" dirty="0" err="1">
                <a:solidFill>
                  <a:srgbClr val="3A3A3A"/>
                </a:solidFill>
              </a:rPr>
              <a:t>Київ</a:t>
            </a:r>
            <a:r>
              <a:rPr lang="ru-RU" sz="2000" dirty="0">
                <a:solidFill>
                  <a:srgbClr val="3A3A3A"/>
                </a:solidFill>
              </a:rPr>
              <a:t> 01030, </a:t>
            </a:r>
            <a:r>
              <a:rPr lang="ru-RU" sz="2000" dirty="0" err="1">
                <a:solidFill>
                  <a:srgbClr val="3A3A3A"/>
                </a:solidFill>
              </a:rPr>
              <a:t>Україна</a:t>
            </a:r>
            <a:r>
              <a:rPr lang="ru-RU" sz="2000" dirty="0">
                <a:solidFill>
                  <a:srgbClr val="3A3A3A"/>
                </a:solidFill>
              </a:rPr>
              <a:t> </a:t>
            </a:r>
          </a:p>
          <a:p>
            <a:pPr algn="ctr"/>
            <a:r>
              <a:rPr lang="ru-RU" sz="2000" dirty="0">
                <a:solidFill>
                  <a:srgbClr val="3A3A3A"/>
                </a:solidFill>
              </a:rPr>
              <a:t>тел:  +38-044-278-6360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e-</a:t>
            </a:r>
            <a:r>
              <a:rPr lang="ru-RU" sz="2000" dirty="0" err="1">
                <a:solidFill>
                  <a:srgbClr val="002060"/>
                </a:solidFill>
              </a:rPr>
              <a:t>mail</a:t>
            </a:r>
            <a:r>
              <a:rPr lang="ru-RU" sz="2000" dirty="0">
                <a:solidFill>
                  <a:srgbClr val="002060"/>
                </a:solidFill>
              </a:rPr>
              <a:t>:  institute@ier.kiev.ua</a:t>
            </a:r>
          </a:p>
          <a:p>
            <a:endParaRPr lang="en-US" dirty="0"/>
          </a:p>
        </p:txBody>
      </p:sp>
      <p:pic>
        <p:nvPicPr>
          <p:cNvPr id="4098" name="Picture 2" descr="C:\Users\riznyk\Pictures\Design\TEMPLATE\twitter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0000" y="6002536"/>
            <a:ext cx="792088" cy="84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4139952" y="6223000"/>
            <a:ext cx="126791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rgbClr val="003399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rgbClr val="003399"/>
                </a:solidFill>
                <a:latin typeface="Verdana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sz="2000" b="0" dirty="0" smtClean="0">
                <a:solidFill>
                  <a:srgbClr val="002060"/>
                </a:solidFill>
                <a:ea typeface="Verdana" pitchFamily="34" charset="0"/>
                <a:cs typeface="Verdana" pitchFamily="34" charset="0"/>
                <a:hlinkClick r:id="rId9"/>
              </a:rPr>
              <a:t>IER.Kyiv</a:t>
            </a:r>
            <a:endParaRPr lang="en-US" sz="2000" b="0" dirty="0">
              <a:solidFill>
                <a:srgbClr val="002060"/>
              </a:solidFill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8945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41">
      <a:dk1>
        <a:srgbClr val="002060"/>
      </a:dk1>
      <a:lt1>
        <a:srgbClr val="FFFFFF"/>
      </a:lt1>
      <a:dk2>
        <a:srgbClr val="1F497D"/>
      </a:dk2>
      <a:lt2>
        <a:srgbClr val="EEECE1"/>
      </a:lt2>
      <a:accent1>
        <a:srgbClr val="A5C4E9"/>
      </a:accent1>
      <a:accent2>
        <a:srgbClr val="0F233C"/>
      </a:accent2>
      <a:accent3>
        <a:srgbClr val="FFC000"/>
      </a:accent3>
      <a:accent4>
        <a:srgbClr val="2D6EB9"/>
      </a:accent4>
      <a:accent5>
        <a:srgbClr val="EBEB7D"/>
      </a:accent5>
      <a:accent6>
        <a:srgbClr val="1E4673"/>
      </a:accent6>
      <a:hlink>
        <a:srgbClr val="0000FF"/>
      </a:hlink>
      <a:folHlink>
        <a:srgbClr val="800080"/>
      </a:folHlink>
    </a:clrScheme>
    <a:fontScheme name="Custom 10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2300</TotalTime>
  <Words>771</Words>
  <Application>Microsoft Office PowerPoint</Application>
  <PresentationFormat>Экран (4:3)</PresentationFormat>
  <Paragraphs>88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Спрощення процедур  торгівлі в Україні:  перешкоди очима бізнесу  (за результатами 2-го щорічного опитування  «Діалог зі сприяння торгівлі»)</vt:lpstr>
      <vt:lpstr>Опитування: ключові факти</vt:lpstr>
      <vt:lpstr>Опис респондентів</vt:lpstr>
      <vt:lpstr>Напрямки експорту та імпорту</vt:lpstr>
      <vt:lpstr>Перешкоди для імпорту</vt:lpstr>
      <vt:lpstr>Перешкоди для експорту </vt:lpstr>
      <vt:lpstr>Оцінка ефективності  роботи митниці</vt:lpstr>
      <vt:lpstr>Проблеми на митниці</vt:lpstr>
      <vt:lpstr>Оцінка технічного  оснащення митниці</vt:lpstr>
      <vt:lpstr>Зміна вартості митного оформлення (гроші та час)</vt:lpstr>
      <vt:lpstr>Проходження «єдиного вікна»</vt:lpstr>
      <vt:lpstr>Електронний документообіг (1)</vt:lpstr>
      <vt:lpstr>Дублювання документів</vt:lpstr>
      <vt:lpstr>Контакти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Автономні торговельні преференції ЄС:</dc:title>
  <dc:creator>Sara Yasmeen (Wipro Technologies)</dc:creator>
  <cp:lastModifiedBy>pc</cp:lastModifiedBy>
  <cp:revision>182</cp:revision>
  <cp:lastPrinted>2017-05-30T08:20:33Z</cp:lastPrinted>
  <dcterms:created xsi:type="dcterms:W3CDTF">2010-02-23T11:30:32Z</dcterms:created>
  <dcterms:modified xsi:type="dcterms:W3CDTF">2017-05-31T08:00:48Z</dcterms:modified>
</cp:coreProperties>
</file>