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77" r:id="rId4"/>
    <p:sldId id="280" r:id="rId5"/>
    <p:sldId id="282" r:id="rId6"/>
    <p:sldId id="283" r:id="rId7"/>
    <p:sldId id="284" r:id="rId8"/>
    <p:sldId id="281" r:id="rId9"/>
    <p:sldId id="287" r:id="rId10"/>
    <p:sldId id="295" r:id="rId11"/>
    <p:sldId id="294" r:id="rId12"/>
    <p:sldId id="289" r:id="rId13"/>
    <p:sldId id="291" r:id="rId14"/>
    <p:sldId id="292" r:id="rId15"/>
    <p:sldId id="293" r:id="rId16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tyana Grischenko" initials="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F7A"/>
    <a:srgbClr val="FFFFFF"/>
    <a:srgbClr val="EAEAEA"/>
    <a:srgbClr val="419195"/>
    <a:srgbClr val="96B8BC"/>
    <a:srgbClr val="475F60"/>
    <a:srgbClr val="008896"/>
    <a:srgbClr val="2D5A5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118" autoAdjust="0"/>
  </p:normalViewPr>
  <p:slideViewPr>
    <p:cSldViewPr snapToGrid="0">
      <p:cViewPr varScale="1">
        <p:scale>
          <a:sx n="79" d="100"/>
          <a:sy n="79" d="100"/>
        </p:scale>
        <p:origin x="150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C06780-905D-4C8A-A294-4792661C8EA2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2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21845B-BB99-41A9-AF0B-5E56C24CE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14BEDF-8C59-4E6F-8F51-2633A5249CD7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79142"/>
            <a:ext cx="5438775" cy="390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2"/>
            <a:ext cx="2946400" cy="4985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87E529-7032-4155-A76B-785A44FCF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8C135-D68C-4954-8740-58A1072C4C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2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87E529-7032-4155-A76B-785A44FCFE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9260A6-C5E1-4D12-A643-25416ED822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0A0678-0516-4D20-BC89-49CFFDB405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FB9BD1-A72A-41AA-9CA4-529CF7CFC3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22CA-8033-4BB6-9413-CF585729DC89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69F8-07DD-48C4-BBA7-F9A14510D3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B12B-BAB9-4061-B796-5EC4B2ECDD21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5544-1D17-4932-AC0E-F8A3D6BA7A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1C00-D18A-4458-AEF6-665D40E439A1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7D95B-79F5-47EE-B164-8AC8CEDBE7A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3C673A-4881-4392-9B12-57BB73696568}" type="datetime1">
              <a:rPr lang="uk-UA"/>
              <a:pPr>
                <a:defRPr/>
              </a:pPr>
              <a:t>16.01.2018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4C7D9D-09FD-4F3C-A355-6DFEF746E3C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4F21-8A7D-41A7-8CAC-F9ECBF455264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E33D-5E5E-408A-9424-D3D79BAF32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92FD-53EA-4D70-B6CC-34CF16B5EFCF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1B636-177A-4B69-BDBD-8C8B8FD5D5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04AF-139E-48A7-8EA4-8B6941412CCF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72A5-AB01-40A4-859E-623853BD6B6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B62C-C318-49FE-BCAB-204AED38FE92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E651-6D68-4EDF-BB28-D3D994D57A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B4C9-F855-481A-B81B-D57CF71F2940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5E856-4A02-429A-B269-81B1BFEB3A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3BB6-781C-41D8-8FF0-F075DB167D38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7E37-E53E-4195-A625-4F316B40AE5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607F-6196-40CB-A65B-4E35E99B8E21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21AD-5CFB-4477-9FA1-A944D22784B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BD0D-ECA0-41A4-BA43-09CEB3B6B90C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92609-EBB6-46B9-8376-C683A652D6E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8A0B6-5468-4304-9C08-91AC1C5BA64F}" type="datetime1">
              <a:rPr lang="uk-UA"/>
              <a:pPr>
                <a:defRPr/>
              </a:pPr>
              <a:t>16.01.2018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D6054E-D67B-4FF1-962F-7BC5C079B4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emf"/><Relationship Id="rId7" Type="http://schemas.openxmlformats.org/officeDocument/2006/relationships/image" Target="../media/image25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emf"/><Relationship Id="rId10" Type="http://schemas.microsoft.com/office/2007/relationships/hdphoto" Target="../media/hdphoto1.wdp"/><Relationship Id="rId4" Type="http://schemas.openxmlformats.org/officeDocument/2006/relationships/image" Target="../media/image22.emf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78138"/>
            <a:ext cx="9144000" cy="1392237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387" name="object 3"/>
          <p:cNvSpPr>
            <a:spLocks noChangeArrowheads="1"/>
          </p:cNvSpPr>
          <p:nvPr/>
        </p:nvSpPr>
        <p:spPr bwMode="auto">
          <a:xfrm>
            <a:off x="6757989" y="595313"/>
            <a:ext cx="1006372" cy="98056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6388" name="object 2"/>
          <p:cNvSpPr txBox="1">
            <a:spLocks/>
          </p:cNvSpPr>
          <p:nvPr/>
        </p:nvSpPr>
        <p:spPr bwMode="auto">
          <a:xfrm>
            <a:off x="841375" y="3040063"/>
            <a:ext cx="76533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algn="ctr" defTabSz="914400">
              <a:lnSpc>
                <a:spcPts val="2700"/>
              </a:lnSpc>
              <a:spcBef>
                <a:spcPts val="0"/>
              </a:spcBef>
            </a:pPr>
            <a:r>
              <a:rPr lang="uk-UA" sz="2000" b="1" dirty="0">
                <a:solidFill>
                  <a:schemeClr val="bg1"/>
                </a:solidFill>
                <a:cs typeface="Arial" charset="0"/>
              </a:rPr>
              <a:t>ЧОМУ ТОВАРНИМ РИНКАМ ПОТРІБНІ НОВІ ФІНАНСОВІ ІНСТРУМЕНТИ ТА ЯК ЗАХИСТИТИ ЇХ УЧАСНИКІВ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marL="17463" algn="ctr" defTabSz="914400">
              <a:spcBef>
                <a:spcPts val="0"/>
              </a:spcBef>
            </a:pP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(ЗАКОНОПРОЕКТ 7055)</a:t>
            </a:r>
          </a:p>
        </p:txBody>
      </p:sp>
      <p:grpSp>
        <p:nvGrpSpPr>
          <p:cNvPr id="16389" name="Group 19"/>
          <p:cNvGrpSpPr>
            <a:grpSpLocks noChangeAspect="1"/>
          </p:cNvGrpSpPr>
          <p:nvPr/>
        </p:nvGrpSpPr>
        <p:grpSpPr bwMode="auto">
          <a:xfrm>
            <a:off x="692150" y="622301"/>
            <a:ext cx="2478657" cy="1007806"/>
            <a:chOff x="576008" y="456628"/>
            <a:chExt cx="3607184" cy="1467160"/>
          </a:xfrm>
        </p:grpSpPr>
        <p:sp>
          <p:nvSpPr>
            <p:cNvPr id="16390" name="object 4"/>
            <p:cNvSpPr>
              <a:spLocks noChangeArrowheads="1"/>
            </p:cNvSpPr>
            <p:nvPr/>
          </p:nvSpPr>
          <p:spPr bwMode="auto">
            <a:xfrm>
              <a:off x="576008" y="1318557"/>
              <a:ext cx="3607184" cy="605231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16391" name="object 5"/>
            <p:cNvSpPr>
              <a:spLocks noChangeArrowheads="1"/>
            </p:cNvSpPr>
            <p:nvPr/>
          </p:nvSpPr>
          <p:spPr bwMode="auto">
            <a:xfrm>
              <a:off x="583217" y="456628"/>
              <a:ext cx="682358" cy="68234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16392" name="object 6"/>
            <p:cNvSpPr>
              <a:spLocks noChangeArrowheads="1"/>
            </p:cNvSpPr>
            <p:nvPr/>
          </p:nvSpPr>
          <p:spPr bwMode="auto">
            <a:xfrm>
              <a:off x="1338554" y="997115"/>
              <a:ext cx="1549120" cy="85953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16393" name="object 7"/>
            <p:cNvSpPr>
              <a:spLocks/>
            </p:cNvSpPr>
            <p:nvPr/>
          </p:nvSpPr>
          <p:spPr bwMode="auto">
            <a:xfrm>
              <a:off x="1332864" y="566318"/>
              <a:ext cx="340360" cy="344805"/>
            </a:xfrm>
            <a:custGeom>
              <a:avLst/>
              <a:gdLst>
                <a:gd name="T0" fmla="*/ 84759 w 340360"/>
                <a:gd name="T1" fmla="*/ 0 h 344805"/>
                <a:gd name="T2" fmla="*/ 0 w 340360"/>
                <a:gd name="T3" fmla="*/ 0 h 344805"/>
                <a:gd name="T4" fmla="*/ 0 w 340360"/>
                <a:gd name="T5" fmla="*/ 193408 h 344805"/>
                <a:gd name="T6" fmla="*/ 5738 w 340360"/>
                <a:gd name="T7" fmla="*/ 241117 h 344805"/>
                <a:gd name="T8" fmla="*/ 22139 w 340360"/>
                <a:gd name="T9" fmla="*/ 279314 h 344805"/>
                <a:gd name="T10" fmla="*/ 47985 w 340360"/>
                <a:gd name="T11" fmla="*/ 308371 h 344805"/>
                <a:gd name="T12" fmla="*/ 82055 w 340360"/>
                <a:gd name="T13" fmla="*/ 328664 h 344805"/>
                <a:gd name="T14" fmla="*/ 123129 w 340360"/>
                <a:gd name="T15" fmla="*/ 340565 h 344805"/>
                <a:gd name="T16" fmla="*/ 169989 w 340360"/>
                <a:gd name="T17" fmla="*/ 344449 h 344805"/>
                <a:gd name="T18" fmla="*/ 214947 w 340360"/>
                <a:gd name="T19" fmla="*/ 341048 h 344805"/>
                <a:gd name="T20" fmla="*/ 255487 w 340360"/>
                <a:gd name="T21" fmla="*/ 330197 h 344805"/>
                <a:gd name="T22" fmla="*/ 289934 w 340360"/>
                <a:gd name="T23" fmla="*/ 310927 h 344805"/>
                <a:gd name="T24" fmla="*/ 316613 w 340360"/>
                <a:gd name="T25" fmla="*/ 282268 h 344805"/>
                <a:gd name="T26" fmla="*/ 320416 w 340360"/>
                <a:gd name="T27" fmla="*/ 273659 h 344805"/>
                <a:gd name="T28" fmla="*/ 168998 w 340360"/>
                <a:gd name="T29" fmla="*/ 273659 h 344805"/>
                <a:gd name="T30" fmla="*/ 135230 w 340360"/>
                <a:gd name="T31" fmla="*/ 268300 h 344805"/>
                <a:gd name="T32" fmla="*/ 108562 w 340360"/>
                <a:gd name="T33" fmla="*/ 252847 h 344805"/>
                <a:gd name="T34" fmla="*/ 91053 w 340360"/>
                <a:gd name="T35" fmla="*/ 228236 h 344805"/>
                <a:gd name="T36" fmla="*/ 84759 w 340360"/>
                <a:gd name="T37" fmla="*/ 195402 h 344805"/>
                <a:gd name="T38" fmla="*/ 84759 w 340360"/>
                <a:gd name="T39" fmla="*/ 0 h 344805"/>
                <a:gd name="T40" fmla="*/ 339966 w 340360"/>
                <a:gd name="T41" fmla="*/ 0 h 344805"/>
                <a:gd name="T42" fmla="*/ 255244 w 340360"/>
                <a:gd name="T43" fmla="*/ 0 h 344805"/>
                <a:gd name="T44" fmla="*/ 255244 w 340360"/>
                <a:gd name="T45" fmla="*/ 189420 h 344805"/>
                <a:gd name="T46" fmla="*/ 248078 w 340360"/>
                <a:gd name="T47" fmla="*/ 228236 h 344805"/>
                <a:gd name="T48" fmla="*/ 228947 w 340360"/>
                <a:gd name="T49" fmla="*/ 254342 h 344805"/>
                <a:gd name="T50" fmla="*/ 201403 w 340360"/>
                <a:gd name="T51" fmla="*/ 269048 h 344805"/>
                <a:gd name="T52" fmla="*/ 168998 w 340360"/>
                <a:gd name="T53" fmla="*/ 273659 h 344805"/>
                <a:gd name="T54" fmla="*/ 320416 w 340360"/>
                <a:gd name="T55" fmla="*/ 273659 h 344805"/>
                <a:gd name="T56" fmla="*/ 333848 w 340360"/>
                <a:gd name="T57" fmla="*/ 243249 h 344805"/>
                <a:gd name="T58" fmla="*/ 339904 w 340360"/>
                <a:gd name="T59" fmla="*/ 193408 h 344805"/>
                <a:gd name="T60" fmla="*/ 339966 w 340360"/>
                <a:gd name="T61" fmla="*/ 0 h 3448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0360"/>
                <a:gd name="T94" fmla="*/ 0 h 344805"/>
                <a:gd name="T95" fmla="*/ 340360 w 340360"/>
                <a:gd name="T96" fmla="*/ 344805 h 3448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0360" h="344805">
                  <a:moveTo>
                    <a:pt x="84759" y="0"/>
                  </a:moveTo>
                  <a:lnTo>
                    <a:pt x="0" y="0"/>
                  </a:lnTo>
                  <a:lnTo>
                    <a:pt x="0" y="193408"/>
                  </a:lnTo>
                  <a:lnTo>
                    <a:pt x="5738" y="241117"/>
                  </a:lnTo>
                  <a:lnTo>
                    <a:pt x="22139" y="279314"/>
                  </a:lnTo>
                  <a:lnTo>
                    <a:pt x="47985" y="308371"/>
                  </a:lnTo>
                  <a:lnTo>
                    <a:pt x="82055" y="328664"/>
                  </a:lnTo>
                  <a:lnTo>
                    <a:pt x="123129" y="340565"/>
                  </a:lnTo>
                  <a:lnTo>
                    <a:pt x="169989" y="344449"/>
                  </a:lnTo>
                  <a:lnTo>
                    <a:pt x="214947" y="341048"/>
                  </a:lnTo>
                  <a:lnTo>
                    <a:pt x="255487" y="330197"/>
                  </a:lnTo>
                  <a:lnTo>
                    <a:pt x="289934" y="310927"/>
                  </a:lnTo>
                  <a:lnTo>
                    <a:pt x="316613" y="282268"/>
                  </a:lnTo>
                  <a:lnTo>
                    <a:pt x="320416" y="273659"/>
                  </a:lnTo>
                  <a:lnTo>
                    <a:pt x="168998" y="273659"/>
                  </a:lnTo>
                  <a:lnTo>
                    <a:pt x="135230" y="268300"/>
                  </a:lnTo>
                  <a:lnTo>
                    <a:pt x="108562" y="252847"/>
                  </a:lnTo>
                  <a:lnTo>
                    <a:pt x="91053" y="228236"/>
                  </a:lnTo>
                  <a:lnTo>
                    <a:pt x="84759" y="195402"/>
                  </a:lnTo>
                  <a:lnTo>
                    <a:pt x="84759" y="0"/>
                  </a:lnTo>
                  <a:close/>
                </a:path>
                <a:path w="340360" h="344805">
                  <a:moveTo>
                    <a:pt x="339966" y="0"/>
                  </a:moveTo>
                  <a:lnTo>
                    <a:pt x="255244" y="0"/>
                  </a:lnTo>
                  <a:lnTo>
                    <a:pt x="255244" y="189420"/>
                  </a:lnTo>
                  <a:lnTo>
                    <a:pt x="248078" y="228236"/>
                  </a:lnTo>
                  <a:lnTo>
                    <a:pt x="228947" y="254342"/>
                  </a:lnTo>
                  <a:lnTo>
                    <a:pt x="201403" y="269048"/>
                  </a:lnTo>
                  <a:lnTo>
                    <a:pt x="168998" y="273659"/>
                  </a:lnTo>
                  <a:lnTo>
                    <a:pt x="320416" y="273659"/>
                  </a:lnTo>
                  <a:lnTo>
                    <a:pt x="333848" y="243249"/>
                  </a:lnTo>
                  <a:lnTo>
                    <a:pt x="339904" y="193408"/>
                  </a:lnTo>
                  <a:lnTo>
                    <a:pt x="339966" y="0"/>
                  </a:lnTo>
                  <a:close/>
                </a:path>
              </a:pathLst>
            </a:custGeom>
            <a:solidFill>
              <a:srgbClr val="00437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uk-UA"/>
            </a:p>
          </p:txBody>
        </p:sp>
        <p:sp>
          <p:nvSpPr>
            <p:cNvPr id="16394" name="object 8"/>
            <p:cNvSpPr>
              <a:spLocks/>
            </p:cNvSpPr>
            <p:nvPr/>
          </p:nvSpPr>
          <p:spPr bwMode="auto">
            <a:xfrm>
              <a:off x="1724672" y="561835"/>
              <a:ext cx="260350" cy="349250"/>
            </a:xfrm>
            <a:custGeom>
              <a:avLst/>
              <a:gdLst>
                <a:gd name="T0" fmla="*/ 6972 w 260350"/>
                <a:gd name="T1" fmla="*/ 242760 h 349250"/>
                <a:gd name="T2" fmla="*/ 6972 w 260350"/>
                <a:gd name="T3" fmla="*/ 316039 h 349250"/>
                <a:gd name="T4" fmla="*/ 32096 w 260350"/>
                <a:gd name="T5" fmla="*/ 328542 h 349250"/>
                <a:gd name="T6" fmla="*/ 58758 w 260350"/>
                <a:gd name="T7" fmla="*/ 339036 h 349250"/>
                <a:gd name="T8" fmla="*/ 90184 w 260350"/>
                <a:gd name="T9" fmla="*/ 346257 h 349250"/>
                <a:gd name="T10" fmla="*/ 129603 w 260350"/>
                <a:gd name="T11" fmla="*/ 348945 h 349250"/>
                <a:gd name="T12" fmla="*/ 181980 w 260350"/>
                <a:gd name="T13" fmla="*/ 342003 h 349250"/>
                <a:gd name="T14" fmla="*/ 223324 w 260350"/>
                <a:gd name="T15" fmla="*/ 321835 h 349250"/>
                <a:gd name="T16" fmla="*/ 250459 w 260350"/>
                <a:gd name="T17" fmla="*/ 289425 h 349250"/>
                <a:gd name="T18" fmla="*/ 251084 w 260350"/>
                <a:gd name="T19" fmla="*/ 286626 h 349250"/>
                <a:gd name="T20" fmla="*/ 123139 w 260350"/>
                <a:gd name="T21" fmla="*/ 286626 h 349250"/>
                <a:gd name="T22" fmla="*/ 96076 w 260350"/>
                <a:gd name="T23" fmla="*/ 284328 h 349250"/>
                <a:gd name="T24" fmla="*/ 69351 w 260350"/>
                <a:gd name="T25" fmla="*/ 276842 h 349250"/>
                <a:gd name="T26" fmla="*/ 40478 w 260350"/>
                <a:gd name="T27" fmla="*/ 263282 h 349250"/>
                <a:gd name="T28" fmla="*/ 6972 w 260350"/>
                <a:gd name="T29" fmla="*/ 242760 h 349250"/>
                <a:gd name="T30" fmla="*/ 129603 w 260350"/>
                <a:gd name="T31" fmla="*/ 0 h 349250"/>
                <a:gd name="T32" fmla="*/ 76129 w 260350"/>
                <a:gd name="T33" fmla="*/ 6995 h 349250"/>
                <a:gd name="T34" fmla="*/ 35269 w 260350"/>
                <a:gd name="T35" fmla="*/ 26795 h 349250"/>
                <a:gd name="T36" fmla="*/ 9175 w 260350"/>
                <a:gd name="T37" fmla="*/ 57623 h 349250"/>
                <a:gd name="T38" fmla="*/ 0 w 260350"/>
                <a:gd name="T39" fmla="*/ 97701 h 349250"/>
                <a:gd name="T40" fmla="*/ 9581 w 260350"/>
                <a:gd name="T41" fmla="*/ 141953 h 349250"/>
                <a:gd name="T42" fmla="*/ 34292 w 260350"/>
                <a:gd name="T43" fmla="*/ 172575 h 349250"/>
                <a:gd name="T44" fmla="*/ 68080 w 260350"/>
                <a:gd name="T45" fmla="*/ 193395 h 349250"/>
                <a:gd name="T46" fmla="*/ 104893 w 260350"/>
                <a:gd name="T47" fmla="*/ 208242 h 349250"/>
                <a:gd name="T48" fmla="*/ 138681 w 260350"/>
                <a:gd name="T49" fmla="*/ 220945 h 349250"/>
                <a:gd name="T50" fmla="*/ 163392 w 260350"/>
                <a:gd name="T51" fmla="*/ 235332 h 349250"/>
                <a:gd name="T52" fmla="*/ 172973 w 260350"/>
                <a:gd name="T53" fmla="*/ 255231 h 349250"/>
                <a:gd name="T54" fmla="*/ 169743 w 260350"/>
                <a:gd name="T55" fmla="*/ 268543 h 349250"/>
                <a:gd name="T56" fmla="*/ 160205 w 260350"/>
                <a:gd name="T57" fmla="*/ 278401 h 349250"/>
                <a:gd name="T58" fmla="*/ 144593 w 260350"/>
                <a:gd name="T59" fmla="*/ 284523 h 349250"/>
                <a:gd name="T60" fmla="*/ 123139 w 260350"/>
                <a:gd name="T61" fmla="*/ 286626 h 349250"/>
                <a:gd name="T62" fmla="*/ 251084 w 260350"/>
                <a:gd name="T63" fmla="*/ 286626 h 349250"/>
                <a:gd name="T64" fmla="*/ 260210 w 260350"/>
                <a:gd name="T65" fmla="*/ 245757 h 349250"/>
                <a:gd name="T66" fmla="*/ 250629 w 260350"/>
                <a:gd name="T67" fmla="*/ 202480 h 349250"/>
                <a:gd name="T68" fmla="*/ 225920 w 260350"/>
                <a:gd name="T69" fmla="*/ 172021 h 349250"/>
                <a:gd name="T70" fmla="*/ 192135 w 260350"/>
                <a:gd name="T71" fmla="*/ 150903 h 349250"/>
                <a:gd name="T72" fmla="*/ 155324 w 260350"/>
                <a:gd name="T73" fmla="*/ 135644 h 349250"/>
                <a:gd name="T74" fmla="*/ 121538 w 260350"/>
                <a:gd name="T75" fmla="*/ 122766 h 349250"/>
                <a:gd name="T76" fmla="*/ 96829 w 260350"/>
                <a:gd name="T77" fmla="*/ 108789 h 349250"/>
                <a:gd name="T78" fmla="*/ 87248 w 260350"/>
                <a:gd name="T79" fmla="*/ 90233 h 349250"/>
                <a:gd name="T80" fmla="*/ 90764 w 260350"/>
                <a:gd name="T81" fmla="*/ 78711 h 349250"/>
                <a:gd name="T82" fmla="*/ 100758 w 260350"/>
                <a:gd name="T83" fmla="*/ 69911 h 349250"/>
                <a:gd name="T84" fmla="*/ 116459 w 260350"/>
                <a:gd name="T85" fmla="*/ 64285 h 349250"/>
                <a:gd name="T86" fmla="*/ 137071 w 260350"/>
                <a:gd name="T87" fmla="*/ 62306 h 349250"/>
                <a:gd name="T88" fmla="*/ 244754 w 260350"/>
                <a:gd name="T89" fmla="*/ 62306 h 349250"/>
                <a:gd name="T90" fmla="*/ 244754 w 260350"/>
                <a:gd name="T91" fmla="*/ 26415 h 349250"/>
                <a:gd name="T92" fmla="*/ 214006 w 260350"/>
                <a:gd name="T93" fmla="*/ 14508 h 349250"/>
                <a:gd name="T94" fmla="*/ 185312 w 260350"/>
                <a:gd name="T95" fmla="*/ 6292 h 349250"/>
                <a:gd name="T96" fmla="*/ 157550 w 260350"/>
                <a:gd name="T97" fmla="*/ 1534 h 349250"/>
                <a:gd name="T98" fmla="*/ 129603 w 260350"/>
                <a:gd name="T99" fmla="*/ 0 h 349250"/>
                <a:gd name="T100" fmla="*/ 244754 w 260350"/>
                <a:gd name="T101" fmla="*/ 62306 h 349250"/>
                <a:gd name="T102" fmla="*/ 137071 w 260350"/>
                <a:gd name="T103" fmla="*/ 62306 h 349250"/>
                <a:gd name="T104" fmla="*/ 159163 w 260350"/>
                <a:gd name="T105" fmla="*/ 63972 h 349250"/>
                <a:gd name="T106" fmla="*/ 183259 w 260350"/>
                <a:gd name="T107" fmla="*/ 69284 h 349250"/>
                <a:gd name="T108" fmla="*/ 211194 w 260350"/>
                <a:gd name="T109" fmla="*/ 78717 h 349250"/>
                <a:gd name="T110" fmla="*/ 244754 w 260350"/>
                <a:gd name="T111" fmla="*/ 92722 h 349250"/>
                <a:gd name="T112" fmla="*/ 244754 w 260350"/>
                <a:gd name="T113" fmla="*/ 62306 h 34925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60350"/>
                <a:gd name="T172" fmla="*/ 0 h 349250"/>
                <a:gd name="T173" fmla="*/ 260350 w 260350"/>
                <a:gd name="T174" fmla="*/ 349250 h 34925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60350" h="349250">
                  <a:moveTo>
                    <a:pt x="6972" y="242760"/>
                  </a:moveTo>
                  <a:lnTo>
                    <a:pt x="6972" y="316039"/>
                  </a:lnTo>
                  <a:lnTo>
                    <a:pt x="32096" y="328542"/>
                  </a:lnTo>
                  <a:lnTo>
                    <a:pt x="58758" y="339036"/>
                  </a:lnTo>
                  <a:lnTo>
                    <a:pt x="90184" y="346257"/>
                  </a:lnTo>
                  <a:lnTo>
                    <a:pt x="129603" y="348945"/>
                  </a:lnTo>
                  <a:lnTo>
                    <a:pt x="181980" y="342003"/>
                  </a:lnTo>
                  <a:lnTo>
                    <a:pt x="223324" y="321835"/>
                  </a:lnTo>
                  <a:lnTo>
                    <a:pt x="250459" y="289425"/>
                  </a:lnTo>
                  <a:lnTo>
                    <a:pt x="251084" y="286626"/>
                  </a:lnTo>
                  <a:lnTo>
                    <a:pt x="123139" y="286626"/>
                  </a:lnTo>
                  <a:lnTo>
                    <a:pt x="96076" y="284328"/>
                  </a:lnTo>
                  <a:lnTo>
                    <a:pt x="69351" y="276842"/>
                  </a:lnTo>
                  <a:lnTo>
                    <a:pt x="40478" y="263282"/>
                  </a:lnTo>
                  <a:lnTo>
                    <a:pt x="6972" y="242760"/>
                  </a:lnTo>
                  <a:close/>
                </a:path>
                <a:path w="260350" h="349250">
                  <a:moveTo>
                    <a:pt x="129603" y="0"/>
                  </a:moveTo>
                  <a:lnTo>
                    <a:pt x="76129" y="6995"/>
                  </a:lnTo>
                  <a:lnTo>
                    <a:pt x="35269" y="26795"/>
                  </a:lnTo>
                  <a:lnTo>
                    <a:pt x="9175" y="57623"/>
                  </a:lnTo>
                  <a:lnTo>
                    <a:pt x="0" y="97701"/>
                  </a:lnTo>
                  <a:lnTo>
                    <a:pt x="9581" y="141953"/>
                  </a:lnTo>
                  <a:lnTo>
                    <a:pt x="34292" y="172575"/>
                  </a:lnTo>
                  <a:lnTo>
                    <a:pt x="68080" y="193395"/>
                  </a:lnTo>
                  <a:lnTo>
                    <a:pt x="104893" y="208242"/>
                  </a:lnTo>
                  <a:lnTo>
                    <a:pt x="138681" y="220945"/>
                  </a:lnTo>
                  <a:lnTo>
                    <a:pt x="163392" y="235332"/>
                  </a:lnTo>
                  <a:lnTo>
                    <a:pt x="172973" y="255231"/>
                  </a:lnTo>
                  <a:lnTo>
                    <a:pt x="169743" y="268543"/>
                  </a:lnTo>
                  <a:lnTo>
                    <a:pt x="160205" y="278401"/>
                  </a:lnTo>
                  <a:lnTo>
                    <a:pt x="144593" y="284523"/>
                  </a:lnTo>
                  <a:lnTo>
                    <a:pt x="123139" y="286626"/>
                  </a:lnTo>
                  <a:lnTo>
                    <a:pt x="251084" y="286626"/>
                  </a:lnTo>
                  <a:lnTo>
                    <a:pt x="260210" y="245757"/>
                  </a:lnTo>
                  <a:lnTo>
                    <a:pt x="250629" y="202480"/>
                  </a:lnTo>
                  <a:lnTo>
                    <a:pt x="225920" y="172021"/>
                  </a:lnTo>
                  <a:lnTo>
                    <a:pt x="192135" y="150903"/>
                  </a:lnTo>
                  <a:lnTo>
                    <a:pt x="155324" y="135644"/>
                  </a:lnTo>
                  <a:lnTo>
                    <a:pt x="121538" y="122766"/>
                  </a:lnTo>
                  <a:lnTo>
                    <a:pt x="96829" y="108789"/>
                  </a:lnTo>
                  <a:lnTo>
                    <a:pt x="87248" y="90233"/>
                  </a:lnTo>
                  <a:lnTo>
                    <a:pt x="90764" y="78711"/>
                  </a:lnTo>
                  <a:lnTo>
                    <a:pt x="100758" y="69911"/>
                  </a:lnTo>
                  <a:lnTo>
                    <a:pt x="116459" y="64285"/>
                  </a:lnTo>
                  <a:lnTo>
                    <a:pt x="137071" y="62306"/>
                  </a:lnTo>
                  <a:lnTo>
                    <a:pt x="244754" y="62306"/>
                  </a:lnTo>
                  <a:lnTo>
                    <a:pt x="244754" y="26415"/>
                  </a:lnTo>
                  <a:lnTo>
                    <a:pt x="214006" y="14508"/>
                  </a:lnTo>
                  <a:lnTo>
                    <a:pt x="185312" y="6292"/>
                  </a:lnTo>
                  <a:lnTo>
                    <a:pt x="157550" y="1534"/>
                  </a:lnTo>
                  <a:lnTo>
                    <a:pt x="129603" y="0"/>
                  </a:lnTo>
                  <a:close/>
                </a:path>
                <a:path w="260350" h="349250">
                  <a:moveTo>
                    <a:pt x="244754" y="62306"/>
                  </a:moveTo>
                  <a:lnTo>
                    <a:pt x="137071" y="62306"/>
                  </a:lnTo>
                  <a:lnTo>
                    <a:pt x="159163" y="63972"/>
                  </a:lnTo>
                  <a:lnTo>
                    <a:pt x="183259" y="69284"/>
                  </a:lnTo>
                  <a:lnTo>
                    <a:pt x="211194" y="78717"/>
                  </a:lnTo>
                  <a:lnTo>
                    <a:pt x="244754" y="92722"/>
                  </a:lnTo>
                  <a:lnTo>
                    <a:pt x="244754" y="62306"/>
                  </a:lnTo>
                  <a:close/>
                </a:path>
              </a:pathLst>
            </a:custGeom>
            <a:solidFill>
              <a:srgbClr val="00437B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uk-UA"/>
            </a:p>
          </p:txBody>
        </p:sp>
        <p:sp>
          <p:nvSpPr>
            <p:cNvPr id="16395" name="object 9"/>
            <p:cNvSpPr>
              <a:spLocks/>
            </p:cNvSpPr>
            <p:nvPr/>
          </p:nvSpPr>
          <p:spPr bwMode="auto">
            <a:xfrm>
              <a:off x="2000834" y="566318"/>
              <a:ext cx="386715" cy="340360"/>
            </a:xfrm>
            <a:custGeom>
              <a:avLst/>
              <a:gdLst>
                <a:gd name="T0" fmla="*/ 235270 w 386714"/>
                <a:gd name="T1" fmla="*/ 0 h 340359"/>
                <a:gd name="T2" fmla="*/ 137071 w 386714"/>
                <a:gd name="T3" fmla="*/ 0 h 340359"/>
                <a:gd name="T4" fmla="*/ 0 w 386714"/>
                <a:gd name="T5" fmla="*/ 339969 h 340359"/>
                <a:gd name="T6" fmla="*/ 89712 w 386714"/>
                <a:gd name="T7" fmla="*/ 339969 h 340359"/>
                <a:gd name="T8" fmla="*/ 115138 w 386714"/>
                <a:gd name="T9" fmla="*/ 272672 h 340359"/>
                <a:gd name="T10" fmla="*/ 356412 w 386714"/>
                <a:gd name="T11" fmla="*/ 272672 h 340359"/>
                <a:gd name="T12" fmla="*/ 330056 w 386714"/>
                <a:gd name="T13" fmla="*/ 213350 h 340359"/>
                <a:gd name="T14" fmla="*/ 137566 w 386714"/>
                <a:gd name="T15" fmla="*/ 213350 h 340359"/>
                <a:gd name="T16" fmla="*/ 187413 w 386714"/>
                <a:gd name="T17" fmla="*/ 81254 h 340359"/>
                <a:gd name="T18" fmla="*/ 271370 w 386714"/>
                <a:gd name="T19" fmla="*/ 81254 h 340359"/>
                <a:gd name="T20" fmla="*/ 235270 w 386714"/>
                <a:gd name="T21" fmla="*/ 0 h 340359"/>
                <a:gd name="T22" fmla="*/ 356412 w 386714"/>
                <a:gd name="T23" fmla="*/ 272672 h 340359"/>
                <a:gd name="T24" fmla="*/ 267172 w 386714"/>
                <a:gd name="T25" fmla="*/ 272672 h 340359"/>
                <a:gd name="T26" fmla="*/ 295100 w 386714"/>
                <a:gd name="T27" fmla="*/ 339969 h 340359"/>
                <a:gd name="T28" fmla="*/ 386311 w 386714"/>
                <a:gd name="T29" fmla="*/ 339969 h 340359"/>
                <a:gd name="T30" fmla="*/ 356412 w 386714"/>
                <a:gd name="T31" fmla="*/ 272672 h 340359"/>
                <a:gd name="T32" fmla="*/ 271370 w 386714"/>
                <a:gd name="T33" fmla="*/ 81254 h 340359"/>
                <a:gd name="T34" fmla="*/ 187413 w 386714"/>
                <a:gd name="T35" fmla="*/ 81254 h 340359"/>
                <a:gd name="T36" fmla="*/ 242268 w 386714"/>
                <a:gd name="T37" fmla="*/ 213350 h 340359"/>
                <a:gd name="T38" fmla="*/ 330056 w 386714"/>
                <a:gd name="T39" fmla="*/ 213350 h 340359"/>
                <a:gd name="T40" fmla="*/ 271370 w 386714"/>
                <a:gd name="T41" fmla="*/ 81254 h 3403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6714"/>
                <a:gd name="T64" fmla="*/ 0 h 340359"/>
                <a:gd name="T65" fmla="*/ 386714 w 386714"/>
                <a:gd name="T66" fmla="*/ 340359 h 3403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6714" h="340359">
                  <a:moveTo>
                    <a:pt x="235267" y="0"/>
                  </a:moveTo>
                  <a:lnTo>
                    <a:pt x="137071" y="0"/>
                  </a:lnTo>
                  <a:lnTo>
                    <a:pt x="0" y="339966"/>
                  </a:lnTo>
                  <a:lnTo>
                    <a:pt x="89712" y="339966"/>
                  </a:lnTo>
                  <a:lnTo>
                    <a:pt x="115138" y="272669"/>
                  </a:lnTo>
                  <a:lnTo>
                    <a:pt x="356409" y="272669"/>
                  </a:lnTo>
                  <a:lnTo>
                    <a:pt x="330053" y="213347"/>
                  </a:lnTo>
                  <a:lnTo>
                    <a:pt x="137566" y="213347"/>
                  </a:lnTo>
                  <a:lnTo>
                    <a:pt x="187413" y="81254"/>
                  </a:lnTo>
                  <a:lnTo>
                    <a:pt x="271367" y="81254"/>
                  </a:lnTo>
                  <a:lnTo>
                    <a:pt x="235267" y="0"/>
                  </a:lnTo>
                  <a:close/>
                </a:path>
                <a:path w="386714" h="340359">
                  <a:moveTo>
                    <a:pt x="356409" y="272669"/>
                  </a:moveTo>
                  <a:lnTo>
                    <a:pt x="267169" y="272669"/>
                  </a:lnTo>
                  <a:lnTo>
                    <a:pt x="295097" y="339966"/>
                  </a:lnTo>
                  <a:lnTo>
                    <a:pt x="386308" y="339966"/>
                  </a:lnTo>
                  <a:lnTo>
                    <a:pt x="356409" y="272669"/>
                  </a:lnTo>
                  <a:close/>
                </a:path>
                <a:path w="386714" h="340359">
                  <a:moveTo>
                    <a:pt x="271367" y="81254"/>
                  </a:moveTo>
                  <a:lnTo>
                    <a:pt x="187413" y="81254"/>
                  </a:lnTo>
                  <a:lnTo>
                    <a:pt x="242265" y="213347"/>
                  </a:lnTo>
                  <a:lnTo>
                    <a:pt x="330053" y="213347"/>
                  </a:lnTo>
                  <a:lnTo>
                    <a:pt x="271367" y="81254"/>
                  </a:lnTo>
                  <a:close/>
                </a:path>
              </a:pathLst>
            </a:custGeom>
            <a:solidFill>
              <a:srgbClr val="CD153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uk-UA"/>
            </a:p>
          </p:txBody>
        </p:sp>
        <p:sp>
          <p:nvSpPr>
            <p:cNvPr id="16396" name="object 10"/>
            <p:cNvSpPr>
              <a:spLocks/>
            </p:cNvSpPr>
            <p:nvPr/>
          </p:nvSpPr>
          <p:spPr bwMode="auto">
            <a:xfrm>
              <a:off x="2466898" y="566331"/>
              <a:ext cx="0" cy="340360"/>
            </a:xfrm>
            <a:custGeom>
              <a:avLst/>
              <a:gdLst>
                <a:gd name="T0" fmla="*/ 0 h 340359"/>
                <a:gd name="T1" fmla="*/ 339956 h 340359"/>
                <a:gd name="T2" fmla="*/ 0 60000 65536"/>
                <a:gd name="T3" fmla="*/ 0 60000 65536"/>
                <a:gd name="T4" fmla="*/ 0 h 340359"/>
                <a:gd name="T5" fmla="*/ 340359 h 340359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340359">
                  <a:moveTo>
                    <a:pt x="0" y="0"/>
                  </a:moveTo>
                  <a:lnTo>
                    <a:pt x="0" y="339953"/>
                  </a:lnTo>
                </a:path>
              </a:pathLst>
            </a:custGeom>
            <a:noFill/>
            <a:ln w="84759">
              <a:solidFill>
                <a:srgbClr val="CD153F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uk-UA"/>
            </a:p>
          </p:txBody>
        </p:sp>
        <p:sp>
          <p:nvSpPr>
            <p:cNvPr id="16397" name="object 11"/>
            <p:cNvSpPr>
              <a:spLocks/>
            </p:cNvSpPr>
            <p:nvPr/>
          </p:nvSpPr>
          <p:spPr bwMode="auto">
            <a:xfrm>
              <a:off x="2582024" y="566331"/>
              <a:ext cx="338455" cy="340360"/>
            </a:xfrm>
            <a:custGeom>
              <a:avLst/>
              <a:gdLst>
                <a:gd name="T0" fmla="*/ 150050 w 338455"/>
                <a:gd name="T1" fmla="*/ 0 h 340359"/>
                <a:gd name="T2" fmla="*/ 0 w 338455"/>
                <a:gd name="T3" fmla="*/ 0 h 340359"/>
                <a:gd name="T4" fmla="*/ 0 w 338455"/>
                <a:gd name="T5" fmla="*/ 339956 h 340359"/>
                <a:gd name="T6" fmla="*/ 140601 w 338455"/>
                <a:gd name="T7" fmla="*/ 339956 h 340359"/>
                <a:gd name="T8" fmla="*/ 202297 w 338455"/>
                <a:gd name="T9" fmla="*/ 334187 h 340359"/>
                <a:gd name="T10" fmla="*/ 252032 w 338455"/>
                <a:gd name="T11" fmla="*/ 317728 h 340359"/>
                <a:gd name="T12" fmla="*/ 290139 w 338455"/>
                <a:gd name="T13" fmla="*/ 291853 h 340359"/>
                <a:gd name="T14" fmla="*/ 301333 w 338455"/>
                <a:gd name="T15" fmla="*/ 277650 h 340359"/>
                <a:gd name="T16" fmla="*/ 84759 w 338455"/>
                <a:gd name="T17" fmla="*/ 277650 h 340359"/>
                <a:gd name="T18" fmla="*/ 84759 w 338455"/>
                <a:gd name="T19" fmla="*/ 62306 h 340359"/>
                <a:gd name="T20" fmla="*/ 299709 w 338455"/>
                <a:gd name="T21" fmla="*/ 62306 h 340359"/>
                <a:gd name="T22" fmla="*/ 290568 w 338455"/>
                <a:gd name="T23" fmla="*/ 50284 h 340359"/>
                <a:gd name="T24" fmla="*/ 253940 w 338455"/>
                <a:gd name="T25" fmla="*/ 23484 h 340359"/>
                <a:gd name="T26" fmla="*/ 207068 w 338455"/>
                <a:gd name="T27" fmla="*/ 6154 h 340359"/>
                <a:gd name="T28" fmla="*/ 150050 w 338455"/>
                <a:gd name="T29" fmla="*/ 0 h 340359"/>
                <a:gd name="T30" fmla="*/ 299709 w 338455"/>
                <a:gd name="T31" fmla="*/ 62306 h 340359"/>
                <a:gd name="T32" fmla="*/ 139077 w 338455"/>
                <a:gd name="T33" fmla="*/ 62306 h 340359"/>
                <a:gd name="T34" fmla="*/ 190393 w 338455"/>
                <a:gd name="T35" fmla="*/ 70928 h 340359"/>
                <a:gd name="T36" fmla="*/ 225017 w 338455"/>
                <a:gd name="T37" fmla="*/ 94272 h 340359"/>
                <a:gd name="T38" fmla="*/ 244589 w 338455"/>
                <a:gd name="T39" fmla="*/ 128550 h 340359"/>
                <a:gd name="T40" fmla="*/ 250748 w 338455"/>
                <a:gd name="T41" fmla="*/ 169976 h 340359"/>
                <a:gd name="T42" fmla="*/ 245444 w 338455"/>
                <a:gd name="T43" fmla="*/ 207832 h 340359"/>
                <a:gd name="T44" fmla="*/ 227380 w 338455"/>
                <a:gd name="T45" fmla="*/ 242507 h 340359"/>
                <a:gd name="T46" fmla="*/ 193334 w 338455"/>
                <a:gd name="T47" fmla="*/ 267836 h 340359"/>
                <a:gd name="T48" fmla="*/ 140081 w 338455"/>
                <a:gd name="T49" fmla="*/ 277650 h 340359"/>
                <a:gd name="T50" fmla="*/ 301333 w 338455"/>
                <a:gd name="T51" fmla="*/ 277650 h 340359"/>
                <a:gd name="T52" fmla="*/ 316948 w 338455"/>
                <a:gd name="T53" fmla="*/ 257837 h 340359"/>
                <a:gd name="T54" fmla="*/ 332790 w 338455"/>
                <a:gd name="T55" fmla="*/ 216953 h 340359"/>
                <a:gd name="T56" fmla="*/ 337997 w 338455"/>
                <a:gd name="T57" fmla="*/ 170475 h 340359"/>
                <a:gd name="T58" fmla="*/ 332695 w 338455"/>
                <a:gd name="T59" fmla="*/ 125481 h 340359"/>
                <a:gd name="T60" fmla="*/ 316852 w 338455"/>
                <a:gd name="T61" fmla="*/ 84851 h 340359"/>
                <a:gd name="T62" fmla="*/ 299709 w 338455"/>
                <a:gd name="T63" fmla="*/ 62306 h 34035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38455"/>
                <a:gd name="T97" fmla="*/ 0 h 340359"/>
                <a:gd name="T98" fmla="*/ 338455 w 338455"/>
                <a:gd name="T99" fmla="*/ 340359 h 34035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38455" h="340359">
                  <a:moveTo>
                    <a:pt x="150050" y="0"/>
                  </a:moveTo>
                  <a:lnTo>
                    <a:pt x="0" y="0"/>
                  </a:lnTo>
                  <a:lnTo>
                    <a:pt x="0" y="339953"/>
                  </a:lnTo>
                  <a:lnTo>
                    <a:pt x="140601" y="339953"/>
                  </a:lnTo>
                  <a:lnTo>
                    <a:pt x="202297" y="334184"/>
                  </a:lnTo>
                  <a:lnTo>
                    <a:pt x="252032" y="317725"/>
                  </a:lnTo>
                  <a:lnTo>
                    <a:pt x="290139" y="291850"/>
                  </a:lnTo>
                  <a:lnTo>
                    <a:pt x="301333" y="277647"/>
                  </a:lnTo>
                  <a:lnTo>
                    <a:pt x="84759" y="277647"/>
                  </a:lnTo>
                  <a:lnTo>
                    <a:pt x="84759" y="62306"/>
                  </a:lnTo>
                  <a:lnTo>
                    <a:pt x="299709" y="62306"/>
                  </a:lnTo>
                  <a:lnTo>
                    <a:pt x="290568" y="50284"/>
                  </a:lnTo>
                  <a:lnTo>
                    <a:pt x="253940" y="23484"/>
                  </a:lnTo>
                  <a:lnTo>
                    <a:pt x="207068" y="6154"/>
                  </a:lnTo>
                  <a:lnTo>
                    <a:pt x="150050" y="0"/>
                  </a:lnTo>
                  <a:close/>
                </a:path>
                <a:path w="338455" h="340359">
                  <a:moveTo>
                    <a:pt x="299709" y="62306"/>
                  </a:moveTo>
                  <a:lnTo>
                    <a:pt x="139077" y="62306"/>
                  </a:lnTo>
                  <a:lnTo>
                    <a:pt x="190393" y="70928"/>
                  </a:lnTo>
                  <a:lnTo>
                    <a:pt x="225017" y="94272"/>
                  </a:lnTo>
                  <a:lnTo>
                    <a:pt x="244589" y="128550"/>
                  </a:lnTo>
                  <a:lnTo>
                    <a:pt x="250748" y="169976"/>
                  </a:lnTo>
                  <a:lnTo>
                    <a:pt x="245444" y="207829"/>
                  </a:lnTo>
                  <a:lnTo>
                    <a:pt x="227380" y="242504"/>
                  </a:lnTo>
                  <a:lnTo>
                    <a:pt x="193334" y="267833"/>
                  </a:lnTo>
                  <a:lnTo>
                    <a:pt x="140081" y="277647"/>
                  </a:lnTo>
                  <a:lnTo>
                    <a:pt x="301333" y="277647"/>
                  </a:lnTo>
                  <a:lnTo>
                    <a:pt x="316948" y="257834"/>
                  </a:lnTo>
                  <a:lnTo>
                    <a:pt x="332790" y="216950"/>
                  </a:lnTo>
                  <a:lnTo>
                    <a:pt x="337997" y="170472"/>
                  </a:lnTo>
                  <a:lnTo>
                    <a:pt x="332695" y="125481"/>
                  </a:lnTo>
                  <a:lnTo>
                    <a:pt x="316852" y="84851"/>
                  </a:lnTo>
                  <a:lnTo>
                    <a:pt x="299709" y="62306"/>
                  </a:lnTo>
                  <a:close/>
                </a:path>
              </a:pathLst>
            </a:custGeom>
            <a:solidFill>
              <a:srgbClr val="CD153F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3"/>
          <p:cNvSpPr/>
          <p:nvPr/>
        </p:nvSpPr>
        <p:spPr>
          <a:xfrm>
            <a:off x="15875" y="9525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8674" name="object 2"/>
          <p:cNvSpPr txBox="1">
            <a:spLocks/>
          </p:cNvSpPr>
          <p:nvPr/>
        </p:nvSpPr>
        <p:spPr bwMode="auto">
          <a:xfrm>
            <a:off x="381000" y="352425"/>
            <a:ext cx="86201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КОНЦЕПЦІЯ </a:t>
            </a:r>
            <a:r>
              <a:rPr lang="uk-UA" sz="2000" b="1">
                <a:solidFill>
                  <a:schemeClr val="bg1"/>
                </a:solidFill>
                <a:cs typeface="Arial" charset="0"/>
              </a:rPr>
              <a:t>ОРГАНІЗОВАНИХ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 РИНКІВ</a:t>
            </a:r>
          </a:p>
        </p:txBody>
      </p:sp>
      <p:sp>
        <p:nvSpPr>
          <p:cNvPr id="28675" name="Прямоугольник 13"/>
          <p:cNvSpPr>
            <a:spLocks noChangeArrowheads="1"/>
          </p:cNvSpPr>
          <p:nvPr/>
        </p:nvSpPr>
        <p:spPr bwMode="auto">
          <a:xfrm>
            <a:off x="339319" y="5644031"/>
            <a:ext cx="66646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cs typeface="Arial" charset="0"/>
              </a:rPr>
              <a:t>НАЦІОНАЛЬНА КОМІСІЯ З ЦІННИХ ПАПЕРІВ ТА ФОНДОВОГО РИНКУ</a:t>
            </a:r>
          </a:p>
        </p:txBody>
      </p:sp>
      <p:sp>
        <p:nvSpPr>
          <p:cNvPr id="28677" name="Прямоугольник 18"/>
          <p:cNvSpPr>
            <a:spLocks noChangeArrowheads="1"/>
          </p:cNvSpPr>
          <p:nvPr/>
        </p:nvSpPr>
        <p:spPr bwMode="auto">
          <a:xfrm>
            <a:off x="983105" y="6103938"/>
            <a:ext cx="78015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Уніфікація підходів до регулювання незалежно від виду активу</a:t>
            </a:r>
          </a:p>
        </p:txBody>
      </p:sp>
      <p:sp>
        <p:nvSpPr>
          <p:cNvPr id="28678" name="Freeform 13"/>
          <p:cNvSpPr>
            <a:spLocks/>
          </p:cNvSpPr>
          <p:nvPr/>
        </p:nvSpPr>
        <p:spPr bwMode="auto">
          <a:xfrm>
            <a:off x="7670800" y="1696262"/>
            <a:ext cx="1341438" cy="1370013"/>
          </a:xfrm>
          <a:prstGeom prst="rect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8679" name="TextBox 19"/>
          <p:cNvSpPr txBox="1">
            <a:spLocks noChangeArrowheads="1"/>
          </p:cNvSpPr>
          <p:nvPr/>
        </p:nvSpPr>
        <p:spPr bwMode="auto">
          <a:xfrm>
            <a:off x="7712075" y="2422525"/>
            <a:ext cx="12573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100">
                <a:cs typeface="Arial" charset="0"/>
              </a:rPr>
              <a:t>Нерегульований</a:t>
            </a:r>
          </a:p>
          <a:p>
            <a:pPr algn="ctr"/>
            <a:r>
              <a:rPr lang="uk-UA" sz="1100">
                <a:cs typeface="Arial" charset="0"/>
              </a:rPr>
              <a:t>грошовий </a:t>
            </a:r>
          </a:p>
          <a:p>
            <a:pPr algn="ctr"/>
            <a:r>
              <a:rPr lang="uk-UA" sz="1100">
                <a:cs typeface="Arial" charset="0"/>
              </a:rPr>
              <a:t>ринок</a:t>
            </a:r>
          </a:p>
        </p:txBody>
      </p:sp>
      <p:pic>
        <p:nvPicPr>
          <p:cNvPr id="28680" name="Рисунок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5925" y="1906588"/>
            <a:ext cx="23336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Рисунок 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3738" y="1892300"/>
            <a:ext cx="2333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82" name="Group 75"/>
          <p:cNvGrpSpPr>
            <a:grpSpLocks/>
          </p:cNvGrpSpPr>
          <p:nvPr/>
        </p:nvGrpSpPr>
        <p:grpSpPr bwMode="auto">
          <a:xfrm>
            <a:off x="7704138" y="3446536"/>
            <a:ext cx="1344612" cy="1379537"/>
            <a:chOff x="7584619" y="3440520"/>
            <a:chExt cx="1402239" cy="1387475"/>
          </a:xfrm>
        </p:grpSpPr>
        <p:sp>
          <p:nvSpPr>
            <p:cNvPr id="28752" name="Freeform 14"/>
            <p:cNvSpPr>
              <a:spLocks/>
            </p:cNvSpPr>
            <p:nvPr/>
          </p:nvSpPr>
          <p:spPr bwMode="auto">
            <a:xfrm>
              <a:off x="7584619" y="3440520"/>
              <a:ext cx="1390650" cy="1387475"/>
            </a:xfrm>
            <a:prstGeom prst="rect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53" name="TextBox 18"/>
            <p:cNvSpPr txBox="1">
              <a:spLocks noChangeArrowheads="1"/>
            </p:cNvSpPr>
            <p:nvPr/>
          </p:nvSpPr>
          <p:spPr bwMode="auto">
            <a:xfrm>
              <a:off x="7635941" y="4135056"/>
              <a:ext cx="1350917" cy="600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1100">
                  <a:cs typeface="Arial" charset="0"/>
                </a:rPr>
                <a:t>Нерегульований </a:t>
              </a:r>
            </a:p>
            <a:p>
              <a:pPr algn="ctr"/>
              <a:r>
                <a:rPr lang="uk-UA" sz="1100">
                  <a:cs typeface="Arial" charset="0"/>
                </a:rPr>
                <a:t>товарний </a:t>
              </a:r>
            </a:p>
            <a:p>
              <a:pPr algn="ctr"/>
              <a:r>
                <a:rPr lang="uk-UA" sz="1100">
                  <a:cs typeface="Arial" charset="0"/>
                </a:rPr>
                <a:t>ринок</a:t>
              </a:r>
            </a:p>
          </p:txBody>
        </p:sp>
        <p:pic>
          <p:nvPicPr>
            <p:cNvPr id="28754" name="Рисунок 27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60949" y="3608283"/>
              <a:ext cx="232935" cy="52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55" name="Рисунок 28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323882" y="3608283"/>
              <a:ext cx="232935" cy="52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3" name="Group 77"/>
          <p:cNvGrpSpPr>
            <a:grpSpLocks/>
          </p:cNvGrpSpPr>
          <p:nvPr/>
        </p:nvGrpSpPr>
        <p:grpSpPr bwMode="auto">
          <a:xfrm>
            <a:off x="136525" y="1657350"/>
            <a:ext cx="1462088" cy="1401763"/>
            <a:chOff x="354489" y="1552982"/>
            <a:chExt cx="1461898" cy="1385887"/>
          </a:xfrm>
        </p:grpSpPr>
        <p:sp>
          <p:nvSpPr>
            <p:cNvPr id="28748" name="Freeform 15"/>
            <p:cNvSpPr>
              <a:spLocks/>
            </p:cNvSpPr>
            <p:nvPr/>
          </p:nvSpPr>
          <p:spPr bwMode="auto">
            <a:xfrm>
              <a:off x="375124" y="1552982"/>
              <a:ext cx="1389063" cy="1385887"/>
            </a:xfrm>
            <a:prstGeom prst="rect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49" name="TextBox 28"/>
            <p:cNvSpPr txBox="1">
              <a:spLocks noChangeArrowheads="1"/>
            </p:cNvSpPr>
            <p:nvPr/>
          </p:nvSpPr>
          <p:spPr bwMode="auto">
            <a:xfrm>
              <a:off x="354489" y="2276531"/>
              <a:ext cx="1461898" cy="590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1100">
                  <a:cs typeface="Arial" charset="0"/>
                </a:rPr>
                <a:t>Поза організований</a:t>
              </a:r>
            </a:p>
            <a:p>
              <a:pPr algn="ctr"/>
              <a:r>
                <a:rPr lang="uk-UA" sz="1100">
                  <a:cs typeface="Arial" charset="0"/>
                </a:rPr>
                <a:t>ринок</a:t>
              </a:r>
            </a:p>
            <a:p>
              <a:pPr algn="ctr"/>
              <a:r>
                <a:rPr lang="uk-UA" sz="1100">
                  <a:cs typeface="Arial" charset="0"/>
                </a:rPr>
                <a:t>деривативів</a:t>
              </a:r>
            </a:p>
          </p:txBody>
        </p:sp>
        <p:pic>
          <p:nvPicPr>
            <p:cNvPr id="28750" name="Рисунок 30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3536" y="1753936"/>
              <a:ext cx="246761" cy="557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51" name="Рисунок 3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46469" y="1753936"/>
              <a:ext cx="246761" cy="557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4" name="Group 76"/>
          <p:cNvGrpSpPr>
            <a:grpSpLocks/>
          </p:cNvGrpSpPr>
          <p:nvPr/>
        </p:nvGrpSpPr>
        <p:grpSpPr bwMode="auto">
          <a:xfrm>
            <a:off x="88900" y="3427985"/>
            <a:ext cx="1462088" cy="1387475"/>
            <a:chOff x="352902" y="3435757"/>
            <a:chExt cx="1461898" cy="1387475"/>
          </a:xfrm>
        </p:grpSpPr>
        <p:sp>
          <p:nvSpPr>
            <p:cNvPr id="28744" name="Freeform 16"/>
            <p:cNvSpPr>
              <a:spLocks/>
            </p:cNvSpPr>
            <p:nvPr/>
          </p:nvSpPr>
          <p:spPr bwMode="auto">
            <a:xfrm>
              <a:off x="379886" y="3435757"/>
              <a:ext cx="1389063" cy="1387475"/>
            </a:xfrm>
            <a:prstGeom prst="rect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28745" name="TextBox 27"/>
            <p:cNvSpPr txBox="1">
              <a:spLocks noChangeArrowheads="1"/>
            </p:cNvSpPr>
            <p:nvPr/>
          </p:nvSpPr>
          <p:spPr bwMode="auto">
            <a:xfrm>
              <a:off x="352902" y="4173169"/>
              <a:ext cx="1461898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1100" dirty="0">
                  <a:cs typeface="Arial" charset="0"/>
                </a:rPr>
                <a:t>Поза організований</a:t>
              </a:r>
            </a:p>
            <a:p>
              <a:pPr algn="ctr"/>
              <a:r>
                <a:rPr lang="uk-UA" sz="1100" dirty="0">
                  <a:cs typeface="Arial" charset="0"/>
                </a:rPr>
                <a:t>фондовий</a:t>
              </a:r>
            </a:p>
            <a:p>
              <a:pPr algn="ctr"/>
              <a:r>
                <a:rPr lang="uk-UA" sz="1100" dirty="0">
                  <a:cs typeface="Arial" charset="0"/>
                </a:rPr>
                <a:t>ринок</a:t>
              </a:r>
            </a:p>
          </p:txBody>
        </p:sp>
        <p:pic>
          <p:nvPicPr>
            <p:cNvPr id="28746" name="Рисунок 3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27718" y="3584178"/>
              <a:ext cx="252223" cy="569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47" name="Рисунок 3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90651" y="3584178"/>
              <a:ext cx="252223" cy="569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93" name="Group 59"/>
          <p:cNvGrpSpPr>
            <a:grpSpLocks/>
          </p:cNvGrpSpPr>
          <p:nvPr/>
        </p:nvGrpSpPr>
        <p:grpSpPr bwMode="auto">
          <a:xfrm>
            <a:off x="774789" y="5219771"/>
            <a:ext cx="5645393" cy="404812"/>
            <a:chOff x="2305090" y="5571908"/>
            <a:chExt cx="5765582" cy="679789"/>
          </a:xfrm>
        </p:grpSpPr>
        <p:pic>
          <p:nvPicPr>
            <p:cNvPr id="28713" name="Рисунок 1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4041744" y="5715349"/>
              <a:ext cx="633268" cy="416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4" name="Рисунок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5733412" y="5723352"/>
              <a:ext cx="633268" cy="416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5" name="Рисунок 1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2196852" y="5680146"/>
              <a:ext cx="633268" cy="416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6" name="Рисунок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7545643" y="5726667"/>
              <a:ext cx="633268" cy="416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" name="Rectangle 64"/>
          <p:cNvSpPr/>
          <p:nvPr/>
        </p:nvSpPr>
        <p:spPr>
          <a:xfrm>
            <a:off x="361814" y="6007180"/>
            <a:ext cx="621291" cy="530754"/>
          </a:xfrm>
          <a:prstGeom prst="rect">
            <a:avLst/>
          </a:prstGeom>
          <a:solidFill>
            <a:srgbClr val="01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7" name="Прямая соединительная линия 16"/>
          <p:cNvCxnSpPr/>
          <p:nvPr/>
        </p:nvCxnSpPr>
        <p:spPr>
          <a:xfrm>
            <a:off x="360363" y="6600825"/>
            <a:ext cx="8375650" cy="793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13"/>
          <p:cNvSpPr/>
          <p:nvPr/>
        </p:nvSpPr>
        <p:spPr>
          <a:xfrm>
            <a:off x="7872413" y="1216025"/>
            <a:ext cx="1123950" cy="2746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НБУ</a:t>
            </a:r>
          </a:p>
        </p:txBody>
      </p:sp>
      <p:sp>
        <p:nvSpPr>
          <p:cNvPr id="70" name="Прямоугольник 13"/>
          <p:cNvSpPr/>
          <p:nvPr/>
        </p:nvSpPr>
        <p:spPr>
          <a:xfrm>
            <a:off x="7453313" y="4987925"/>
            <a:ext cx="1814512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b="1" cap="all" dirty="0">
                <a:latin typeface="Arial" panose="020B0604020202020204" pitchFamily="34" charset="0"/>
                <a:cs typeface="Arial" panose="020B0604020202020204" pitchFamily="34" charset="0"/>
              </a:rPr>
              <a:t>Інші державні органи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633538" y="1291044"/>
            <a:ext cx="5905500" cy="3862589"/>
            <a:chOff x="1633538" y="1261860"/>
            <a:chExt cx="5905500" cy="3862589"/>
          </a:xfrm>
        </p:grpSpPr>
        <p:sp>
          <p:nvSpPr>
            <p:cNvPr id="79" name="Freeform 78"/>
            <p:cNvSpPr>
              <a:spLocks noChangeArrowheads="1"/>
            </p:cNvSpPr>
            <p:nvPr/>
          </p:nvSpPr>
          <p:spPr bwMode="auto">
            <a:xfrm>
              <a:off x="4235305" y="1276551"/>
              <a:ext cx="3303728" cy="38449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1750" algn="ctr">
              <a:noFill/>
              <a:prstDash val="sysDot"/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78" name="Freeform 77"/>
            <p:cNvSpPr>
              <a:spLocks noChangeArrowheads="1"/>
            </p:cNvSpPr>
            <p:nvPr/>
          </p:nvSpPr>
          <p:spPr bwMode="auto">
            <a:xfrm>
              <a:off x="3641725" y="1271588"/>
              <a:ext cx="1773238" cy="3840162"/>
            </a:xfrm>
            <a:prstGeom prst="rect">
              <a:avLst/>
            </a:prstGeom>
            <a:pattFill prst="wd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31750" algn="ctr">
              <a:noFill/>
              <a:prstDash val="sysDot"/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0" name="TextBox 39"/>
            <p:cNvSpPr txBox="1">
              <a:spLocks noChangeArrowheads="1"/>
            </p:cNvSpPr>
            <p:nvPr/>
          </p:nvSpPr>
          <p:spPr bwMode="auto">
            <a:xfrm>
              <a:off x="4125913" y="2306638"/>
              <a:ext cx="981075" cy="430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uk-UA" sz="1100">
                  <a:solidFill>
                    <a:schemeClr val="bg1"/>
                  </a:solidFill>
                  <a:cs typeface="Arial" charset="0"/>
                </a:rPr>
                <a:t>БТС</a:t>
              </a:r>
            </a:p>
            <a:p>
              <a:pPr algn="ctr"/>
              <a:r>
                <a:rPr lang="uk-UA" sz="1100">
                  <a:solidFill>
                    <a:schemeClr val="bg1"/>
                  </a:solidFill>
                  <a:cs typeface="Arial" charset="0"/>
                </a:rPr>
                <a:t>деривативів</a:t>
              </a:r>
            </a:p>
          </p:txBody>
        </p:sp>
        <p:pic>
          <p:nvPicPr>
            <p:cNvPr id="81" name="Рисунок 37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5625" y="1785938"/>
              <a:ext cx="233363" cy="525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" name="Рисунок 38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0263" y="1785938"/>
              <a:ext cx="233362" cy="525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6" name="Group 72"/>
            <p:cNvGrpSpPr>
              <a:grpSpLocks/>
            </p:cNvGrpSpPr>
            <p:nvPr/>
          </p:nvGrpSpPr>
          <p:grpSpPr bwMode="auto">
            <a:xfrm>
              <a:off x="2120580" y="3425043"/>
              <a:ext cx="1314825" cy="1377430"/>
              <a:chOff x="3898538" y="3436356"/>
              <a:chExt cx="1435100" cy="1433512"/>
            </a:xfrm>
          </p:grpSpPr>
          <p:sp>
            <p:nvSpPr>
              <p:cNvPr id="121" name="Freeform 11"/>
              <p:cNvSpPr>
                <a:spLocks/>
              </p:cNvSpPr>
              <p:nvPr/>
            </p:nvSpPr>
            <p:spPr bwMode="auto">
              <a:xfrm>
                <a:off x="3898538" y="3436356"/>
                <a:ext cx="1435100" cy="1433512"/>
              </a:xfrm>
              <a:prstGeom prst="rect">
                <a:avLst/>
              </a:prstGeom>
              <a:solidFill>
                <a:srgbClr val="4191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" name="TextBox 38"/>
              <p:cNvSpPr txBox="1">
                <a:spLocks noChangeArrowheads="1"/>
              </p:cNvSpPr>
              <p:nvPr/>
            </p:nvSpPr>
            <p:spPr bwMode="auto">
              <a:xfrm>
                <a:off x="4233302" y="4224645"/>
                <a:ext cx="826507" cy="446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>
                    <a:solidFill>
                      <a:schemeClr val="bg1"/>
                    </a:solidFill>
                    <a:cs typeface="Arial" charset="0"/>
                  </a:rPr>
                  <a:t>Фондова</a:t>
                </a:r>
              </a:p>
              <a:p>
                <a:pPr algn="ctr"/>
                <a:r>
                  <a:rPr lang="uk-UA" sz="1100">
                    <a:solidFill>
                      <a:schemeClr val="bg1"/>
                    </a:solidFill>
                    <a:cs typeface="Arial" charset="0"/>
                  </a:rPr>
                  <a:t>БТС</a:t>
                </a:r>
              </a:p>
            </p:txBody>
          </p:sp>
          <p:pic>
            <p:nvPicPr>
              <p:cNvPr id="123" name="Рисунок 3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401433" y="3626331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4" name="Рисунок 40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676162" y="3626331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8" name="Group 78"/>
            <p:cNvGrpSpPr>
              <a:grpSpLocks/>
            </p:cNvGrpSpPr>
            <p:nvPr/>
          </p:nvGrpSpPr>
          <p:grpSpPr bwMode="auto">
            <a:xfrm>
              <a:off x="3866976" y="1676397"/>
              <a:ext cx="1343439" cy="1359389"/>
              <a:chOff x="2138699" y="1559211"/>
              <a:chExt cx="1435100" cy="1433512"/>
            </a:xfrm>
          </p:grpSpPr>
          <p:sp>
            <p:nvSpPr>
              <p:cNvPr id="117" name="Freeform 10"/>
              <p:cNvSpPr>
                <a:spLocks/>
              </p:cNvSpPr>
              <p:nvPr/>
            </p:nvSpPr>
            <p:spPr bwMode="auto">
              <a:xfrm>
                <a:off x="2138699" y="1559211"/>
                <a:ext cx="1435100" cy="1433512"/>
              </a:xfrm>
              <a:prstGeom prst="rect">
                <a:avLst/>
              </a:prstGeom>
              <a:solidFill>
                <a:srgbClr val="96B8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8" name="TextBox 10"/>
              <p:cNvSpPr txBox="1">
                <a:spLocks noChangeArrowheads="1"/>
              </p:cNvSpPr>
              <p:nvPr/>
            </p:nvSpPr>
            <p:spPr bwMode="auto">
              <a:xfrm>
                <a:off x="2267767" y="2327005"/>
                <a:ext cx="1168415" cy="629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>
                    <a:cs typeface="Arial" charset="0"/>
                  </a:rPr>
                  <a:t>Регульований</a:t>
                </a:r>
              </a:p>
              <a:p>
                <a:pPr algn="ctr"/>
                <a:r>
                  <a:rPr lang="uk-UA" sz="1100">
                    <a:cs typeface="Arial" charset="0"/>
                  </a:rPr>
                  <a:t>ринок</a:t>
                </a:r>
              </a:p>
              <a:p>
                <a:pPr algn="ctr"/>
                <a:r>
                  <a:rPr lang="uk-UA" sz="1100">
                    <a:cs typeface="Arial" charset="0"/>
                  </a:rPr>
                  <a:t>деривативів</a:t>
                </a:r>
              </a:p>
            </p:txBody>
          </p:sp>
          <p:pic>
            <p:nvPicPr>
              <p:cNvPr id="119" name="Рисунок 44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17608" y="1785158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0" name="Рисунок 4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92337" y="1785158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9" name="Group 73"/>
            <p:cNvGrpSpPr>
              <a:grpSpLocks/>
            </p:cNvGrpSpPr>
            <p:nvPr/>
          </p:nvGrpSpPr>
          <p:grpSpPr bwMode="auto">
            <a:xfrm>
              <a:off x="3860425" y="3454949"/>
              <a:ext cx="1298482" cy="1350664"/>
              <a:chOff x="2195849" y="3529901"/>
              <a:chExt cx="1390650" cy="1385887"/>
            </a:xfrm>
          </p:grpSpPr>
          <p:sp>
            <p:nvSpPr>
              <p:cNvPr id="113" name="Freeform 12"/>
              <p:cNvSpPr>
                <a:spLocks/>
              </p:cNvSpPr>
              <p:nvPr/>
            </p:nvSpPr>
            <p:spPr bwMode="auto">
              <a:xfrm>
                <a:off x="2195849" y="3529901"/>
                <a:ext cx="1390650" cy="1385887"/>
              </a:xfrm>
              <a:prstGeom prst="rect">
                <a:avLst/>
              </a:prstGeom>
              <a:solidFill>
                <a:srgbClr val="96B8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4" name="TextBox 9"/>
              <p:cNvSpPr txBox="1">
                <a:spLocks noChangeArrowheads="1"/>
              </p:cNvSpPr>
              <p:nvPr/>
            </p:nvSpPr>
            <p:spPr bwMode="auto">
              <a:xfrm>
                <a:off x="2313153" y="4183941"/>
                <a:ext cx="1171342" cy="612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>
                    <a:cs typeface="Arial" charset="0"/>
                  </a:rPr>
                  <a:t>Регульований</a:t>
                </a:r>
              </a:p>
              <a:p>
                <a:pPr algn="ctr"/>
                <a:r>
                  <a:rPr lang="uk-UA" sz="1100">
                    <a:cs typeface="Arial" charset="0"/>
                  </a:rPr>
                  <a:t>фондовий </a:t>
                </a:r>
              </a:p>
              <a:p>
                <a:pPr algn="ctr"/>
                <a:r>
                  <a:rPr lang="uk-UA" sz="1100">
                    <a:cs typeface="Arial" charset="0"/>
                  </a:rPr>
                  <a:t>ринок</a:t>
                </a:r>
              </a:p>
            </p:txBody>
          </p:sp>
          <p:pic>
            <p:nvPicPr>
              <p:cNvPr id="115" name="Рисунок 4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652787" y="3626330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6" name="Рисунок 50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927516" y="3626330"/>
                <a:ext cx="233138" cy="5259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0" name="Group 89"/>
            <p:cNvGrpSpPr/>
            <p:nvPr/>
          </p:nvGrpSpPr>
          <p:grpSpPr>
            <a:xfrm>
              <a:off x="5671393" y="1690726"/>
              <a:ext cx="1285777" cy="1343973"/>
              <a:chOff x="5671393" y="1690726"/>
              <a:chExt cx="1285777" cy="1343973"/>
            </a:xfrm>
          </p:grpSpPr>
          <p:sp>
            <p:nvSpPr>
              <p:cNvPr id="109" name="Freeform 8"/>
              <p:cNvSpPr>
                <a:spLocks/>
              </p:cNvSpPr>
              <p:nvPr/>
            </p:nvSpPr>
            <p:spPr bwMode="auto">
              <a:xfrm>
                <a:off x="5671393" y="1690726"/>
                <a:ext cx="1285777" cy="1343973"/>
              </a:xfrm>
              <a:prstGeom prst="rect">
                <a:avLst/>
              </a:prstGeom>
              <a:solidFill>
                <a:srgbClr val="2D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" name="TextBox 54"/>
              <p:cNvSpPr txBox="1">
                <a:spLocks noChangeArrowheads="1"/>
              </p:cNvSpPr>
              <p:nvPr/>
            </p:nvSpPr>
            <p:spPr bwMode="auto">
              <a:xfrm>
                <a:off x="5770562" y="2412631"/>
                <a:ext cx="1093788" cy="596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 dirty="0">
                    <a:solidFill>
                      <a:schemeClr val="bg1"/>
                    </a:solidFill>
                    <a:cs typeface="Arial" charset="0"/>
                  </a:rPr>
                  <a:t>Регульований</a:t>
                </a:r>
              </a:p>
              <a:p>
                <a:pPr algn="ctr"/>
                <a:r>
                  <a:rPr lang="uk-UA" sz="1100" dirty="0">
                    <a:solidFill>
                      <a:schemeClr val="bg1"/>
                    </a:solidFill>
                    <a:cs typeface="Arial" charset="0"/>
                  </a:rPr>
                  <a:t>грошовий </a:t>
                </a:r>
              </a:p>
              <a:p>
                <a:pPr algn="ctr"/>
                <a:r>
                  <a:rPr lang="uk-UA" sz="1100" dirty="0">
                    <a:solidFill>
                      <a:schemeClr val="bg1"/>
                    </a:solidFill>
                    <a:cs typeface="Arial" charset="0"/>
                  </a:rPr>
                  <a:t>ринок</a:t>
                </a:r>
              </a:p>
            </p:txBody>
          </p:sp>
          <p:pic>
            <p:nvPicPr>
              <p:cNvPr id="111" name="Рисунок 37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085228" y="1877461"/>
                <a:ext cx="215803" cy="51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" name="Рисунок 3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339529" y="1877461"/>
                <a:ext cx="215803" cy="5100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1" name="Group 90"/>
            <p:cNvGrpSpPr/>
            <p:nvPr/>
          </p:nvGrpSpPr>
          <p:grpSpPr>
            <a:xfrm>
              <a:off x="5648186" y="3446962"/>
              <a:ext cx="1355828" cy="1354176"/>
              <a:chOff x="5648186" y="3446962"/>
              <a:chExt cx="1355828" cy="1354176"/>
            </a:xfrm>
          </p:grpSpPr>
          <p:sp>
            <p:nvSpPr>
              <p:cNvPr id="102" name="Freeform 11"/>
              <p:cNvSpPr>
                <a:spLocks/>
              </p:cNvSpPr>
              <p:nvPr/>
            </p:nvSpPr>
            <p:spPr bwMode="auto">
              <a:xfrm>
                <a:off x="5648186" y="3446962"/>
                <a:ext cx="1355828" cy="1354176"/>
              </a:xfrm>
              <a:prstGeom prst="rect">
                <a:avLst/>
              </a:prstGeom>
              <a:solidFill>
                <a:srgbClr val="2D5A5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3" name="TextBox 53"/>
              <p:cNvSpPr txBox="1">
                <a:spLocks noChangeArrowheads="1"/>
              </p:cNvSpPr>
              <p:nvPr/>
            </p:nvSpPr>
            <p:spPr bwMode="auto">
              <a:xfrm>
                <a:off x="5711825" y="4123956"/>
                <a:ext cx="1282700" cy="5968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>
                    <a:solidFill>
                      <a:schemeClr val="bg1"/>
                    </a:solidFill>
                    <a:cs typeface="Arial" charset="0"/>
                  </a:rPr>
                  <a:t>Регульований</a:t>
                </a:r>
              </a:p>
              <a:p>
                <a:pPr algn="ctr"/>
                <a:r>
                  <a:rPr lang="uk-UA" sz="1100">
                    <a:solidFill>
                      <a:schemeClr val="bg1"/>
                    </a:solidFill>
                    <a:cs typeface="Arial" charset="0"/>
                  </a:rPr>
                  <a:t>товарний </a:t>
                </a:r>
              </a:p>
              <a:p>
                <a:pPr algn="ctr"/>
                <a:r>
                  <a:rPr lang="uk-UA" sz="1100">
                    <a:solidFill>
                      <a:schemeClr val="bg1"/>
                    </a:solidFill>
                    <a:cs typeface="Arial" charset="0"/>
                  </a:rPr>
                  <a:t>ринок (спотовий)</a:t>
                </a:r>
              </a:p>
            </p:txBody>
          </p:sp>
          <p:pic>
            <p:nvPicPr>
              <p:cNvPr id="107" name="Рисунок 3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123302" y="3558163"/>
                <a:ext cx="220260" cy="496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8" name="Рисунок 40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382855" y="3558163"/>
                <a:ext cx="220260" cy="496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2" name="Прямоугольник 13"/>
            <p:cNvSpPr>
              <a:spLocks noChangeArrowheads="1"/>
            </p:cNvSpPr>
            <p:nvPr/>
          </p:nvSpPr>
          <p:spPr bwMode="auto">
            <a:xfrm rot="-5400000">
              <a:off x="243682" y="3071019"/>
              <a:ext cx="32305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sz="1400" b="1" dirty="0">
                  <a:solidFill>
                    <a:srgbClr val="419195"/>
                  </a:solidFill>
                  <a:cs typeface="Arial" charset="0"/>
                </a:rPr>
                <a:t>ОРГАНІЗОВАНІ РИНКИ</a:t>
              </a:r>
              <a:r>
                <a:rPr lang="en-US" sz="1400" b="1" dirty="0">
                  <a:solidFill>
                    <a:srgbClr val="419195"/>
                  </a:solidFill>
                  <a:cs typeface="Arial" charset="0"/>
                </a:rPr>
                <a:t> </a:t>
              </a:r>
              <a:r>
                <a:rPr lang="uk-UA" sz="1400" b="1" dirty="0">
                  <a:solidFill>
                    <a:srgbClr val="419195"/>
                  </a:solidFill>
                  <a:cs typeface="Arial" charset="0"/>
                </a:rPr>
                <a:t>КАПІТАЛУ</a:t>
              </a:r>
            </a:p>
          </p:txBody>
        </p:sp>
        <p:sp>
          <p:nvSpPr>
            <p:cNvPr id="93" name="Freeform 10"/>
            <p:cNvSpPr>
              <a:spLocks/>
            </p:cNvSpPr>
            <p:nvPr/>
          </p:nvSpPr>
          <p:spPr bwMode="auto">
            <a:xfrm>
              <a:off x="2176571" y="1644313"/>
              <a:ext cx="1292820" cy="1383164"/>
            </a:xfrm>
            <a:prstGeom prst="rect">
              <a:avLst/>
            </a:prstGeom>
            <a:solidFill>
              <a:srgbClr val="41919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94" name="Group 86"/>
            <p:cNvGrpSpPr>
              <a:grpSpLocks/>
            </p:cNvGrpSpPr>
            <p:nvPr/>
          </p:nvGrpSpPr>
          <p:grpSpPr bwMode="auto">
            <a:xfrm>
              <a:off x="2327275" y="1952625"/>
              <a:ext cx="973138" cy="968375"/>
              <a:chOff x="1481" y="1150"/>
              <a:chExt cx="613" cy="610"/>
            </a:xfrm>
          </p:grpSpPr>
          <p:sp>
            <p:nvSpPr>
              <p:cNvPr id="99" name="TextBox 10"/>
              <p:cNvSpPr txBox="1">
                <a:spLocks noChangeArrowheads="1"/>
              </p:cNvSpPr>
              <p:nvPr/>
            </p:nvSpPr>
            <p:spPr bwMode="auto">
              <a:xfrm>
                <a:off x="1481" y="1490"/>
                <a:ext cx="613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uk-UA" sz="1100" dirty="0">
                    <a:solidFill>
                      <a:schemeClr val="bg1"/>
                    </a:solidFill>
                    <a:cs typeface="Arial" charset="0"/>
                  </a:rPr>
                  <a:t>БТС</a:t>
                </a:r>
              </a:p>
              <a:p>
                <a:pPr algn="ctr"/>
                <a:r>
                  <a:rPr lang="uk-UA" sz="1100" dirty="0">
                    <a:solidFill>
                      <a:schemeClr val="bg1"/>
                    </a:solidFill>
                    <a:cs typeface="Arial" charset="0"/>
                  </a:rPr>
                  <a:t>деривативів</a:t>
                </a:r>
              </a:p>
            </p:txBody>
          </p:sp>
          <p:pic>
            <p:nvPicPr>
              <p:cNvPr id="100" name="Рисунок 44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39" y="1150"/>
                <a:ext cx="147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1" name="Рисунок 48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12" y="1150"/>
                <a:ext cx="147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5" name="Freeform 94"/>
            <p:cNvSpPr>
              <a:spLocks noChangeArrowheads="1"/>
            </p:cNvSpPr>
            <p:nvPr/>
          </p:nvSpPr>
          <p:spPr bwMode="auto">
            <a:xfrm>
              <a:off x="1633538" y="1271587"/>
              <a:ext cx="3277161" cy="3852862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6" name="Rectangle 86"/>
            <p:cNvSpPr>
              <a:spLocks noChangeArrowheads="1"/>
            </p:cNvSpPr>
            <p:nvPr/>
          </p:nvSpPr>
          <p:spPr bwMode="auto">
            <a:xfrm rot="5400000">
              <a:off x="6139656" y="3167857"/>
              <a:ext cx="23098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uk-UA" sz="1400" b="1">
                  <a:solidFill>
                    <a:srgbClr val="2D5A5A"/>
                  </a:solidFill>
                </a:rPr>
                <a:t>РЕГУЛЬОВАНІ</a:t>
              </a:r>
              <a:r>
                <a:rPr lang="en-US" sz="1400" b="1">
                  <a:solidFill>
                    <a:srgbClr val="2D5A5A"/>
                  </a:solidFill>
                </a:rPr>
                <a:t> </a:t>
              </a:r>
              <a:r>
                <a:rPr lang="uk-UA" sz="1400" b="1">
                  <a:solidFill>
                    <a:srgbClr val="2D5A5A"/>
                  </a:solidFill>
                </a:rPr>
                <a:t>РИНКИ</a:t>
              </a:r>
            </a:p>
          </p:txBody>
        </p:sp>
        <p:sp>
          <p:nvSpPr>
            <p:cNvPr id="97" name="Скругленный прямоугольник 17"/>
            <p:cNvSpPr>
              <a:spLocks noChangeArrowheads="1"/>
            </p:cNvSpPr>
            <p:nvPr/>
          </p:nvSpPr>
          <p:spPr bwMode="auto">
            <a:xfrm>
              <a:off x="1633538" y="1261860"/>
              <a:ext cx="3781425" cy="3852862"/>
            </a:xfrm>
            <a:prstGeom prst="rect">
              <a:avLst/>
            </a:prstGeom>
            <a:noFill/>
            <a:ln w="31750" algn="ctr">
              <a:solidFill>
                <a:srgbClr val="419195"/>
              </a:solidFill>
              <a:prstDash val="lgDash"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98" name="Скругленный прямоугольник 17"/>
            <p:cNvSpPr>
              <a:spLocks noChangeArrowheads="1"/>
            </p:cNvSpPr>
            <p:nvPr/>
          </p:nvSpPr>
          <p:spPr bwMode="auto">
            <a:xfrm>
              <a:off x="3641725" y="1266825"/>
              <a:ext cx="3897313" cy="3844925"/>
            </a:xfrm>
            <a:prstGeom prst="rect">
              <a:avLst/>
            </a:prstGeom>
            <a:noFill/>
            <a:ln w="31750" algn="ctr">
              <a:solidFill>
                <a:srgbClr val="2D5A5A"/>
              </a:solidFill>
              <a:prstDash val="sysDot"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42513" y="1488097"/>
            <a:ext cx="1332000" cy="179387"/>
            <a:chOff x="7042513" y="1488097"/>
            <a:chExt cx="1332000" cy="179387"/>
          </a:xfrm>
        </p:grpSpPr>
        <p:cxnSp>
          <p:nvCxnSpPr>
            <p:cNvPr id="84" name="Straight Arrow Connector 83"/>
            <p:cNvCxnSpPr/>
            <p:nvPr/>
          </p:nvCxnSpPr>
          <p:spPr>
            <a:xfrm>
              <a:off x="8371424" y="1488097"/>
              <a:ext cx="0" cy="1793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7042513" y="1490516"/>
              <a:ext cx="1332000" cy="0"/>
            </a:xfrm>
            <a:prstGeom prst="straightConnector1">
              <a:avLst/>
            </a:prstGeom>
            <a:ln w="63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flipV="1">
            <a:off x="7043692" y="4801926"/>
            <a:ext cx="1332000" cy="179387"/>
            <a:chOff x="7042513" y="1488097"/>
            <a:chExt cx="1332000" cy="179387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8371424" y="1488097"/>
              <a:ext cx="0" cy="1793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7042513" y="1490516"/>
              <a:ext cx="1332000" cy="0"/>
            </a:xfrm>
            <a:prstGeom prst="straightConnector1">
              <a:avLst/>
            </a:prstGeom>
            <a:ln w="6350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5" name="Рисунок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63" y="6099654"/>
            <a:ext cx="344768" cy="34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1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8925" y="482600"/>
          <a:ext cx="8348474" cy="5858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950">
                <a:tc>
                  <a:txBody>
                    <a:bodyPr/>
                    <a:lstStyle/>
                    <a:p>
                      <a:endParaRPr lang="uk-U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16F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Регульований ринок деривативів</a:t>
                      </a:r>
                      <a:endParaRPr lang="uk-U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6F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БТС деривативів</a:t>
                      </a:r>
                      <a:endParaRPr lang="uk-U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16F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Основна</a:t>
                      </a:r>
                      <a:r>
                        <a:rPr lang="uk-UA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функція</a:t>
                      </a:r>
                      <a:endParaRPr lang="uk-UA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Проведення регулярних торгів, централізоване укладення договорів та</a:t>
                      </a:r>
                      <a:r>
                        <a:rPr lang="uk-UA" sz="110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контроль за їх виконанням</a:t>
                      </a:r>
                      <a:endParaRPr lang="uk-UA" sz="1100" kern="1200" noProof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Поширення</a:t>
                      </a:r>
                      <a:r>
                        <a:rPr lang="uk-UA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інформації про попит та пропозицію так, щоб це призводило до укладення договорів між учасниками БТС</a:t>
                      </a:r>
                      <a:endParaRPr lang="uk-UA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регульованого ринку</a:t>
                      </a: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Оператор регульованого ринку, що має ліцензію на діяльність з організації торгівлі на БТС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55">
                <a:tc rowSpan="2"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Правила функціонування</a:t>
                      </a: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Розробляються оператором та реєструються НКЦПФР </a:t>
                      </a: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kern="1200" noProof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89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Більш детальні</a:t>
                      </a:r>
                    </a:p>
                  </a:txBody>
                  <a:tcPr anchor="ctr">
                    <a:solidFill>
                      <a:srgbClr val="008896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Спрощені вимоги</a:t>
                      </a:r>
                    </a:p>
                  </a:txBody>
                  <a:tcPr>
                    <a:solidFill>
                      <a:srgbClr val="008896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Укладення</a:t>
                      </a:r>
                      <a:r>
                        <a:rPr lang="uk-UA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деривативів згідно із специфікаціями</a:t>
                      </a:r>
                      <a:endParaRPr lang="uk-UA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</a:t>
                      </a:r>
                      <a:endParaRPr lang="uk-UA" sz="12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Опціонально</a:t>
                      </a:r>
                      <a:endParaRPr lang="uk-UA" sz="12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Реєстрація</a:t>
                      </a:r>
                      <a:r>
                        <a:rPr lang="uk-UA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специфікацій деривативів в НКЦПФР</a:t>
                      </a:r>
                      <a:endParaRPr lang="uk-UA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 smtClean="0"/>
                        <a:t>Так</a:t>
                      </a:r>
                      <a:endParaRPr lang="uk-UA" sz="1200" noProof="0" dirty="0"/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</a:t>
                      </a:r>
                      <a:endParaRPr lang="uk-UA" sz="1200" noProof="0" dirty="0" smtClean="0"/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indent="0"/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Сплата</a:t>
                      </a:r>
                      <a:r>
                        <a:rPr lang="uk-UA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сторонами деривативу початкової та варіаційної маржі</a:t>
                      </a:r>
                      <a:endParaRPr lang="uk-UA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Так, якщо</a:t>
                      </a:r>
                      <a:r>
                        <a:rPr lang="uk-U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 передбачено специфікацією</a:t>
                      </a:r>
                      <a:endParaRPr lang="uk-U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indent="0"/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Центральний контрагент</a:t>
                      </a:r>
                      <a:endParaRPr lang="uk-UA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</a:t>
                      </a:r>
                      <a:endParaRPr lang="uk-UA" sz="1200" noProof="0" dirty="0"/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Опціонально</a:t>
                      </a:r>
                      <a:endParaRPr lang="uk-UA" sz="1200" noProof="0" dirty="0" smtClean="0"/>
                    </a:p>
                  </a:txBody>
                  <a:tcPr anchor="ctr">
                    <a:solidFill>
                      <a:srgbClr val="008896">
                        <a:alpha val="1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6928">
                <a:tc>
                  <a:txBody>
                    <a:bodyPr/>
                    <a:lstStyle/>
                    <a:p>
                      <a:pPr marL="5397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Подання до НКЦПФР інформації</a:t>
                      </a:r>
                      <a:r>
                        <a:rPr lang="uk-UA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 укладені деривативи та її подальше оприлюднення Комісією</a:t>
                      </a:r>
                      <a:endParaRPr lang="uk-UA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Так (в </a:t>
                      </a:r>
                      <a:r>
                        <a:rPr lang="uk-UA" sz="1200" kern="1200" baseline="0" noProof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uk-UA" sz="120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інформація про ціну правочину)</a:t>
                      </a:r>
                      <a:endParaRPr lang="uk-UA" sz="12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1789" name="Рисунок 4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117725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0" name="Рисунок 3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" y="2719388"/>
            <a:ext cx="401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1" name="Рисунок 2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275" y="4987925"/>
            <a:ext cx="38576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92" name="Рисунок 3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975" y="4421188"/>
            <a:ext cx="3841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94" name="Group 18"/>
          <p:cNvGrpSpPr>
            <a:grpSpLocks/>
          </p:cNvGrpSpPr>
          <p:nvPr/>
        </p:nvGrpSpPr>
        <p:grpSpPr bwMode="auto">
          <a:xfrm>
            <a:off x="412750" y="1454150"/>
            <a:ext cx="395288" cy="395288"/>
            <a:chOff x="596900" y="3876675"/>
            <a:chExt cx="381000" cy="382588"/>
          </a:xfrm>
        </p:grpSpPr>
        <p:sp>
          <p:nvSpPr>
            <p:cNvPr id="31805" name="Oval 5"/>
            <p:cNvSpPr>
              <a:spLocks noChangeArrowheads="1"/>
            </p:cNvSpPr>
            <p:nvPr/>
          </p:nvSpPr>
          <p:spPr bwMode="auto">
            <a:xfrm>
              <a:off x="596900" y="3876675"/>
              <a:ext cx="381000" cy="382588"/>
            </a:xfrm>
            <a:prstGeom prst="ellipse">
              <a:avLst/>
            </a:prstGeom>
            <a:solidFill>
              <a:srgbClr val="1B4444"/>
            </a:solidFill>
            <a:ln w="4763">
              <a:solidFill>
                <a:srgbClr val="1B444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pic>
          <p:nvPicPr>
            <p:cNvPr id="31806" name="Picture 20"/>
            <p:cNvPicPr>
              <a:picLocks noChangeAspect="1"/>
            </p:cNvPicPr>
            <p:nvPr/>
          </p:nvPicPr>
          <p:blipFill>
            <a:blip r:embed="rId6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616852" y="3922906"/>
              <a:ext cx="324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95" name="Group 21"/>
          <p:cNvGrpSpPr>
            <a:grpSpLocks/>
          </p:cNvGrpSpPr>
          <p:nvPr/>
        </p:nvGrpSpPr>
        <p:grpSpPr bwMode="auto">
          <a:xfrm>
            <a:off x="425450" y="3284538"/>
            <a:ext cx="381000" cy="382587"/>
            <a:chOff x="1339503" y="3325264"/>
            <a:chExt cx="381000" cy="382588"/>
          </a:xfrm>
        </p:grpSpPr>
        <p:sp>
          <p:nvSpPr>
            <p:cNvPr id="31803" name="Oval 5"/>
            <p:cNvSpPr>
              <a:spLocks noChangeArrowheads="1"/>
            </p:cNvSpPr>
            <p:nvPr/>
          </p:nvSpPr>
          <p:spPr bwMode="auto">
            <a:xfrm>
              <a:off x="1339503" y="3325264"/>
              <a:ext cx="381000" cy="382588"/>
            </a:xfrm>
            <a:prstGeom prst="ellipse">
              <a:avLst/>
            </a:prstGeom>
            <a:solidFill>
              <a:srgbClr val="1B4444"/>
            </a:solidFill>
            <a:ln w="4763">
              <a:solidFill>
                <a:srgbClr val="1B444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pic>
          <p:nvPicPr>
            <p:cNvPr id="31804" name="Picture 24"/>
            <p:cNvPicPr>
              <a:picLocks noChangeAspect="1"/>
            </p:cNvPicPr>
            <p:nvPr/>
          </p:nvPicPr>
          <p:blipFill>
            <a:blip r:embed="rId7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1400463" y="3395421"/>
              <a:ext cx="252000" cy="243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97" name="Group 34"/>
          <p:cNvGrpSpPr>
            <a:grpSpLocks/>
          </p:cNvGrpSpPr>
          <p:nvPr/>
        </p:nvGrpSpPr>
        <p:grpSpPr bwMode="auto">
          <a:xfrm>
            <a:off x="417513" y="5700713"/>
            <a:ext cx="381000" cy="382587"/>
            <a:chOff x="2392262" y="3665336"/>
            <a:chExt cx="381000" cy="382588"/>
          </a:xfrm>
        </p:grpSpPr>
        <p:sp>
          <p:nvSpPr>
            <p:cNvPr id="31799" name="Oval 5"/>
            <p:cNvSpPr>
              <a:spLocks noChangeArrowheads="1"/>
            </p:cNvSpPr>
            <p:nvPr/>
          </p:nvSpPr>
          <p:spPr bwMode="auto">
            <a:xfrm>
              <a:off x="2392262" y="3665336"/>
              <a:ext cx="381000" cy="382588"/>
            </a:xfrm>
            <a:prstGeom prst="ellipse">
              <a:avLst/>
            </a:prstGeom>
            <a:solidFill>
              <a:srgbClr val="1B4444"/>
            </a:solidFill>
            <a:ln w="4763">
              <a:solidFill>
                <a:srgbClr val="1B4444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pic>
          <p:nvPicPr>
            <p:cNvPr id="31800" name="Picture 36"/>
            <p:cNvPicPr>
              <a:picLocks noChangeAspect="1"/>
            </p:cNvPicPr>
            <p:nvPr/>
          </p:nvPicPr>
          <p:blipFill>
            <a:blip r:embed="rId8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2420762" y="3694630"/>
              <a:ext cx="324000" cy="3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410369" y="3832845"/>
            <a:ext cx="395288" cy="395288"/>
          </a:xfrm>
          <a:prstGeom prst="ellipse">
            <a:avLst/>
          </a:prstGeom>
          <a:solidFill>
            <a:srgbClr val="1B4444"/>
          </a:solidFill>
          <a:ln w="4763">
            <a:solidFill>
              <a:srgbClr val="1B4444"/>
            </a:solidFill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9" y="3890572"/>
            <a:ext cx="277173" cy="27717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25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9698" name="object 2"/>
          <p:cNvSpPr txBox="1">
            <a:spLocks/>
          </p:cNvSpPr>
          <p:nvPr/>
        </p:nvSpPr>
        <p:spPr bwMode="auto">
          <a:xfrm>
            <a:off x="369888" y="165100"/>
            <a:ext cx="83756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 dirty="0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: НОВА ІНФРАСТРУКТУРА РИНКУ ДЕРИВАТИВІВ – ОПЕРАТОР</a:t>
            </a:r>
          </a:p>
        </p:txBody>
      </p:sp>
      <p:sp>
        <p:nvSpPr>
          <p:cNvPr id="29699" name="TextBox 11"/>
          <p:cNvSpPr txBox="1">
            <a:spLocks noChangeArrowheads="1"/>
          </p:cNvSpPr>
          <p:nvPr/>
        </p:nvSpPr>
        <p:spPr bwMode="auto">
          <a:xfrm>
            <a:off x="1120775" y="2118910"/>
            <a:ext cx="7829550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dirty="0">
                <a:cs typeface="Arial" charset="0"/>
              </a:rPr>
              <a:t>Оператор регульованого ринку деривативів </a:t>
            </a:r>
            <a:r>
              <a:rPr lang="uk-UA" sz="1400" dirty="0">
                <a:cs typeface="Arial" charset="0"/>
              </a:rPr>
              <a:t>– особа, яка має ліцензію на діяльність з організації укладання деривативів на регульованому ринку</a:t>
            </a:r>
          </a:p>
          <a:p>
            <a:endParaRPr lang="uk-UA" sz="1400" dirty="0">
              <a:cs typeface="Arial" charset="0"/>
            </a:endParaRPr>
          </a:p>
          <a:p>
            <a:r>
              <a:rPr lang="uk-UA" sz="1400" dirty="0">
                <a:cs typeface="Arial" charset="0"/>
              </a:rPr>
              <a:t>На додаток до цієї ліцензії, вона може отримати ліцензію на діяльність з організації укладання деривативів на БТС та стати </a:t>
            </a:r>
            <a:r>
              <a:rPr lang="uk-UA" sz="1400" b="1" dirty="0">
                <a:cs typeface="Arial" charset="0"/>
              </a:rPr>
              <a:t>оператором БТС деривативів</a:t>
            </a:r>
          </a:p>
          <a:p>
            <a:endParaRPr lang="uk-UA" sz="1400" b="1" dirty="0">
              <a:cs typeface="Arial" charset="0"/>
            </a:endParaRPr>
          </a:p>
          <a:p>
            <a:r>
              <a:rPr lang="uk-UA" sz="1400" b="1" dirty="0">
                <a:cs typeface="Arial" charset="0"/>
              </a:rPr>
              <a:t>Оператор створює регульований ринок або БТС</a:t>
            </a:r>
            <a:r>
              <a:rPr lang="uk-UA" sz="1400" dirty="0">
                <a:cs typeface="Arial" charset="0"/>
              </a:rPr>
              <a:t>, які самі по собі не є юридичними особами та які починають функціонувати після реєстрації в НКЦПФР правил функціонування відповідного ринку</a:t>
            </a:r>
          </a:p>
          <a:p>
            <a:endParaRPr lang="uk-UA" sz="1400" dirty="0">
              <a:cs typeface="Arial" charset="0"/>
            </a:endParaRPr>
          </a:p>
          <a:p>
            <a:r>
              <a:rPr lang="uk-UA" sz="1400" dirty="0">
                <a:cs typeface="Arial" charset="0"/>
              </a:rPr>
              <a:t>Правила ринку деривативів повинні надавати оператору </a:t>
            </a:r>
            <a:r>
              <a:rPr lang="uk-UA" sz="1400" b="1" dirty="0">
                <a:cs typeface="Arial" charset="0"/>
              </a:rPr>
              <a:t>повноваження управляти позиціями </a:t>
            </a:r>
            <a:r>
              <a:rPr lang="uk-UA" sz="1400" dirty="0">
                <a:cs typeface="Arial" charset="0"/>
              </a:rPr>
              <a:t>учасників, зокрема, повноваження:</a:t>
            </a:r>
          </a:p>
          <a:p>
            <a:r>
              <a:rPr lang="uk-UA" sz="1400" dirty="0">
                <a:cs typeface="Arial" charset="0"/>
              </a:rPr>
              <a:t>1) на контроль за сумами відкритих позицій учасників ринку та їх клієнтів;</a:t>
            </a:r>
            <a:endParaRPr lang="en-US" sz="1400" dirty="0">
              <a:cs typeface="Arial" charset="0"/>
            </a:endParaRPr>
          </a:p>
          <a:p>
            <a:r>
              <a:rPr lang="uk-UA" sz="1400" dirty="0">
                <a:cs typeface="Arial" charset="0"/>
              </a:rPr>
              <a:t>2) на отримання від учасників ринку інформації щодо розміру та мети позиції, про їх прямих або опосередкованих власників тощо;</a:t>
            </a:r>
            <a:endParaRPr lang="en-US" sz="1400" dirty="0">
              <a:cs typeface="Arial" charset="0"/>
            </a:endParaRPr>
          </a:p>
          <a:p>
            <a:r>
              <a:rPr lang="uk-UA" sz="1400" dirty="0">
                <a:cs typeface="Arial" charset="0"/>
              </a:rPr>
              <a:t>3) вимагати закриття або зменшення позиції та самостійно забезпечувати закриття або зменшення позиції, якщо вимога не була виконана</a:t>
            </a:r>
            <a:endParaRPr lang="en-US" sz="1400" dirty="0">
              <a:cs typeface="Arial" charset="0"/>
            </a:endParaRPr>
          </a:p>
        </p:txBody>
      </p:sp>
      <p:cxnSp>
        <p:nvCxnSpPr>
          <p:cNvPr id="13" name="Прямая соединительная линия 16"/>
          <p:cNvCxnSpPr/>
          <p:nvPr/>
        </p:nvCxnSpPr>
        <p:spPr>
          <a:xfrm>
            <a:off x="360363" y="6516688"/>
            <a:ext cx="8375650" cy="793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984691" y="6039996"/>
            <a:ext cx="815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uk-UA" sz="1600" b="1" dirty="0" smtClean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Імплементація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Директиви (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MIFID II)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та Регламентів ЄС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(MIFIR, EMIR)</a:t>
            </a:r>
            <a:r>
              <a:rPr lang="uk-UA" sz="1600" b="1" dirty="0" smtClean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</a:t>
            </a:r>
            <a:endParaRPr lang="en-US" sz="1600" b="1" dirty="0">
              <a:solidFill>
                <a:srgbClr val="016F7A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4" name="Прямоугольник 17"/>
          <p:cNvSpPr/>
          <p:nvPr/>
        </p:nvSpPr>
        <p:spPr>
          <a:xfrm>
            <a:off x="362391" y="5895975"/>
            <a:ext cx="622300" cy="563563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29706" name="Рисунок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228" y="5934887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5114" y="1161628"/>
            <a:ext cx="8775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ОПЕРАТОР РИНКУ покликаний забезпечувати прогресивну інфраструктуру та найсучасніші технології торгівлі, щоб учасники ринку та їх клієнти мали впевненість у гарантованості виконання та безпеці своїх операцій</a:t>
            </a:r>
          </a:p>
        </p:txBody>
      </p:sp>
      <p:sp>
        <p:nvSpPr>
          <p:cNvPr id="18" name="Овал 17"/>
          <p:cNvSpPr/>
          <p:nvPr/>
        </p:nvSpPr>
        <p:spPr>
          <a:xfrm>
            <a:off x="369888" y="2182119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" y="2263139"/>
            <a:ext cx="377959" cy="377959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369632" y="3468178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9" y="3551108"/>
            <a:ext cx="374140" cy="374140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369632" y="4340066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00" y="4429884"/>
            <a:ext cx="388828" cy="3888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2770" name="object 2"/>
          <p:cNvSpPr txBox="1">
            <a:spLocks/>
          </p:cNvSpPr>
          <p:nvPr/>
        </p:nvSpPr>
        <p:spPr bwMode="auto">
          <a:xfrm>
            <a:off x="369888" y="153988"/>
            <a:ext cx="83756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НОВА ІНФРАСТРУКТУРА РИНКУ ДЕРИВАТИВІВ – ЦЕНТРАЛЬНИЙ КОНТРАГЕНТ</a:t>
            </a:r>
          </a:p>
        </p:txBody>
      </p:sp>
      <p:sp>
        <p:nvSpPr>
          <p:cNvPr id="32771" name="TextBox 11"/>
          <p:cNvSpPr txBox="1">
            <a:spLocks noChangeArrowheads="1"/>
          </p:cNvSpPr>
          <p:nvPr/>
        </p:nvSpPr>
        <p:spPr bwMode="auto">
          <a:xfrm>
            <a:off x="919163" y="1968158"/>
            <a:ext cx="803116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>
                <a:cs typeface="Arial" charset="0"/>
              </a:rPr>
              <a:t>Оператор </a:t>
            </a:r>
            <a:r>
              <a:rPr lang="uk-UA" sz="1400" b="1">
                <a:cs typeface="Arial" charset="0"/>
              </a:rPr>
              <a:t>регульованого</a:t>
            </a:r>
            <a:r>
              <a:rPr lang="uk-UA" sz="1400">
                <a:cs typeface="Arial" charset="0"/>
              </a:rPr>
              <a:t> ринку деривативів </a:t>
            </a:r>
            <a:r>
              <a:rPr lang="uk-UA" sz="1400" b="1">
                <a:cs typeface="Arial" charset="0"/>
              </a:rPr>
              <a:t>повинен</a:t>
            </a:r>
            <a:r>
              <a:rPr lang="uk-UA" sz="1400">
                <a:cs typeface="Arial" charset="0"/>
              </a:rPr>
              <a:t> забезпечити, щоб усі операції підлягали клірингу через </a:t>
            </a:r>
            <a:r>
              <a:rPr lang="uk-UA" sz="1400" b="1">
                <a:cs typeface="Arial" charset="0"/>
              </a:rPr>
              <a:t>Центрального контрагента </a:t>
            </a:r>
          </a:p>
          <a:p>
            <a:endParaRPr lang="uk-UA" sz="1400" b="1">
              <a:cs typeface="Arial" charset="0"/>
            </a:endParaRPr>
          </a:p>
          <a:p>
            <a:r>
              <a:rPr lang="uk-UA" sz="1400">
                <a:cs typeface="Arial" charset="0"/>
              </a:rPr>
              <a:t>Оператор </a:t>
            </a:r>
            <a:r>
              <a:rPr lang="uk-UA" sz="1400" b="1">
                <a:cs typeface="Arial" charset="0"/>
              </a:rPr>
              <a:t>БТС</a:t>
            </a:r>
            <a:r>
              <a:rPr lang="uk-UA" sz="1400">
                <a:cs typeface="Arial" charset="0"/>
              </a:rPr>
              <a:t> </a:t>
            </a:r>
            <a:r>
              <a:rPr lang="uk-UA" sz="1400" b="1">
                <a:cs typeface="Arial" charset="0"/>
              </a:rPr>
              <a:t>може</a:t>
            </a:r>
            <a:r>
              <a:rPr lang="uk-UA" sz="1400">
                <a:cs typeface="Arial" charset="0"/>
              </a:rPr>
              <a:t> визначити обов'язковість клірингу через </a:t>
            </a:r>
            <a:r>
              <a:rPr lang="uk-UA" sz="1400" b="1">
                <a:cs typeface="Arial" charset="0"/>
              </a:rPr>
              <a:t>Центрального контрагента </a:t>
            </a:r>
            <a:r>
              <a:rPr lang="uk-UA" sz="1400">
                <a:cs typeface="Arial" charset="0"/>
              </a:rPr>
              <a:t>у правилах відповідної БТС</a:t>
            </a:r>
          </a:p>
          <a:p>
            <a:pPr>
              <a:spcBef>
                <a:spcPts val="600"/>
              </a:spcBef>
            </a:pPr>
            <a:r>
              <a:rPr lang="uk-UA" sz="1400" b="1">
                <a:cs typeface="Arial" charset="0"/>
              </a:rPr>
              <a:t>НКЦПФР</a:t>
            </a:r>
            <a:r>
              <a:rPr lang="uk-UA" sz="1400">
                <a:cs typeface="Arial" charset="0"/>
              </a:rPr>
              <a:t> може зобов'язати здійснювати кліринг через </a:t>
            </a:r>
            <a:r>
              <a:rPr lang="uk-UA" sz="1400" b="1">
                <a:cs typeface="Arial" charset="0"/>
              </a:rPr>
              <a:t>Центрального контрагента </a:t>
            </a:r>
            <a:r>
              <a:rPr lang="uk-UA" sz="1400">
                <a:cs typeface="Arial" charset="0"/>
              </a:rPr>
              <a:t>за певними категоріями деривативів, укладених </a:t>
            </a:r>
            <a:r>
              <a:rPr lang="uk-UA" sz="1400" b="1">
                <a:cs typeface="Arial" charset="0"/>
              </a:rPr>
              <a:t>на БТС або на поза організованому ринку</a:t>
            </a:r>
          </a:p>
        </p:txBody>
      </p:sp>
      <p:sp>
        <p:nvSpPr>
          <p:cNvPr id="32772" name="TextBox 13"/>
          <p:cNvSpPr txBox="1">
            <a:spLocks noChangeArrowheads="1"/>
          </p:cNvSpPr>
          <p:nvPr/>
        </p:nvSpPr>
        <p:spPr bwMode="auto">
          <a:xfrm>
            <a:off x="1007729" y="5894873"/>
            <a:ext cx="8177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600" b="1" dirty="0" smtClean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Імплементація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Директиви (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MIFID II)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та Регламентів ЄС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(MIFIR, EMIR)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, а також Принципів 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IOSCO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стосовно центральних контрагентів 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(FMI)</a:t>
            </a:r>
            <a:endParaRPr lang="uk-UA" sz="1600" b="1" dirty="0">
              <a:solidFill>
                <a:srgbClr val="016F7A"/>
              </a:solidFill>
              <a:ea typeface="Times New Roman" pitchFamily="18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8673" y="3812362"/>
            <a:ext cx="8416865" cy="11953"/>
          </a:xfrm>
          <a:prstGeom prst="line">
            <a:avLst/>
          </a:prstGeom>
          <a:ln w="41275">
            <a:solidFill>
              <a:srgbClr val="016F7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Rectangle 3"/>
          <p:cNvSpPr>
            <a:spLocks noChangeArrowheads="1"/>
          </p:cNvSpPr>
          <p:nvPr/>
        </p:nvSpPr>
        <p:spPr bwMode="auto">
          <a:xfrm>
            <a:off x="993775" y="4770096"/>
            <a:ext cx="80041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dirty="0">
                <a:cs typeface="Arial" charset="0"/>
              </a:rPr>
              <a:t>Перехідний період: </a:t>
            </a:r>
            <a:r>
              <a:rPr lang="uk-UA" sz="1400" dirty="0">
                <a:cs typeface="Arial" charset="0"/>
              </a:rPr>
              <a:t>оператори регульованого ринку можуть здійснювати діяльність Центрального контрагента щодо деривативів </a:t>
            </a:r>
            <a:r>
              <a:rPr lang="uk-UA" sz="1400" b="1" dirty="0">
                <a:cs typeface="Arial" charset="0"/>
              </a:rPr>
              <a:t>до 1 січня 2020 р., а також після цієї дати</a:t>
            </a:r>
            <a:r>
              <a:rPr lang="uk-UA" sz="1400" dirty="0">
                <a:cs typeface="Arial" charset="0"/>
              </a:rPr>
              <a:t>, за умови якщо не буде видана жодна нова ліцензія</a:t>
            </a:r>
            <a:endParaRPr lang="uk-UA" sz="1400" b="1" dirty="0">
              <a:cs typeface="Arial" charset="0"/>
            </a:endParaRPr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993775" y="4068421"/>
            <a:ext cx="7823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dirty="0">
                <a:cs typeface="Arial" charset="0"/>
              </a:rPr>
              <a:t>Новий вид ліцензій </a:t>
            </a:r>
            <a:r>
              <a:rPr lang="uk-UA" sz="1400" dirty="0">
                <a:cs typeface="Arial" charset="0"/>
              </a:rPr>
              <a:t>– на провадження клірингової діяльності центрального контрагента, </a:t>
            </a:r>
            <a:r>
              <a:rPr lang="uk-UA" sz="1400" b="1" dirty="0">
                <a:cs typeface="Arial" charset="0"/>
              </a:rPr>
              <a:t>заборона поєднання </a:t>
            </a:r>
            <a:r>
              <a:rPr lang="uk-UA" sz="1400" dirty="0">
                <a:cs typeface="Arial" charset="0"/>
              </a:rPr>
              <a:t>цієї діяльності із іншими видами діяльності на ринках капіталу</a:t>
            </a:r>
          </a:p>
        </p:txBody>
      </p:sp>
      <p:sp>
        <p:nvSpPr>
          <p:cNvPr id="24" name="Прямоугольник 17"/>
          <p:cNvSpPr/>
          <p:nvPr/>
        </p:nvSpPr>
        <p:spPr>
          <a:xfrm>
            <a:off x="401304" y="5894627"/>
            <a:ext cx="598487" cy="565150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32782" name="Рисунок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141" y="5933539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5113" y="1252538"/>
            <a:ext cx="8775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ЦЕНТРАЛЬНИЙ КОНТРАГЕНТ – ключовий механізм для зниження ризиків учасників ринку, в </a:t>
            </a:r>
            <a:r>
              <a:rPr lang="uk-UA" sz="1600" b="1" dirty="0" err="1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т.ч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., ризику дефолту іншої сторони та операційного ризику</a:t>
            </a:r>
          </a:p>
        </p:txBody>
      </p:sp>
      <p:sp>
        <p:nvSpPr>
          <p:cNvPr id="21" name="Овал 20"/>
          <p:cNvSpPr/>
          <p:nvPr/>
        </p:nvSpPr>
        <p:spPr>
          <a:xfrm>
            <a:off x="265749" y="2041899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sp>
        <p:nvSpPr>
          <p:cNvPr id="23" name="Овал 22"/>
          <p:cNvSpPr/>
          <p:nvPr/>
        </p:nvSpPr>
        <p:spPr>
          <a:xfrm>
            <a:off x="265113" y="4113501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sp>
        <p:nvSpPr>
          <p:cNvPr id="26" name="Овал 25"/>
          <p:cNvSpPr/>
          <p:nvPr/>
        </p:nvSpPr>
        <p:spPr>
          <a:xfrm>
            <a:off x="261247" y="4822079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61" y="4198761"/>
            <a:ext cx="377959" cy="3779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2122919"/>
            <a:ext cx="377959" cy="3779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73" y="4897088"/>
            <a:ext cx="405147" cy="405147"/>
          </a:xfrm>
          <a:prstGeom prst="rect">
            <a:avLst/>
          </a:prstGeom>
        </p:spPr>
      </p:pic>
      <p:cxnSp>
        <p:nvCxnSpPr>
          <p:cNvPr id="27" name="Прямая соединительная линия 16"/>
          <p:cNvCxnSpPr/>
          <p:nvPr/>
        </p:nvCxnSpPr>
        <p:spPr>
          <a:xfrm>
            <a:off x="396027" y="6539688"/>
            <a:ext cx="8375650" cy="95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25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3794" name="object 2"/>
          <p:cNvSpPr txBox="1">
            <a:spLocks/>
          </p:cNvSpPr>
          <p:nvPr/>
        </p:nvSpPr>
        <p:spPr bwMode="auto">
          <a:xfrm>
            <a:off x="369888" y="165100"/>
            <a:ext cx="837565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НОВА ІНФРАСТРУКТУРА РИНКУ ДЕРИВАТИВІВ – ТОРГОВИЙ РЕПОЗИТОР</a:t>
            </a:r>
            <a:r>
              <a:rPr lang="uk-UA" sz="2000" b="1">
                <a:solidFill>
                  <a:schemeClr val="bg1"/>
                </a:solidFill>
                <a:cs typeface="Arial" charset="0"/>
              </a:rPr>
              <a:t>ІЙ</a:t>
            </a:r>
            <a:endParaRPr lang="ru-RU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8875" y="2527030"/>
            <a:ext cx="783748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Сторона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дериватива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укладеного 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поза регульованим ринком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повинна подати інформацію про його укладання до </a:t>
            </a:r>
            <a:r>
              <a:rPr lang="uk-UA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торгового репозиторію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Випадки, порядок, строк подання та зміст інформації, що подається, будуть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встановлюються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НКЦПФР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446" y="5842212"/>
            <a:ext cx="8186737" cy="5847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 sz="1400" b="1">
                <a:solidFill>
                  <a:srgbClr val="016F7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uk-UA" sz="1600" dirty="0" smtClean="0"/>
              <a:t>Імплементація Регламенту ЄС</a:t>
            </a:r>
            <a:r>
              <a:rPr lang="en-US" sz="1600" dirty="0" smtClean="0"/>
              <a:t> (EMIR)</a:t>
            </a:r>
            <a:r>
              <a:rPr lang="uk-UA" sz="1600" dirty="0" smtClean="0"/>
              <a:t>, </a:t>
            </a:r>
            <a:r>
              <a:rPr lang="uk-UA" sz="1600" dirty="0"/>
              <a:t>а також </a:t>
            </a:r>
            <a:r>
              <a:rPr lang="uk-UA" sz="1600" dirty="0" smtClean="0"/>
              <a:t>Принципів </a:t>
            </a:r>
            <a:r>
              <a:rPr lang="en-US" sz="1600" dirty="0"/>
              <a:t>IOSCO </a:t>
            </a:r>
            <a:r>
              <a:rPr lang="uk-UA" sz="1600" dirty="0" smtClean="0"/>
              <a:t>стосовно торгових </a:t>
            </a:r>
            <a:r>
              <a:rPr lang="uk-UA" sz="1600" dirty="0" err="1" smtClean="0"/>
              <a:t>репозиторіїв</a:t>
            </a:r>
            <a:r>
              <a:rPr lang="en-US" sz="1600" dirty="0"/>
              <a:t> (FMI</a:t>
            </a:r>
            <a:r>
              <a:rPr lang="en-US" sz="1600" dirty="0" smtClean="0"/>
              <a:t>)</a:t>
            </a:r>
            <a:endParaRPr lang="uk-UA" sz="1600" dirty="0"/>
          </a:p>
        </p:txBody>
      </p:sp>
      <p:cxnSp>
        <p:nvCxnSpPr>
          <p:cNvPr id="25" name="Прямая соединительная линия 16"/>
          <p:cNvCxnSpPr/>
          <p:nvPr/>
        </p:nvCxnSpPr>
        <p:spPr>
          <a:xfrm>
            <a:off x="370091" y="6532466"/>
            <a:ext cx="8375650" cy="95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Rectangle 19"/>
          <p:cNvSpPr>
            <a:spLocks noChangeArrowheads="1"/>
          </p:cNvSpPr>
          <p:nvPr/>
        </p:nvSpPr>
        <p:spPr bwMode="auto">
          <a:xfrm>
            <a:off x="1158875" y="4217718"/>
            <a:ext cx="75866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Функції торгового репозиторію буде виконувати </a:t>
            </a:r>
            <a:r>
              <a:rPr lang="uk-UA" sz="1600" b="1">
                <a:cs typeface="Arial" charset="0"/>
              </a:rPr>
              <a:t>Центральний депозитарій</a:t>
            </a:r>
          </a:p>
          <a:p>
            <a:endParaRPr lang="uk-UA" sz="1600">
              <a:cs typeface="Arial" charset="0"/>
            </a:endParaRPr>
          </a:p>
          <a:p>
            <a:r>
              <a:rPr lang="uk-UA" sz="1600">
                <a:cs typeface="Arial" charset="0"/>
              </a:rPr>
              <a:t>Органи державної влади матимуть доступ до інформації, накопиченої торговим репозиторієм, якщо це потрібно для виконання їх повноважень 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34544" y="3998068"/>
            <a:ext cx="8530077" cy="1996"/>
          </a:xfrm>
          <a:prstGeom prst="line">
            <a:avLst/>
          </a:prstGeom>
          <a:ln w="41275">
            <a:solidFill>
              <a:srgbClr val="016F7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17"/>
          <p:cNvSpPr/>
          <p:nvPr/>
        </p:nvSpPr>
        <p:spPr>
          <a:xfrm>
            <a:off x="362393" y="5833965"/>
            <a:ext cx="598487" cy="625476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33804" name="Рисунок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230" y="5895879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3999" y="1227429"/>
            <a:ext cx="8821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cap="all" dirty="0">
                <a:solidFill>
                  <a:srgbClr val="016F7A"/>
                </a:solidFill>
              </a:rPr>
              <a:t>Торговий </a:t>
            </a:r>
            <a:r>
              <a:rPr lang="uk-UA" sz="1600" b="1" cap="all" dirty="0" err="1">
                <a:solidFill>
                  <a:srgbClr val="016F7A"/>
                </a:solidFill>
              </a:rPr>
              <a:t>репозиторій</a:t>
            </a:r>
            <a:r>
              <a:rPr lang="uk-UA" sz="1600" b="1" cap="all" dirty="0">
                <a:solidFill>
                  <a:srgbClr val="016F7A"/>
                </a:solidFill>
              </a:rPr>
              <a:t> </a:t>
            </a:r>
            <a:r>
              <a:rPr lang="uk-UA" sz="1600" b="1" dirty="0">
                <a:solidFill>
                  <a:srgbClr val="016F7A"/>
                </a:solidFill>
              </a:rPr>
              <a:t>– важливий елемент сучасного ринку позабіржових деривативів, покликаний забезпечити прозорість ринку, сприяти здійсненню </a:t>
            </a:r>
            <a:r>
              <a:rPr lang="uk-UA" sz="1600" b="1" dirty="0" smtClean="0">
                <a:solidFill>
                  <a:srgbClr val="016F7A"/>
                </a:solidFill>
              </a:rPr>
              <a:t>державними </a:t>
            </a:r>
            <a:r>
              <a:rPr lang="uk-UA" sz="1600" b="1" dirty="0">
                <a:solidFill>
                  <a:srgbClr val="016F7A"/>
                </a:solidFill>
              </a:rPr>
              <a:t>органами контролю за ризикованими позиціями учасників, а також виявленню і попередженню зловживань</a:t>
            </a:r>
          </a:p>
        </p:txBody>
      </p:sp>
      <p:sp>
        <p:nvSpPr>
          <p:cNvPr id="20" name="Овал 19"/>
          <p:cNvSpPr/>
          <p:nvPr/>
        </p:nvSpPr>
        <p:spPr>
          <a:xfrm>
            <a:off x="327325" y="4270509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46" y="4318288"/>
            <a:ext cx="388214" cy="388214"/>
          </a:xfrm>
          <a:prstGeom prst="rect">
            <a:avLst/>
          </a:prstGeom>
        </p:spPr>
      </p:pic>
      <p:sp>
        <p:nvSpPr>
          <p:cNvPr id="24" name="Овал 23"/>
          <p:cNvSpPr/>
          <p:nvPr/>
        </p:nvSpPr>
        <p:spPr>
          <a:xfrm>
            <a:off x="340851" y="2527030"/>
            <a:ext cx="540000" cy="540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46" y="2594394"/>
            <a:ext cx="409397" cy="40939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7075" y="790575"/>
            <a:ext cx="8458200" cy="3079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kern="0" dirty="0" smtClean="0">
                <a:latin typeface="Calibri" panose="020F0502020204030204" pitchFamily="34" charset="0"/>
              </a:rPr>
              <a:t>КУДИ РУХАТИСЬ ДАЛІ. КЛАСИФІКАЦІЯ ПОРУШЕНЬ.</a:t>
            </a:r>
            <a:endParaRPr lang="uk-UA" kern="0" dirty="0">
              <a:latin typeface="Calibri" panose="020F0502020204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447675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4819" name="object 2"/>
          <p:cNvSpPr txBox="1">
            <a:spLocks/>
          </p:cNvSpPr>
          <p:nvPr/>
        </p:nvSpPr>
        <p:spPr bwMode="auto">
          <a:xfrm>
            <a:off x="369888" y="790575"/>
            <a:ext cx="83756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</a:t>
            </a:r>
            <a:r>
              <a:rPr lang="uk-UA" sz="2000" b="1">
                <a:solidFill>
                  <a:schemeClr val="bg1"/>
                </a:solidFill>
                <a:cs typeface="Arial" charset="0"/>
              </a:rPr>
              <a:t>ОЧІКУВАНІ 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НАСЛІДКИ ПРИЙНЯТТЯ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885825" y="1796884"/>
            <a:ext cx="8058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Розвиток біржового та позабіржового ринків деривативів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885825" y="2285834"/>
            <a:ext cx="8058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Розбудова інфраструктури організованих ринків на основі уніфікованих підходів</a:t>
            </a: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885825" y="2773196"/>
            <a:ext cx="805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Прозорі ціни на активи, які будуть допущені до торгів на регульованих ринках, та репрезентативні цінові індикатори</a:t>
            </a:r>
          </a:p>
        </p:txBody>
      </p:sp>
      <p:sp>
        <p:nvSpPr>
          <p:cNvPr id="34823" name="Прямоугольник 8"/>
          <p:cNvSpPr>
            <a:spLocks noChangeArrowheads="1"/>
          </p:cNvSpPr>
          <p:nvPr/>
        </p:nvSpPr>
        <p:spPr bwMode="auto">
          <a:xfrm>
            <a:off x="890588" y="3557421"/>
            <a:ext cx="787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Краще управління ризиками, зниження ризиків невиконання угод</a:t>
            </a:r>
          </a:p>
        </p:txBody>
      </p:sp>
      <p:sp>
        <p:nvSpPr>
          <p:cNvPr id="34824" name="TextBox 10"/>
          <p:cNvSpPr txBox="1">
            <a:spLocks noChangeArrowheads="1"/>
          </p:cNvSpPr>
          <p:nvPr/>
        </p:nvSpPr>
        <p:spPr bwMode="auto">
          <a:xfrm>
            <a:off x="909637" y="5674407"/>
            <a:ext cx="8131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Прозорі та справедливі ринки – це додаткові можливості для залучення інвестицій та управління ризиками по всьому «ланцюжку» - від виробника до споживача</a:t>
            </a:r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885825" y="4698834"/>
            <a:ext cx="8058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dirty="0">
                <a:cs typeface="Arial" charset="0"/>
              </a:rPr>
              <a:t>Підвищення довіри внутрішніх та іноземних інвесторів до ринків капіталу</a:t>
            </a:r>
          </a:p>
        </p:txBody>
      </p:sp>
      <p:pic>
        <p:nvPicPr>
          <p:cNvPr id="3482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1796884"/>
            <a:ext cx="3889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Рисунок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2319171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2892259"/>
            <a:ext cx="3889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3466934"/>
            <a:ext cx="3889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Рисунок 1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4084471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Рисунок 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4651209"/>
            <a:ext cx="3889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2" name="TextBox 20"/>
          <p:cNvSpPr txBox="1">
            <a:spLocks noChangeArrowheads="1"/>
          </p:cNvSpPr>
          <p:nvPr/>
        </p:nvSpPr>
        <p:spPr bwMode="auto">
          <a:xfrm>
            <a:off x="885825" y="4132096"/>
            <a:ext cx="8058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>
                <a:cs typeface="Arial" charset="0"/>
              </a:rPr>
              <a:t>Підвищення прозорості та гарантованості виконання позабіржових деривативів</a:t>
            </a:r>
          </a:p>
        </p:txBody>
      </p:sp>
      <p:sp>
        <p:nvSpPr>
          <p:cNvPr id="20" name="Прямоугольник 17"/>
          <p:cNvSpPr/>
          <p:nvPr/>
        </p:nvSpPr>
        <p:spPr>
          <a:xfrm>
            <a:off x="320675" y="5750331"/>
            <a:ext cx="588962" cy="680831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cxnSp>
        <p:nvCxnSpPr>
          <p:cNvPr id="22" name="Прямая соединительная линия 16"/>
          <p:cNvCxnSpPr/>
          <p:nvPr/>
        </p:nvCxnSpPr>
        <p:spPr>
          <a:xfrm>
            <a:off x="321451" y="6515506"/>
            <a:ext cx="8375650" cy="952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95" y="5818958"/>
            <a:ext cx="514630" cy="514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-398834" y="1424114"/>
            <a:ext cx="9542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7675" algn="ctr"/>
            <a:r>
              <a:rPr lang="uk-UA" sz="1600" dirty="0">
                <a:ea typeface="Times New Roman" pitchFamily="18" charset="0"/>
                <a:cs typeface="Arial" charset="0"/>
              </a:rPr>
              <a:t>Розвинений фінансовий сектор є ключовою умовою для зростання економіки будь-якої країни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-1905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7411" name="object 2"/>
          <p:cNvSpPr txBox="1">
            <a:spLocks/>
          </p:cNvSpPr>
          <p:nvPr/>
        </p:nvSpPr>
        <p:spPr bwMode="auto">
          <a:xfrm>
            <a:off x="384175" y="311150"/>
            <a:ext cx="83756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ПЕРЕДУМОВИ РОЗРОБКИ ЗАКОНОПРОЕКТУ 7055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840329"/>
            <a:ext cx="9144000" cy="6155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Одним з основних елементів повноцінного фінансового сектору є </a:t>
            </a:r>
            <a:endParaRPr lang="en-US" sz="1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76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700" b="1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ефективний ринок капіталу</a:t>
            </a:r>
            <a:r>
              <a:rPr lang="uk-UA" sz="17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–ТОБТО, ТАКИЙ:</a:t>
            </a:r>
          </a:p>
        </p:txBody>
      </p:sp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962634" y="5913004"/>
            <a:ext cx="7826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Доступ до інформації, прозоре ціноутворення і чіткі та зрозумілі правила роботи - це те, що очікує будь-який інвестор чи комерційний учасник</a:t>
            </a:r>
          </a:p>
        </p:txBody>
      </p:sp>
      <p:grpSp>
        <p:nvGrpSpPr>
          <p:cNvPr id="17415" name="Group 33"/>
          <p:cNvGrpSpPr>
            <a:grpSpLocks/>
          </p:cNvGrpSpPr>
          <p:nvPr/>
        </p:nvGrpSpPr>
        <p:grpSpPr bwMode="auto">
          <a:xfrm>
            <a:off x="2519363" y="2796091"/>
            <a:ext cx="2087562" cy="2495392"/>
            <a:chOff x="2197858" y="1228614"/>
            <a:chExt cx="1865077" cy="2907418"/>
          </a:xfrm>
        </p:grpSpPr>
        <p:sp>
          <p:nvSpPr>
            <p:cNvPr id="17427" name="Freeform 10"/>
            <p:cNvSpPr>
              <a:spLocks/>
            </p:cNvSpPr>
            <p:nvPr/>
          </p:nvSpPr>
          <p:spPr bwMode="auto">
            <a:xfrm rot="5400000" flipV="1">
              <a:off x="1676688" y="1749784"/>
              <a:ext cx="2907418" cy="1865077"/>
            </a:xfrm>
            <a:prstGeom prst="parallelogram">
              <a:avLst>
                <a:gd name="adj" fmla="val 25000"/>
              </a:avLst>
            </a:prstGeom>
            <a:solidFill>
              <a:srgbClr val="03D8D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50337" y="1665515"/>
              <a:ext cx="1743103" cy="2246178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де інвестори отримують достатню інформацію для прийняття зважених рішень</a:t>
              </a:r>
            </a:p>
          </p:txBody>
        </p:sp>
      </p:grpSp>
      <p:grpSp>
        <p:nvGrpSpPr>
          <p:cNvPr id="17416" name="Group 39"/>
          <p:cNvGrpSpPr>
            <a:grpSpLocks/>
          </p:cNvGrpSpPr>
          <p:nvPr/>
        </p:nvGrpSpPr>
        <p:grpSpPr bwMode="auto">
          <a:xfrm>
            <a:off x="4656138" y="2783392"/>
            <a:ext cx="2087562" cy="2495392"/>
            <a:chOff x="4120691" y="1244823"/>
            <a:chExt cx="1865077" cy="2907418"/>
          </a:xfrm>
        </p:grpSpPr>
        <p:sp>
          <p:nvSpPr>
            <p:cNvPr id="17425" name="Freeform 10"/>
            <p:cNvSpPr>
              <a:spLocks/>
            </p:cNvSpPr>
            <p:nvPr/>
          </p:nvSpPr>
          <p:spPr bwMode="auto">
            <a:xfrm rot="16200000">
              <a:off x="3599521" y="1765993"/>
              <a:ext cx="2907418" cy="1865077"/>
            </a:xfrm>
            <a:prstGeom prst="parallelogram">
              <a:avLst>
                <a:gd name="adj" fmla="val 25000"/>
              </a:avLst>
            </a:prstGeom>
            <a:solidFill>
              <a:srgbClr val="475F6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426" name="TextBox 41"/>
            <p:cNvSpPr txBox="1">
              <a:spLocks noChangeArrowheads="1"/>
            </p:cNvSpPr>
            <p:nvPr/>
          </p:nvSpPr>
          <p:spPr bwMode="auto">
            <a:xfrm>
              <a:off x="4181681" y="1597340"/>
              <a:ext cx="1744206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400" dirty="0">
                  <a:solidFill>
                    <a:schemeClr val="bg1"/>
                  </a:solidFill>
                  <a:ea typeface="Times New Roman" pitchFamily="18" charset="0"/>
                  <a:cs typeface="Arial" charset="0"/>
                </a:rPr>
                <a:t>який дозволяє учасникам ефективно управляти своїми ризиками</a:t>
              </a:r>
            </a:p>
          </p:txBody>
        </p:sp>
      </p:grpSp>
      <p:grpSp>
        <p:nvGrpSpPr>
          <p:cNvPr id="17417" name="Group 45"/>
          <p:cNvGrpSpPr>
            <a:grpSpLocks/>
          </p:cNvGrpSpPr>
          <p:nvPr/>
        </p:nvGrpSpPr>
        <p:grpSpPr bwMode="auto">
          <a:xfrm>
            <a:off x="373062" y="2789741"/>
            <a:ext cx="2118520" cy="2495392"/>
            <a:chOff x="4120691" y="1244822"/>
            <a:chExt cx="1892736" cy="2907418"/>
          </a:xfrm>
        </p:grpSpPr>
        <p:sp>
          <p:nvSpPr>
            <p:cNvPr id="17423" name="Freeform 10"/>
            <p:cNvSpPr>
              <a:spLocks/>
            </p:cNvSpPr>
            <p:nvPr/>
          </p:nvSpPr>
          <p:spPr bwMode="auto">
            <a:xfrm rot="-5400000">
              <a:off x="3599521" y="1765992"/>
              <a:ext cx="2907418" cy="1865077"/>
            </a:xfrm>
            <a:prstGeom prst="parallelogram">
              <a:avLst>
                <a:gd name="adj" fmla="val 25000"/>
              </a:avLst>
            </a:prstGeom>
            <a:solidFill>
              <a:srgbClr val="016F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424" name="TextBox 47"/>
            <p:cNvSpPr txBox="1">
              <a:spLocks noChangeArrowheads="1"/>
            </p:cNvSpPr>
            <p:nvPr/>
          </p:nvSpPr>
          <p:spPr bwMode="auto">
            <a:xfrm>
              <a:off x="4179912" y="1668925"/>
              <a:ext cx="1833515" cy="2246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400" dirty="0">
                  <a:solidFill>
                    <a:schemeClr val="bg1"/>
                  </a:solidFill>
                  <a:ea typeface="Times New Roman" pitchFamily="18" charset="0"/>
                  <a:cs typeface="Arial" charset="0"/>
                </a:rPr>
                <a:t>на якому можна залучити фінансування за допомогою різних інструментів, і вартість фінансування є прийнятною</a:t>
              </a:r>
              <a:endPara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endParaRPr>
            </a:p>
          </p:txBody>
        </p:sp>
      </p:grpSp>
      <p:grpSp>
        <p:nvGrpSpPr>
          <p:cNvPr id="17418" name="Group 48"/>
          <p:cNvGrpSpPr>
            <a:grpSpLocks/>
          </p:cNvGrpSpPr>
          <p:nvPr/>
        </p:nvGrpSpPr>
        <p:grpSpPr bwMode="auto">
          <a:xfrm>
            <a:off x="6805613" y="2802441"/>
            <a:ext cx="2087562" cy="2495392"/>
            <a:chOff x="2197858" y="1228614"/>
            <a:chExt cx="1865077" cy="2907418"/>
          </a:xfrm>
        </p:grpSpPr>
        <p:sp>
          <p:nvSpPr>
            <p:cNvPr id="17421" name="Freeform 10"/>
            <p:cNvSpPr>
              <a:spLocks/>
            </p:cNvSpPr>
            <p:nvPr/>
          </p:nvSpPr>
          <p:spPr bwMode="auto">
            <a:xfrm rot="5400000" flipV="1">
              <a:off x="1676688" y="1749784"/>
              <a:ext cx="2907418" cy="1865077"/>
            </a:xfrm>
            <a:prstGeom prst="parallelogram">
              <a:avLst>
                <a:gd name="adj" fmla="val 25000"/>
              </a:avLst>
            </a:prstGeom>
            <a:solidFill>
              <a:srgbClr val="64B8BC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7422" name="TextBox 50"/>
            <p:cNvSpPr txBox="1">
              <a:spLocks noChangeArrowheads="1"/>
            </p:cNvSpPr>
            <p:nvPr/>
          </p:nvSpPr>
          <p:spPr bwMode="auto">
            <a:xfrm>
              <a:off x="2258295" y="2029163"/>
              <a:ext cx="1744206" cy="1526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400" dirty="0">
                  <a:solidFill>
                    <a:schemeClr val="bg1"/>
                  </a:solidFill>
                  <a:ea typeface="Times New Roman" pitchFamily="18" charset="0"/>
                  <a:cs typeface="Arial" charset="0"/>
                </a:rPr>
                <a:t>де транзакції відбуваються на конкурентних та прозорих умовах</a:t>
              </a:r>
            </a:p>
          </p:txBody>
        </p:sp>
      </p:grpSp>
      <p:cxnSp>
        <p:nvCxnSpPr>
          <p:cNvPr id="23" name="Прямая соединительная линия 16"/>
          <p:cNvCxnSpPr/>
          <p:nvPr/>
        </p:nvCxnSpPr>
        <p:spPr>
          <a:xfrm>
            <a:off x="360363" y="6600825"/>
            <a:ext cx="8375650" cy="793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64214" y="5903100"/>
            <a:ext cx="598487" cy="605649"/>
          </a:xfrm>
          <a:prstGeom prst="rect">
            <a:avLst/>
          </a:prstGeom>
          <a:solidFill>
            <a:srgbClr val="01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35" y="5963527"/>
            <a:ext cx="484794" cy="48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6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Овал 45"/>
          <p:cNvSpPr/>
          <p:nvPr/>
        </p:nvSpPr>
        <p:spPr>
          <a:xfrm>
            <a:off x="1112756" y="4473107"/>
            <a:ext cx="648000" cy="648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sp>
        <p:nvSpPr>
          <p:cNvPr id="19484" name="Oval 9"/>
          <p:cNvSpPr>
            <a:spLocks noChangeArrowheads="1"/>
          </p:cNvSpPr>
          <p:nvPr/>
        </p:nvSpPr>
        <p:spPr bwMode="auto">
          <a:xfrm>
            <a:off x="7780260" y="2488425"/>
            <a:ext cx="1017665" cy="1016000"/>
          </a:xfrm>
          <a:prstGeom prst="ellipse">
            <a:avLst/>
          </a:prstGeom>
          <a:solidFill>
            <a:srgbClr val="016F7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9457" name="Oval 5"/>
          <p:cNvSpPr>
            <a:spLocks noChangeArrowheads="1"/>
          </p:cNvSpPr>
          <p:nvPr/>
        </p:nvSpPr>
        <p:spPr bwMode="auto">
          <a:xfrm>
            <a:off x="7777163" y="1353362"/>
            <a:ext cx="1019175" cy="1016000"/>
          </a:xfrm>
          <a:prstGeom prst="ellipse">
            <a:avLst/>
          </a:prstGeom>
          <a:solidFill>
            <a:srgbClr val="016F7A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9458" name="Rectangle 12"/>
          <p:cNvSpPr>
            <a:spLocks noChangeArrowheads="1"/>
          </p:cNvSpPr>
          <p:nvPr/>
        </p:nvSpPr>
        <p:spPr bwMode="auto">
          <a:xfrm>
            <a:off x="447675" y="1403786"/>
            <a:ext cx="7218363" cy="936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9525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9460" name="object 2"/>
          <p:cNvSpPr txBox="1">
            <a:spLocks/>
          </p:cNvSpPr>
          <p:nvPr/>
        </p:nvSpPr>
        <p:spPr bwMode="auto">
          <a:xfrm>
            <a:off x="384175" y="368300"/>
            <a:ext cx="83756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ЩО Є ПРИНЦИПОВО НОВИМ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7642" y="1680270"/>
            <a:ext cx="713522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Нове правове поле для біржових та позабіржових деривативів</a:t>
            </a:r>
          </a:p>
        </p:txBody>
      </p:sp>
      <p:pic>
        <p:nvPicPr>
          <p:cNvPr id="19462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12113" y="2708738"/>
            <a:ext cx="54927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85" name="Group 45"/>
          <p:cNvGrpSpPr>
            <a:grpSpLocks/>
          </p:cNvGrpSpPr>
          <p:nvPr/>
        </p:nvGrpSpPr>
        <p:grpSpPr bwMode="auto">
          <a:xfrm>
            <a:off x="384175" y="2491606"/>
            <a:ext cx="7281772" cy="936000"/>
            <a:chOff x="384175" y="2839932"/>
            <a:chExt cx="7281220" cy="907303"/>
          </a:xfrm>
        </p:grpSpPr>
        <p:grpSp>
          <p:nvGrpSpPr>
            <p:cNvPr id="19487" name="Group 39"/>
            <p:cNvGrpSpPr>
              <a:grpSpLocks/>
            </p:cNvGrpSpPr>
            <p:nvPr/>
          </p:nvGrpSpPr>
          <p:grpSpPr bwMode="auto">
            <a:xfrm>
              <a:off x="384175" y="2839932"/>
              <a:ext cx="7281220" cy="907303"/>
              <a:chOff x="384175" y="2587010"/>
              <a:chExt cx="7281220" cy="907303"/>
            </a:xfrm>
          </p:grpSpPr>
          <p:sp>
            <p:nvSpPr>
              <p:cNvPr id="19489" name="Rectangle 14"/>
              <p:cNvSpPr>
                <a:spLocks noChangeArrowheads="1"/>
              </p:cNvSpPr>
              <p:nvPr/>
            </p:nvSpPr>
            <p:spPr bwMode="auto">
              <a:xfrm>
                <a:off x="447675" y="2587010"/>
                <a:ext cx="7217720" cy="907303"/>
              </a:xfrm>
              <a:prstGeom prst="rect">
                <a:avLst/>
              </a:prstGeom>
              <a:solidFill>
                <a:srgbClr val="EAEAE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1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490" name="Rectangle 7"/>
              <p:cNvSpPr>
                <a:spLocks noChangeArrowheads="1"/>
              </p:cNvSpPr>
              <p:nvPr/>
            </p:nvSpPr>
            <p:spPr bwMode="auto">
              <a:xfrm>
                <a:off x="384175" y="2587010"/>
                <a:ext cx="72000" cy="907303"/>
              </a:xfrm>
              <a:prstGeom prst="rect">
                <a:avLst/>
              </a:prstGeom>
              <a:solidFill>
                <a:srgbClr val="016F7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 sz="1700">
                  <a:latin typeface="Calibri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49261" y="2990686"/>
              <a:ext cx="7113050" cy="5966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</a:rPr>
                <a:t>Нові поняття – організовані ринки капіталу та регульовані товарні ринки, елементи їх інфраструктури</a:t>
              </a:r>
            </a:p>
          </p:txBody>
        </p:sp>
      </p:grp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384175" y="1402575"/>
            <a:ext cx="71438" cy="930275"/>
          </a:xfrm>
          <a:prstGeom prst="rect">
            <a:avLst/>
          </a:prstGeom>
          <a:solidFill>
            <a:srgbClr val="016F7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grpSp>
        <p:nvGrpSpPr>
          <p:cNvPr id="19466" name="Group 44"/>
          <p:cNvGrpSpPr>
            <a:grpSpLocks/>
          </p:cNvGrpSpPr>
          <p:nvPr/>
        </p:nvGrpSpPr>
        <p:grpSpPr bwMode="auto">
          <a:xfrm>
            <a:off x="1921466" y="5386449"/>
            <a:ext cx="6862922" cy="828000"/>
            <a:chOff x="384175" y="4772026"/>
            <a:chExt cx="7395891" cy="805513"/>
          </a:xfrm>
        </p:grpSpPr>
        <p:sp>
          <p:nvSpPr>
            <p:cNvPr id="19479" name="Rectangle 16"/>
            <p:cNvSpPr>
              <a:spLocks noChangeArrowheads="1"/>
            </p:cNvSpPr>
            <p:nvPr/>
          </p:nvSpPr>
          <p:spPr bwMode="auto">
            <a:xfrm>
              <a:off x="447673" y="4772026"/>
              <a:ext cx="7332393" cy="80551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39080" y="4894197"/>
              <a:ext cx="7188854" cy="598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7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механізми </a:t>
              </a:r>
              <a:r>
                <a:rPr lang="uk-UA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забезпечення захисту прав власників </a:t>
              </a:r>
              <a:r>
                <a:rPr lang="uk-UA" sz="17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облігацій – </a:t>
              </a:r>
              <a:r>
                <a:rPr lang="uk-UA" sz="17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збори власників та адміністратор за випуском</a:t>
              </a:r>
            </a:p>
          </p:txBody>
        </p:sp>
        <p:sp>
          <p:nvSpPr>
            <p:cNvPr id="19481" name="Rectangle 8"/>
            <p:cNvSpPr>
              <a:spLocks noChangeArrowheads="1"/>
            </p:cNvSpPr>
            <p:nvPr/>
          </p:nvSpPr>
          <p:spPr bwMode="auto">
            <a:xfrm>
              <a:off x="384175" y="4772026"/>
              <a:ext cx="71999" cy="805513"/>
            </a:xfrm>
            <a:prstGeom prst="rect">
              <a:avLst/>
            </a:prstGeom>
            <a:solidFill>
              <a:srgbClr val="4191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384176" y="3683820"/>
            <a:ext cx="1537290" cy="57762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9469" name="TextBox 43"/>
          <p:cNvSpPr txBox="1">
            <a:spLocks noChangeArrowheads="1"/>
          </p:cNvSpPr>
          <p:nvPr/>
        </p:nvSpPr>
        <p:spPr bwMode="auto">
          <a:xfrm>
            <a:off x="546100" y="3752581"/>
            <a:ext cx="13753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2000" b="1" dirty="0" smtClean="0"/>
              <a:t>Також</a:t>
            </a:r>
            <a:endParaRPr lang="uk-UA" sz="2000" b="1" dirty="0"/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1921465" y="4330209"/>
            <a:ext cx="6877105" cy="828000"/>
            <a:chOff x="512310" y="2587011"/>
            <a:chExt cx="7218750" cy="769048"/>
          </a:xfrm>
        </p:grpSpPr>
        <p:sp>
          <p:nvSpPr>
            <p:cNvPr id="42" name="Rectangle 14"/>
            <p:cNvSpPr>
              <a:spLocks noChangeArrowheads="1"/>
            </p:cNvSpPr>
            <p:nvPr/>
          </p:nvSpPr>
          <p:spPr bwMode="auto">
            <a:xfrm>
              <a:off x="589046" y="2587011"/>
              <a:ext cx="7142014" cy="769048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12310" y="2587011"/>
              <a:ext cx="76737" cy="766871"/>
            </a:xfrm>
            <a:prstGeom prst="rect">
              <a:avLst/>
            </a:prstGeom>
            <a:solidFill>
              <a:srgbClr val="4191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065208" y="4586024"/>
            <a:ext cx="647909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700" b="1" dirty="0" smtClean="0"/>
              <a:t>додатковий </a:t>
            </a:r>
            <a:r>
              <a:rPr lang="uk-UA" sz="1700" b="1" dirty="0"/>
              <a:t>захист для некваліфікованих інвесторів </a:t>
            </a:r>
          </a:p>
        </p:txBody>
      </p:sp>
      <p:sp>
        <p:nvSpPr>
          <p:cNvPr id="37" name="Овал 36"/>
          <p:cNvSpPr/>
          <p:nvPr/>
        </p:nvSpPr>
        <p:spPr>
          <a:xfrm>
            <a:off x="1110181" y="5493030"/>
            <a:ext cx="648000" cy="648000"/>
          </a:xfrm>
          <a:prstGeom prst="ellipse">
            <a:avLst/>
          </a:prstGeom>
          <a:solidFill>
            <a:srgbClr val="016F7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5" y="4601307"/>
            <a:ext cx="414328" cy="41432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75" y="5595362"/>
            <a:ext cx="434629" cy="4346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881" y="1604273"/>
            <a:ext cx="566963" cy="566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0482" name="object 2"/>
          <p:cNvSpPr txBox="1">
            <a:spLocks/>
          </p:cNvSpPr>
          <p:nvPr/>
        </p:nvSpPr>
        <p:spPr bwMode="auto">
          <a:xfrm>
            <a:off x="384175" y="100013"/>
            <a:ext cx="837565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ДЕРИВАТИВИ – РЕГУЛЮВАННЯ ЗАДЛЯ «НОВОЇ СТОРІНКИ» РОЗВИТКУ РИНКІВ</a:t>
            </a:r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482600" y="1565380"/>
            <a:ext cx="8167688" cy="13319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8843" y="1698157"/>
            <a:ext cx="57364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гадує види деривативів у переліку фінансових інструментів, але не містить ані їх детальних визначень, ані особливостей регулювання їх укладення, клірингу,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409574" y="1565380"/>
            <a:ext cx="2382263" cy="1331912"/>
          </a:xfrm>
          <a:prstGeom prst="rect">
            <a:avLst/>
          </a:prstGeom>
          <a:solidFill>
            <a:srgbClr val="016F7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 dirty="0">
                <a:solidFill>
                  <a:schemeClr val="bg1"/>
                </a:solidFill>
                <a:cs typeface="Arial" charset="0"/>
              </a:rPr>
              <a:t>Закон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«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Про </a:t>
            </a:r>
            <a:endParaRPr lang="ru-RU" b="1" dirty="0" smtClean="0">
              <a:solidFill>
                <a:schemeClr val="bg1"/>
              </a:solidFill>
              <a:cs typeface="Arial" charset="0"/>
            </a:endParaRPr>
          </a:p>
          <a:p>
            <a:pPr algn="r"/>
            <a:r>
              <a:rPr lang="ru-RU" b="1" dirty="0" err="1" smtClean="0">
                <a:solidFill>
                  <a:schemeClr val="bg1"/>
                </a:solidFill>
                <a:cs typeface="Arial" charset="0"/>
              </a:rPr>
              <a:t>цінні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cs typeface="Arial" charset="0"/>
              </a:rPr>
              <a:t>папери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 та </a:t>
            </a:r>
            <a:r>
              <a:rPr lang="ru-RU" b="1" dirty="0" err="1">
                <a:solidFill>
                  <a:schemeClr val="bg1"/>
                </a:solidFill>
                <a:cs typeface="Arial" charset="0"/>
              </a:rPr>
              <a:t>фондовий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cs typeface="Arial" charset="0"/>
              </a:rPr>
              <a:t>ринок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»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0486" name="Group 22"/>
          <p:cNvGrpSpPr>
            <a:grpSpLocks/>
          </p:cNvGrpSpPr>
          <p:nvPr/>
        </p:nvGrpSpPr>
        <p:grpSpPr bwMode="auto">
          <a:xfrm>
            <a:off x="409441" y="3055604"/>
            <a:ext cx="8240847" cy="1336177"/>
            <a:chOff x="410117" y="3221651"/>
            <a:chExt cx="8239831" cy="1336029"/>
          </a:xfrm>
        </p:grpSpPr>
        <p:sp>
          <p:nvSpPr>
            <p:cNvPr id="20497" name="Rectangle 16"/>
            <p:cNvSpPr>
              <a:spLocks noChangeArrowheads="1"/>
            </p:cNvSpPr>
            <p:nvPr/>
          </p:nvSpPr>
          <p:spPr bwMode="auto">
            <a:xfrm>
              <a:off x="410117" y="3221651"/>
              <a:ext cx="8239831" cy="133200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1700">
                <a:latin typeface="Calibri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99211" y="3450286"/>
              <a:ext cx="5735732" cy="8309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Дає визначення 4х видів деривативів та встановлює режим їх регулювання – але виключно з точки зору оподаткування</a:t>
              </a:r>
            </a:p>
          </p:txBody>
        </p:sp>
        <p:sp>
          <p:nvSpPr>
            <p:cNvPr id="20499" name="Rectangle 8"/>
            <p:cNvSpPr>
              <a:spLocks noChangeArrowheads="1"/>
            </p:cNvSpPr>
            <p:nvPr/>
          </p:nvSpPr>
          <p:spPr bwMode="auto">
            <a:xfrm>
              <a:off x="410117" y="3225680"/>
              <a:ext cx="2382102" cy="1332000"/>
            </a:xfrm>
            <a:prstGeom prst="rect">
              <a:avLst/>
            </a:prstGeom>
            <a:solidFill>
              <a:srgbClr val="03D8D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ru-RU" b="1" dirty="0" err="1">
                  <a:cs typeface="Arial" charset="0"/>
                </a:rPr>
                <a:t>Податковий</a:t>
              </a:r>
              <a:r>
                <a:rPr lang="ru-RU" b="1" dirty="0">
                  <a:cs typeface="Arial" charset="0"/>
                </a:rPr>
                <a:t> </a:t>
              </a:r>
              <a:endParaRPr lang="ru-RU" b="1" dirty="0" smtClean="0">
                <a:cs typeface="Arial" charset="0"/>
              </a:endParaRPr>
            </a:p>
            <a:p>
              <a:pPr algn="r"/>
              <a:r>
                <a:rPr lang="ru-RU" b="1" dirty="0" smtClean="0">
                  <a:cs typeface="Arial" charset="0"/>
                </a:rPr>
                <a:t>кодекс 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0487" name="Group 6"/>
          <p:cNvGrpSpPr>
            <a:grpSpLocks/>
          </p:cNvGrpSpPr>
          <p:nvPr/>
        </p:nvGrpSpPr>
        <p:grpSpPr bwMode="auto">
          <a:xfrm>
            <a:off x="409442" y="4560701"/>
            <a:ext cx="8220074" cy="1331564"/>
            <a:chOff x="413358" y="5018054"/>
            <a:chExt cx="8221587" cy="1332000"/>
          </a:xfrm>
        </p:grpSpPr>
        <p:sp>
          <p:nvSpPr>
            <p:cNvPr id="20490" name="Rectangle 16"/>
            <p:cNvSpPr>
              <a:spLocks noChangeArrowheads="1"/>
            </p:cNvSpPr>
            <p:nvPr/>
          </p:nvSpPr>
          <p:spPr bwMode="auto">
            <a:xfrm>
              <a:off x="485380" y="5018054"/>
              <a:ext cx="8149565" cy="133200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03215" y="5245328"/>
              <a:ext cx="5723072" cy="8312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«Основний Закон» ринку біржових та позабіржових деривативів, покликаний дати «зелене світло» для розбудови </a:t>
              </a:r>
              <a:r>
                <a:rPr lang="uk-UA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цього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ринку</a:t>
              </a:r>
            </a:p>
          </p:txBody>
        </p:sp>
        <p:sp>
          <p:nvSpPr>
            <p:cNvPr id="20492" name="Rectangle 8"/>
            <p:cNvSpPr>
              <a:spLocks noChangeArrowheads="1"/>
            </p:cNvSpPr>
            <p:nvPr/>
          </p:nvSpPr>
          <p:spPr bwMode="auto">
            <a:xfrm>
              <a:off x="413358" y="5018054"/>
              <a:ext cx="2382835" cy="1332000"/>
            </a:xfrm>
            <a:prstGeom prst="rect">
              <a:avLst/>
            </a:prstGeom>
            <a:solidFill>
              <a:srgbClr val="B1DB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>
                <a:latin typeface="Calibri" pitchFamily="34" charset="0"/>
              </a:endParaRPr>
            </a:p>
          </p:txBody>
        </p:sp>
        <p:grpSp>
          <p:nvGrpSpPr>
            <p:cNvPr id="20493" name="Group 4"/>
            <p:cNvGrpSpPr>
              <a:grpSpLocks/>
            </p:cNvGrpSpPr>
            <p:nvPr/>
          </p:nvGrpSpPr>
          <p:grpSpPr bwMode="auto">
            <a:xfrm>
              <a:off x="758415" y="5331525"/>
              <a:ext cx="756140" cy="756247"/>
              <a:chOff x="8076442" y="5272735"/>
              <a:chExt cx="756140" cy="756247"/>
            </a:xfrm>
          </p:grpSpPr>
          <p:sp>
            <p:nvSpPr>
              <p:cNvPr id="20495" name="Oval 10"/>
              <p:cNvSpPr>
                <a:spLocks noChangeArrowheads="1"/>
              </p:cNvSpPr>
              <p:nvPr/>
            </p:nvSpPr>
            <p:spPr bwMode="auto">
              <a:xfrm>
                <a:off x="8076442" y="5272735"/>
                <a:ext cx="756140" cy="756247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pic>
            <p:nvPicPr>
              <p:cNvPr id="20496" name="Picture 3"/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rcRect/>
              <a:stretch>
                <a:fillRect/>
              </a:stretch>
            </p:blipFill>
            <p:spPr bwMode="auto">
              <a:xfrm>
                <a:off x="8204318" y="5390083"/>
                <a:ext cx="504093" cy="5040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1497405" y="5287105"/>
              <a:ext cx="1303115" cy="8774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1" cap="all" dirty="0" smtClean="0">
                  <a:solidFill>
                    <a:srgbClr val="016F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</a:t>
              </a:r>
              <a:endParaRPr lang="en-US" sz="1700" b="1" cap="all" dirty="0" smtClean="0">
                <a:solidFill>
                  <a:srgbClr val="016F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700" b="1" cap="all" dirty="0" smtClean="0">
                  <a:solidFill>
                    <a:srgbClr val="016F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ЗАКОНУ</a:t>
              </a:r>
              <a:r>
                <a:rPr lang="ru-RU" sz="1700" b="1" cap="all" dirty="0" smtClean="0">
                  <a:solidFill>
                    <a:srgbClr val="016F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700" b="1" cap="all" dirty="0">
                <a:solidFill>
                  <a:srgbClr val="016F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700" b="1" cap="all" dirty="0">
                  <a:solidFill>
                    <a:srgbClr val="016F7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7055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506" name="object 2"/>
          <p:cNvSpPr txBox="1">
            <a:spLocks/>
          </p:cNvSpPr>
          <p:nvPr/>
        </p:nvSpPr>
        <p:spPr bwMode="auto">
          <a:xfrm>
            <a:off x="384175" y="147638"/>
            <a:ext cx="83756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ДЕРИВАТИВИ – НОВІ МОЖЛИВОСТІ ДЛЯ ІНВЕСТОРІВ, ВИРОБНИКІВ, СПОЖИВАЧІВ</a:t>
            </a:r>
          </a:p>
        </p:txBody>
      </p:sp>
      <p:pic>
        <p:nvPicPr>
          <p:cNvPr id="21507" name="Рисунок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8609" y="4685764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457203" y="1293277"/>
            <a:ext cx="768418" cy="5000661"/>
            <a:chOff x="2197858" y="1228614"/>
            <a:chExt cx="1865077" cy="2803583"/>
          </a:xfrm>
        </p:grpSpPr>
        <p:sp>
          <p:nvSpPr>
            <p:cNvPr id="21516" name="Freeform 10"/>
            <p:cNvSpPr>
              <a:spLocks/>
            </p:cNvSpPr>
            <p:nvPr/>
          </p:nvSpPr>
          <p:spPr bwMode="auto">
            <a:xfrm rot="5400000" flipV="1">
              <a:off x="1728605" y="1697867"/>
              <a:ext cx="2803583" cy="1865077"/>
            </a:xfrm>
            <a:prstGeom prst="rect">
              <a:avLst/>
            </a:prstGeom>
            <a:solidFill>
              <a:srgbClr val="008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24278" y="1414196"/>
              <a:ext cx="1204335" cy="2332522"/>
            </a:xfrm>
            <a:prstGeom prst="rect">
              <a:avLst/>
            </a:prstGeom>
            <a:noFill/>
          </p:spPr>
          <p:txBody>
            <a:bodyPr vert="wordArt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деривативи</a:t>
              </a:r>
              <a:r>
                <a:rPr lang="en-US" sz="22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lang="ru-RU" sz="2200" b="1" cap="all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295471" y="1293277"/>
            <a:ext cx="2169734" cy="1331912"/>
          </a:xfrm>
          <a:prstGeom prst="rect">
            <a:avLst/>
          </a:prstGeom>
          <a:solidFill>
            <a:srgbClr val="64B8BC"/>
          </a:solidFill>
          <a:ln>
            <a:noFill/>
          </a:ln>
          <a:ex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</a:t>
            </a:r>
            <a:r>
              <a:rPr lang="ru-RU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 ризиками:</a:t>
            </a: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3562421" y="1293277"/>
            <a:ext cx="5270294" cy="13319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1600">
                <a:cs typeface="Arial" charset="0"/>
              </a:rPr>
              <a:t>хеджування від інфляції або девальвації</a:t>
            </a:r>
            <a:endParaRPr lang="en-US" sz="1600">
              <a:cs typeface="Arial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>
                <a:cs typeface="Arial" charset="0"/>
              </a:rPr>
              <a:t>хеджування від падіння чи зростання ціни на товари</a:t>
            </a:r>
            <a:endParaRPr lang="en-US" sz="1600">
              <a:cs typeface="Arial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>
                <a:cs typeface="Arial" charset="0"/>
              </a:rPr>
              <a:t>диверсифікація портфелю інвестицій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273246" y="2768064"/>
            <a:ext cx="2168167" cy="2543175"/>
          </a:xfrm>
          <a:prstGeom prst="rect">
            <a:avLst/>
          </a:prstGeom>
          <a:solidFill>
            <a:srgbClr val="64B8BC"/>
          </a:solidFill>
          <a:ln>
            <a:noFill/>
          </a:ln>
          <a:ex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того, щоб </a:t>
            </a:r>
            <a:r>
              <a:rPr lang="ru-RU" sz="17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прибуток </a:t>
            </a:r>
            <a:endParaRPr lang="en-US" sz="17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внаслідок:</a:t>
            </a:r>
          </a:p>
        </p:txBody>
      </p:sp>
      <p:sp>
        <p:nvSpPr>
          <p:cNvPr id="21512" name="Rectangle 16"/>
          <p:cNvSpPr>
            <a:spLocks noChangeArrowheads="1"/>
          </p:cNvSpPr>
          <p:nvPr/>
        </p:nvSpPr>
        <p:spPr bwMode="auto">
          <a:xfrm>
            <a:off x="3538609" y="2768064"/>
            <a:ext cx="5294106" cy="25431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1600" dirty="0">
                <a:cs typeface="Arial" charset="0"/>
              </a:rPr>
              <a:t>коливань валютних курсів чи цін на банківські метали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>
                <a:cs typeface="Arial" charset="0"/>
              </a:rPr>
              <a:t>змін у процентних ставках або фондових індексах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>
                <a:cs typeface="Arial" charset="0"/>
              </a:rPr>
              <a:t>зростання чи падіння ціни на акції/інші фінансові інструменти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>
                <a:cs typeface="Arial" charset="0"/>
              </a:rPr>
              <a:t>змін у попиті та пропозиції на товари (аграрну продукцію, енергоносії тощо)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273246" y="5444626"/>
            <a:ext cx="7559469" cy="849312"/>
          </a:xfrm>
          <a:prstGeom prst="rect">
            <a:avLst/>
          </a:prstGeom>
          <a:solidFill>
            <a:srgbClr val="64B8BC"/>
          </a:solidFill>
          <a:ln>
            <a:noFill/>
          </a:ln>
          <a:ex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задля </a:t>
            </a:r>
            <a:r>
              <a:rPr lang="ru-RU" sz="17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ПРОЗОРОСТІ </a:t>
            </a:r>
            <a:r>
              <a:rPr lang="ru-RU" sz="17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17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СПРАВЕДЛИВОСТІ ціни на </a:t>
            </a:r>
            <a:r>
              <a:rPr lang="ru-RU" sz="1700" b="1" cap="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базовиЙ</a:t>
            </a:r>
            <a:r>
              <a:rPr lang="ru-RU" sz="17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4534595" y="2161224"/>
            <a:ext cx="4597821" cy="4361182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0" y="2157734"/>
            <a:ext cx="4471348" cy="4361182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531" name="object 2"/>
          <p:cNvSpPr txBox="1">
            <a:spLocks/>
          </p:cNvSpPr>
          <p:nvPr/>
        </p:nvSpPr>
        <p:spPr bwMode="auto">
          <a:xfrm>
            <a:off x="384175" y="358775"/>
            <a:ext cx="837565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ДЕРИВАТИВИ – СВІТОВА ПРАКТИКА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96838" y="1166606"/>
            <a:ext cx="8943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Ще </a:t>
            </a:r>
            <a:r>
              <a:rPr lang="uk-UA" sz="1600" b="1" dirty="0">
                <a:solidFill>
                  <a:srgbClr val="008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uk-UA" sz="1600" dirty="0">
                <a:solidFill>
                  <a:srgbClr val="008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років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тому ринки деривативів були невеликими та виключно «національними».</a:t>
            </a:r>
          </a:p>
          <a:p>
            <a:pPr>
              <a:spcBef>
                <a:spcPts val="0"/>
              </a:spcBef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Але завдяки високим темпам зростання (декілька років підряд - більш ніж на </a:t>
            </a:r>
            <a:r>
              <a:rPr lang="uk-UA" sz="1600" b="1" dirty="0">
                <a:solidFill>
                  <a:srgbClr val="008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</a:t>
            </a:r>
            <a:r>
              <a:rPr lang="uk-UA" sz="1600" dirty="0">
                <a:solidFill>
                  <a:srgbClr val="0088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щороку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) та розвитку технологій ринок став значним та глобальним.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6838" y="2273300"/>
            <a:ext cx="4289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200" dirty="0">
                <a:cs typeface="Arial" charset="0"/>
              </a:rPr>
              <a:t>Відкриті позиції за </a:t>
            </a:r>
            <a:r>
              <a:rPr lang="uk-UA" sz="1200" b="1" dirty="0">
                <a:cs typeface="Arial" charset="0"/>
              </a:rPr>
              <a:t>біржовими</a:t>
            </a:r>
            <a:r>
              <a:rPr lang="uk-UA" sz="1200" dirty="0">
                <a:cs typeface="Arial" charset="0"/>
              </a:rPr>
              <a:t> ф</a:t>
            </a:r>
            <a:r>
              <a:rPr lang="en-US" sz="1200" dirty="0">
                <a:cs typeface="Arial" charset="0"/>
              </a:rPr>
              <a:t>’</a:t>
            </a:r>
            <a:r>
              <a:rPr lang="uk-UA" sz="1200" dirty="0" err="1">
                <a:cs typeface="Arial" charset="0"/>
              </a:rPr>
              <a:t>ючерсами</a:t>
            </a:r>
            <a:r>
              <a:rPr lang="uk-UA" sz="1200" dirty="0">
                <a:cs typeface="Arial" charset="0"/>
              </a:rPr>
              <a:t> та опціонами</a:t>
            </a:r>
          </a:p>
          <a:p>
            <a:r>
              <a:rPr lang="ru-RU" sz="1600" b="1" dirty="0">
                <a:cs typeface="Arial" charset="0"/>
              </a:rPr>
              <a:t>86 ТРИЛЬЙОНІВ ДОЛ.США</a:t>
            </a:r>
            <a:endParaRPr lang="en-US" sz="1600" b="1" dirty="0">
              <a:cs typeface="Arial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4594225" y="2260600"/>
            <a:ext cx="440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200" dirty="0">
                <a:cs typeface="Arial" charset="0"/>
              </a:rPr>
              <a:t>Номінальна сума невиконаних </a:t>
            </a:r>
            <a:r>
              <a:rPr lang="uk-UA" sz="1200" b="1" dirty="0">
                <a:cs typeface="Arial" charset="0"/>
              </a:rPr>
              <a:t>позабіржових</a:t>
            </a:r>
            <a:r>
              <a:rPr lang="uk-UA" sz="1200" dirty="0">
                <a:cs typeface="Arial" charset="0"/>
              </a:rPr>
              <a:t> деривативів</a:t>
            </a:r>
          </a:p>
          <a:p>
            <a:r>
              <a:rPr lang="ru-RU" sz="1600" b="1" dirty="0">
                <a:cs typeface="Arial" charset="0"/>
              </a:rPr>
              <a:t>511 ТРИЛЬЙОНІВ ДОЛ.США</a:t>
            </a:r>
            <a:endParaRPr lang="en-US" sz="1600" b="1" dirty="0">
              <a:cs typeface="Arial" charset="0"/>
            </a:endParaRP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360363" y="6059520"/>
            <a:ext cx="33766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100" i="1" dirty="0">
                <a:cs typeface="Arial" charset="0"/>
              </a:rPr>
              <a:t>Джерело: Банк міжнародних розрахунків </a:t>
            </a:r>
            <a:r>
              <a:rPr lang="en-US" sz="1100" i="1" dirty="0">
                <a:cs typeface="Arial" charset="0"/>
              </a:rPr>
              <a:t>(BIS)</a:t>
            </a:r>
            <a:r>
              <a:rPr lang="uk-UA" sz="1100" i="1" dirty="0">
                <a:cs typeface="Arial" charset="0"/>
              </a:rPr>
              <a:t>, станом на вересень 2017</a:t>
            </a:r>
          </a:p>
        </p:txBody>
      </p:sp>
      <p:sp>
        <p:nvSpPr>
          <p:cNvPr id="22536" name="Rectangle 13"/>
          <p:cNvSpPr>
            <a:spLocks noChangeArrowheads="1"/>
          </p:cNvSpPr>
          <p:nvPr/>
        </p:nvSpPr>
        <p:spPr bwMode="auto">
          <a:xfrm>
            <a:off x="5500687" y="6059520"/>
            <a:ext cx="33750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100" i="1" dirty="0">
                <a:cs typeface="Arial" charset="0"/>
              </a:rPr>
              <a:t>Джерело: Банк міжнародних розрахунків </a:t>
            </a:r>
            <a:r>
              <a:rPr lang="en-US" sz="1100" i="1" dirty="0">
                <a:cs typeface="Arial" charset="0"/>
              </a:rPr>
              <a:t>(BIS)</a:t>
            </a:r>
            <a:r>
              <a:rPr lang="uk-UA" sz="1100" i="1" dirty="0">
                <a:cs typeface="Arial" charset="0"/>
              </a:rPr>
              <a:t>, станом на червень 2017</a:t>
            </a:r>
          </a:p>
        </p:txBody>
      </p:sp>
      <p:grpSp>
        <p:nvGrpSpPr>
          <p:cNvPr id="22537" name="Group 26"/>
          <p:cNvGrpSpPr>
            <a:grpSpLocks/>
          </p:cNvGrpSpPr>
          <p:nvPr/>
        </p:nvGrpSpPr>
        <p:grpSpPr bwMode="auto">
          <a:xfrm>
            <a:off x="388938" y="3065463"/>
            <a:ext cx="4391853" cy="2549525"/>
            <a:chOff x="596330" y="1780172"/>
            <a:chExt cx="4392038" cy="2549129"/>
          </a:xfrm>
        </p:grpSpPr>
        <p:grpSp>
          <p:nvGrpSpPr>
            <p:cNvPr id="22566" name="Group 27"/>
            <p:cNvGrpSpPr>
              <a:grpSpLocks/>
            </p:cNvGrpSpPr>
            <p:nvPr/>
          </p:nvGrpSpPr>
          <p:grpSpPr bwMode="auto">
            <a:xfrm>
              <a:off x="596330" y="1780172"/>
              <a:ext cx="2579725" cy="2549129"/>
              <a:chOff x="596330" y="1780172"/>
              <a:chExt cx="2579725" cy="2549129"/>
            </a:xfrm>
          </p:grpSpPr>
          <p:grpSp>
            <p:nvGrpSpPr>
              <p:cNvPr id="22569" name="Group 30"/>
              <p:cNvGrpSpPr>
                <a:grpSpLocks noChangeAspect="1"/>
              </p:cNvGrpSpPr>
              <p:nvPr/>
            </p:nvGrpSpPr>
            <p:grpSpPr bwMode="auto">
              <a:xfrm rot="-2695750">
                <a:off x="596330" y="1780172"/>
                <a:ext cx="2553891" cy="2549129"/>
                <a:chOff x="2770188" y="1828800"/>
                <a:chExt cx="3405188" cy="3398838"/>
              </a:xfrm>
            </p:grpSpPr>
            <p:sp>
              <p:nvSpPr>
                <p:cNvPr id="22574" name="Freeform 5"/>
                <p:cNvSpPr>
                  <a:spLocks/>
                </p:cNvSpPr>
                <p:nvPr/>
              </p:nvSpPr>
              <p:spPr bwMode="auto">
                <a:xfrm>
                  <a:off x="4572001" y="1828800"/>
                  <a:ext cx="1603375" cy="2838450"/>
                </a:xfrm>
                <a:custGeom>
                  <a:avLst/>
                  <a:gdLst>
                    <a:gd name="T0" fmla="*/ 0 w 3974"/>
                    <a:gd name="T1" fmla="*/ 0 h 7046"/>
                    <a:gd name="T2" fmla="*/ 2147483647 w 3974"/>
                    <a:gd name="T3" fmla="*/ 2147483647 h 7046"/>
                    <a:gd name="T4" fmla="*/ 2147483647 w 3974"/>
                    <a:gd name="T5" fmla="*/ 2147483647 h 7046"/>
                    <a:gd name="T6" fmla="*/ 2147483647 w 3974"/>
                    <a:gd name="T7" fmla="*/ 2147483647 h 7046"/>
                    <a:gd name="T8" fmla="*/ 2147483647 w 3974"/>
                    <a:gd name="T9" fmla="*/ 2147483647 h 7046"/>
                    <a:gd name="T10" fmla="*/ 0 w 3974"/>
                    <a:gd name="T11" fmla="*/ 2147483647 h 7046"/>
                    <a:gd name="T12" fmla="*/ 0 w 3974"/>
                    <a:gd name="T13" fmla="*/ 0 h 704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974"/>
                    <a:gd name="T22" fmla="*/ 0 h 7046"/>
                    <a:gd name="T23" fmla="*/ 3974 w 3974"/>
                    <a:gd name="T24" fmla="*/ 7046 h 704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974" h="7046">
                      <a:moveTo>
                        <a:pt x="0" y="0"/>
                      </a:moveTo>
                      <a:cubicBezTo>
                        <a:pt x="2195" y="0"/>
                        <a:pt x="3974" y="1779"/>
                        <a:pt x="3974" y="3973"/>
                      </a:cubicBezTo>
                      <a:cubicBezTo>
                        <a:pt x="3974" y="5164"/>
                        <a:pt x="3440" y="6291"/>
                        <a:pt x="2520" y="7046"/>
                      </a:cubicBezTo>
                      <a:lnTo>
                        <a:pt x="1436" y="5725"/>
                      </a:lnTo>
                      <a:cubicBezTo>
                        <a:pt x="2404" y="4932"/>
                        <a:pt x="2545" y="3505"/>
                        <a:pt x="1752" y="2537"/>
                      </a:cubicBezTo>
                      <a:cubicBezTo>
                        <a:pt x="1322" y="2013"/>
                        <a:pt x="679" y="1709"/>
                        <a:pt x="0" y="1709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16F7A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22575" name="Freeform 7"/>
                <p:cNvSpPr>
                  <a:spLocks/>
                </p:cNvSpPr>
                <p:nvPr/>
              </p:nvSpPr>
              <p:spPr bwMode="auto">
                <a:xfrm>
                  <a:off x="2770188" y="1828800"/>
                  <a:ext cx="2819400" cy="3398838"/>
                </a:xfrm>
                <a:custGeom>
                  <a:avLst/>
                  <a:gdLst>
                    <a:gd name="T0" fmla="*/ 2147483647 w 6983"/>
                    <a:gd name="T1" fmla="*/ 2147483647 h 8437"/>
                    <a:gd name="T2" fmla="*/ 2147483647 w 6983"/>
                    <a:gd name="T3" fmla="*/ 2147483647 h 8437"/>
                    <a:gd name="T4" fmla="*/ 2147483647 w 6983"/>
                    <a:gd name="T5" fmla="*/ 2147483647 h 8437"/>
                    <a:gd name="T6" fmla="*/ 2147483647 w 6983"/>
                    <a:gd name="T7" fmla="*/ 0 h 8437"/>
                    <a:gd name="T8" fmla="*/ 2147483647 w 6983"/>
                    <a:gd name="T9" fmla="*/ 2147483647 h 8437"/>
                    <a:gd name="T10" fmla="*/ 2147483647 w 6983"/>
                    <a:gd name="T11" fmla="*/ 2147483647 h 8437"/>
                    <a:gd name="T12" fmla="*/ 2147483647 w 6983"/>
                    <a:gd name="T13" fmla="*/ 2147483647 h 8437"/>
                    <a:gd name="T14" fmla="*/ 2147483647 w 6983"/>
                    <a:gd name="T15" fmla="*/ 2147483647 h 8437"/>
                    <a:gd name="T16" fmla="*/ 2147483647 w 6983"/>
                    <a:gd name="T17" fmla="*/ 2147483647 h 843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983"/>
                    <a:gd name="T28" fmla="*/ 0 h 8437"/>
                    <a:gd name="T29" fmla="*/ 6983 w 6983"/>
                    <a:gd name="T30" fmla="*/ 8437 h 843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983" h="8437">
                      <a:moveTo>
                        <a:pt x="6983" y="7046"/>
                      </a:moveTo>
                      <a:cubicBezTo>
                        <a:pt x="5286" y="8437"/>
                        <a:pt x="2782" y="8190"/>
                        <a:pt x="1391" y="6493"/>
                      </a:cubicBezTo>
                      <a:cubicBezTo>
                        <a:pt x="0" y="4796"/>
                        <a:pt x="247" y="2292"/>
                        <a:pt x="1944" y="901"/>
                      </a:cubicBezTo>
                      <a:cubicBezTo>
                        <a:pt x="2655" y="318"/>
                        <a:pt x="3545" y="0"/>
                        <a:pt x="4463" y="0"/>
                      </a:cubicBezTo>
                      <a:lnTo>
                        <a:pt x="4463" y="1709"/>
                      </a:lnTo>
                      <a:cubicBezTo>
                        <a:pt x="3213" y="1709"/>
                        <a:pt x="2199" y="2723"/>
                        <a:pt x="2199" y="3973"/>
                      </a:cubicBezTo>
                      <a:cubicBezTo>
                        <a:pt x="2199" y="5224"/>
                        <a:pt x="3213" y="6238"/>
                        <a:pt x="4463" y="6238"/>
                      </a:cubicBezTo>
                      <a:cubicBezTo>
                        <a:pt x="4987" y="6238"/>
                        <a:pt x="5495" y="6057"/>
                        <a:pt x="5899" y="5725"/>
                      </a:cubicBezTo>
                      <a:lnTo>
                        <a:pt x="6983" y="7046"/>
                      </a:lnTo>
                      <a:close/>
                    </a:path>
                  </a:pathLst>
                </a:custGeom>
                <a:solidFill>
                  <a:srgbClr val="64B8B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cxnSp>
            <p:nvCxnSpPr>
              <p:cNvPr id="32" name="Straight Connector 31"/>
              <p:cNvCxnSpPr/>
              <p:nvPr/>
            </p:nvCxnSpPr>
            <p:spPr>
              <a:xfrm>
                <a:off x="2763359" y="2148415"/>
                <a:ext cx="396892" cy="158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769709" y="3683288"/>
                <a:ext cx="396892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60250" y="1935723"/>
                <a:ext cx="0" cy="61268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176126" y="3440439"/>
                <a:ext cx="0" cy="61268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67" name="TextBox 28"/>
            <p:cNvSpPr txBox="1">
              <a:spLocks noChangeArrowheads="1"/>
            </p:cNvSpPr>
            <p:nvPr/>
          </p:nvSpPr>
          <p:spPr bwMode="auto">
            <a:xfrm>
              <a:off x="3159847" y="1983377"/>
              <a:ext cx="1828521" cy="46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33.6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uk-UA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Ф</a:t>
              </a:r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’ючерси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68" name="TextBox 29"/>
            <p:cNvSpPr txBox="1">
              <a:spLocks noChangeArrowheads="1"/>
            </p:cNvSpPr>
            <p:nvPr/>
          </p:nvSpPr>
          <p:spPr bwMode="auto">
            <a:xfrm>
              <a:off x="3166329" y="3507380"/>
              <a:ext cx="1822038" cy="461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52.4</a:t>
              </a:r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Опціони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538" name="Group 37"/>
          <p:cNvGrpSpPr>
            <a:grpSpLocks/>
          </p:cNvGrpSpPr>
          <p:nvPr/>
        </p:nvGrpSpPr>
        <p:grpSpPr bwMode="auto">
          <a:xfrm>
            <a:off x="4452938" y="2811467"/>
            <a:ext cx="4679950" cy="3057521"/>
            <a:chOff x="4528654" y="406274"/>
            <a:chExt cx="4680192" cy="3056367"/>
          </a:xfrm>
        </p:grpSpPr>
        <p:grpSp>
          <p:nvGrpSpPr>
            <p:cNvPr id="22541" name="Group 38"/>
            <p:cNvGrpSpPr>
              <a:grpSpLocks noChangeAspect="1"/>
            </p:cNvGrpSpPr>
            <p:nvPr/>
          </p:nvGrpSpPr>
          <p:grpSpPr bwMode="auto">
            <a:xfrm rot="4046913">
              <a:off x="4445317" y="496121"/>
              <a:ext cx="2728899" cy="2562226"/>
              <a:chOff x="4017963" y="1157288"/>
              <a:chExt cx="3638550" cy="3416301"/>
            </a:xfrm>
          </p:grpSpPr>
          <p:sp>
            <p:nvSpPr>
              <p:cNvPr id="22560" name="Freeform 12"/>
              <p:cNvSpPr>
                <a:spLocks/>
              </p:cNvSpPr>
              <p:nvPr/>
            </p:nvSpPr>
            <p:spPr bwMode="auto">
              <a:xfrm>
                <a:off x="5837238" y="1157288"/>
                <a:ext cx="1301750" cy="1066800"/>
              </a:xfrm>
              <a:custGeom>
                <a:avLst/>
                <a:gdLst>
                  <a:gd name="T0" fmla="*/ 0 w 3225"/>
                  <a:gd name="T1" fmla="*/ 0 h 2650"/>
                  <a:gd name="T2" fmla="*/ 2147483647 w 3225"/>
                  <a:gd name="T3" fmla="*/ 2147483647 h 2650"/>
                  <a:gd name="T4" fmla="*/ 2147483647 w 3225"/>
                  <a:gd name="T5" fmla="*/ 2147483647 h 2650"/>
                  <a:gd name="T6" fmla="*/ 0 w 3225"/>
                  <a:gd name="T7" fmla="*/ 2147483647 h 2650"/>
                  <a:gd name="T8" fmla="*/ 0 w 3225"/>
                  <a:gd name="T9" fmla="*/ 0 h 26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25"/>
                  <a:gd name="T16" fmla="*/ 0 h 2650"/>
                  <a:gd name="T17" fmla="*/ 3225 w 3225"/>
                  <a:gd name="T18" fmla="*/ 2650 h 26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25" h="2650">
                    <a:moveTo>
                      <a:pt x="0" y="0"/>
                    </a:moveTo>
                    <a:cubicBezTo>
                      <a:pt x="1278" y="0"/>
                      <a:pt x="2478" y="615"/>
                      <a:pt x="3225" y="1652"/>
                    </a:cubicBezTo>
                    <a:lnTo>
                      <a:pt x="1838" y="2650"/>
                    </a:lnTo>
                    <a:cubicBezTo>
                      <a:pt x="1413" y="2059"/>
                      <a:pt x="729" y="1709"/>
                      <a:pt x="0" y="170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6F7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2561" name="Freeform 14"/>
              <p:cNvSpPr>
                <a:spLocks/>
              </p:cNvSpPr>
              <p:nvPr/>
            </p:nvSpPr>
            <p:spPr bwMode="auto">
              <a:xfrm>
                <a:off x="4017963" y="1196976"/>
                <a:ext cx="3638550" cy="3376613"/>
              </a:xfrm>
              <a:custGeom>
                <a:avLst/>
                <a:gdLst>
                  <a:gd name="T0" fmla="*/ 2147483647 w 9013"/>
                  <a:gd name="T1" fmla="*/ 2147483647 h 8382"/>
                  <a:gd name="T2" fmla="*/ 2147483647 w 9013"/>
                  <a:gd name="T3" fmla="*/ 2147483647 h 8382"/>
                  <a:gd name="T4" fmla="*/ 2147483647 w 9013"/>
                  <a:gd name="T5" fmla="*/ 2147483647 h 8382"/>
                  <a:gd name="T6" fmla="*/ 2147483647 w 9013"/>
                  <a:gd name="T7" fmla="*/ 2147483647 h 8382"/>
                  <a:gd name="T8" fmla="*/ 2147483647 w 9013"/>
                  <a:gd name="T9" fmla="*/ 0 h 8382"/>
                  <a:gd name="T10" fmla="*/ 2147483647 w 9013"/>
                  <a:gd name="T11" fmla="*/ 2147483647 h 8382"/>
                  <a:gd name="T12" fmla="*/ 2147483647 w 9013"/>
                  <a:gd name="T13" fmla="*/ 2147483647 h 8382"/>
                  <a:gd name="T14" fmla="*/ 2147483647 w 9013"/>
                  <a:gd name="T15" fmla="*/ 2147483647 h 8382"/>
                  <a:gd name="T16" fmla="*/ 2147483647 w 9013"/>
                  <a:gd name="T17" fmla="*/ 2147483647 h 8382"/>
                  <a:gd name="T18" fmla="*/ 2147483647 w 9013"/>
                  <a:gd name="T19" fmla="*/ 2147483647 h 8382"/>
                  <a:gd name="T20" fmla="*/ 2147483647 w 9013"/>
                  <a:gd name="T21" fmla="*/ 2147483647 h 838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13"/>
                  <a:gd name="T34" fmla="*/ 0 h 8382"/>
                  <a:gd name="T35" fmla="*/ 9013 w 9013"/>
                  <a:gd name="T36" fmla="*/ 8382 h 838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13" h="8382">
                    <a:moveTo>
                      <a:pt x="7731" y="1554"/>
                    </a:moveTo>
                    <a:cubicBezTo>
                      <a:pt x="9013" y="3335"/>
                      <a:pt x="8609" y="5818"/>
                      <a:pt x="6828" y="7100"/>
                    </a:cubicBezTo>
                    <a:cubicBezTo>
                      <a:pt x="5047" y="8382"/>
                      <a:pt x="2564" y="7978"/>
                      <a:pt x="1282" y="6197"/>
                    </a:cubicBezTo>
                    <a:cubicBezTo>
                      <a:pt x="0" y="4416"/>
                      <a:pt x="404" y="1933"/>
                      <a:pt x="2185" y="651"/>
                    </a:cubicBezTo>
                    <a:cubicBezTo>
                      <a:pt x="2618" y="339"/>
                      <a:pt x="3109" y="118"/>
                      <a:pt x="3629" y="0"/>
                    </a:cubicBezTo>
                    <a:lnTo>
                      <a:pt x="4007" y="1667"/>
                    </a:lnTo>
                    <a:cubicBezTo>
                      <a:pt x="2787" y="1943"/>
                      <a:pt x="2021" y="3155"/>
                      <a:pt x="2298" y="4375"/>
                    </a:cubicBezTo>
                    <a:cubicBezTo>
                      <a:pt x="2574" y="5595"/>
                      <a:pt x="3786" y="6360"/>
                      <a:pt x="5006" y="6084"/>
                    </a:cubicBezTo>
                    <a:cubicBezTo>
                      <a:pt x="6226" y="5808"/>
                      <a:pt x="6991" y="4596"/>
                      <a:pt x="6715" y="3376"/>
                    </a:cubicBezTo>
                    <a:cubicBezTo>
                      <a:pt x="6648" y="3079"/>
                      <a:pt x="6522" y="2799"/>
                      <a:pt x="6344" y="2552"/>
                    </a:cubicBezTo>
                    <a:lnTo>
                      <a:pt x="7731" y="1554"/>
                    </a:lnTo>
                    <a:close/>
                  </a:path>
                </a:pathLst>
              </a:custGeom>
              <a:solidFill>
                <a:srgbClr val="64B8BC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2562" name="Freeform 16"/>
              <p:cNvSpPr>
                <a:spLocks/>
              </p:cNvSpPr>
              <p:nvPr/>
            </p:nvSpPr>
            <p:spPr bwMode="auto">
              <a:xfrm>
                <a:off x="5483225" y="1173163"/>
                <a:ext cx="227012" cy="695325"/>
              </a:xfrm>
              <a:custGeom>
                <a:avLst/>
                <a:gdLst>
                  <a:gd name="T0" fmla="*/ 0 w 564"/>
                  <a:gd name="T1" fmla="*/ 2147483647 h 1727"/>
                  <a:gd name="T2" fmla="*/ 2147483647 w 564"/>
                  <a:gd name="T3" fmla="*/ 0 h 1727"/>
                  <a:gd name="T4" fmla="*/ 2147483647 w 564"/>
                  <a:gd name="T5" fmla="*/ 2147483647 h 1727"/>
                  <a:gd name="T6" fmla="*/ 2147483647 w 564"/>
                  <a:gd name="T7" fmla="*/ 2147483647 h 1727"/>
                  <a:gd name="T8" fmla="*/ 0 w 564"/>
                  <a:gd name="T9" fmla="*/ 2147483647 h 17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4"/>
                  <a:gd name="T16" fmla="*/ 0 h 1727"/>
                  <a:gd name="T17" fmla="*/ 564 w 564"/>
                  <a:gd name="T18" fmla="*/ 1727 h 17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4" h="1727">
                    <a:moveTo>
                      <a:pt x="0" y="60"/>
                    </a:moveTo>
                    <a:cubicBezTo>
                      <a:pt x="108" y="36"/>
                      <a:pt x="217" y="16"/>
                      <a:pt x="327" y="0"/>
                    </a:cubicBezTo>
                    <a:lnTo>
                      <a:pt x="564" y="1692"/>
                    </a:lnTo>
                    <a:cubicBezTo>
                      <a:pt x="501" y="1701"/>
                      <a:pt x="439" y="1713"/>
                      <a:pt x="378" y="1727"/>
                    </a:cubicBez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475F6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2563" name="Freeform 18"/>
              <p:cNvSpPr>
                <a:spLocks/>
              </p:cNvSpPr>
              <p:nvPr/>
            </p:nvSpPr>
            <p:spPr bwMode="auto">
              <a:xfrm>
                <a:off x="5614988" y="1168401"/>
                <a:ext cx="111125" cy="685800"/>
              </a:xfrm>
              <a:custGeom>
                <a:avLst/>
                <a:gdLst>
                  <a:gd name="T0" fmla="*/ 0 w 275"/>
                  <a:gd name="T1" fmla="*/ 2147483647 h 1700"/>
                  <a:gd name="T2" fmla="*/ 2147483647 w 275"/>
                  <a:gd name="T3" fmla="*/ 0 h 1700"/>
                  <a:gd name="T4" fmla="*/ 2147483647 w 275"/>
                  <a:gd name="T5" fmla="*/ 2147483647 h 1700"/>
                  <a:gd name="T6" fmla="*/ 2147483647 w 275"/>
                  <a:gd name="T7" fmla="*/ 2147483647 h 1700"/>
                  <a:gd name="T8" fmla="*/ 0 w 275"/>
                  <a:gd name="T9" fmla="*/ 2147483647 h 17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5"/>
                  <a:gd name="T16" fmla="*/ 0 h 1700"/>
                  <a:gd name="T17" fmla="*/ 275 w 275"/>
                  <a:gd name="T18" fmla="*/ 1700 h 17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5" h="1700">
                    <a:moveTo>
                      <a:pt x="0" y="8"/>
                    </a:moveTo>
                    <a:cubicBezTo>
                      <a:pt x="23" y="5"/>
                      <a:pt x="45" y="2"/>
                      <a:pt x="68" y="0"/>
                    </a:cubicBezTo>
                    <a:lnTo>
                      <a:pt x="275" y="1695"/>
                    </a:lnTo>
                    <a:cubicBezTo>
                      <a:pt x="263" y="1697"/>
                      <a:pt x="250" y="1699"/>
                      <a:pt x="237" y="1700"/>
                    </a:cubicBez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2564" name="Freeform 19"/>
              <p:cNvSpPr>
                <a:spLocks/>
              </p:cNvSpPr>
              <p:nvPr/>
            </p:nvSpPr>
            <p:spPr bwMode="auto">
              <a:xfrm>
                <a:off x="5614988" y="1168401"/>
                <a:ext cx="111125" cy="685800"/>
              </a:xfrm>
              <a:custGeom>
                <a:avLst/>
                <a:gdLst>
                  <a:gd name="T0" fmla="*/ 0 w 275"/>
                  <a:gd name="T1" fmla="*/ 2147483647 h 1700"/>
                  <a:gd name="T2" fmla="*/ 2147483647 w 275"/>
                  <a:gd name="T3" fmla="*/ 0 h 1700"/>
                  <a:gd name="T4" fmla="*/ 2147483647 w 275"/>
                  <a:gd name="T5" fmla="*/ 2147483647 h 1700"/>
                  <a:gd name="T6" fmla="*/ 2147483647 w 275"/>
                  <a:gd name="T7" fmla="*/ 2147483647 h 1700"/>
                  <a:gd name="T8" fmla="*/ 0 w 275"/>
                  <a:gd name="T9" fmla="*/ 2147483647 h 17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5"/>
                  <a:gd name="T16" fmla="*/ 0 h 1700"/>
                  <a:gd name="T17" fmla="*/ 275 w 275"/>
                  <a:gd name="T18" fmla="*/ 1700 h 17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5" h="1700">
                    <a:moveTo>
                      <a:pt x="0" y="8"/>
                    </a:moveTo>
                    <a:cubicBezTo>
                      <a:pt x="23" y="5"/>
                      <a:pt x="45" y="2"/>
                      <a:pt x="68" y="0"/>
                    </a:cubicBezTo>
                    <a:lnTo>
                      <a:pt x="275" y="1695"/>
                    </a:lnTo>
                    <a:cubicBezTo>
                      <a:pt x="263" y="1697"/>
                      <a:pt x="250" y="1699"/>
                      <a:pt x="237" y="1700"/>
                    </a:cubicBezTo>
                    <a:lnTo>
                      <a:pt x="0" y="8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22565" name="Freeform 20"/>
              <p:cNvSpPr>
                <a:spLocks/>
              </p:cNvSpPr>
              <p:nvPr/>
            </p:nvSpPr>
            <p:spPr bwMode="auto">
              <a:xfrm>
                <a:off x="5641975" y="1157288"/>
                <a:ext cx="195262" cy="695325"/>
              </a:xfrm>
              <a:custGeom>
                <a:avLst/>
                <a:gdLst>
                  <a:gd name="T0" fmla="*/ 0 w 482"/>
                  <a:gd name="T1" fmla="*/ 2147483647 h 1725"/>
                  <a:gd name="T2" fmla="*/ 2147483647 w 482"/>
                  <a:gd name="T3" fmla="*/ 0 h 1725"/>
                  <a:gd name="T4" fmla="*/ 2147483647 w 482"/>
                  <a:gd name="T5" fmla="*/ 2147483647 h 1725"/>
                  <a:gd name="T6" fmla="*/ 2147483647 w 482"/>
                  <a:gd name="T7" fmla="*/ 2147483647 h 1725"/>
                  <a:gd name="T8" fmla="*/ 0 w 482"/>
                  <a:gd name="T9" fmla="*/ 2147483647 h 17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2"/>
                  <a:gd name="T16" fmla="*/ 0 h 1725"/>
                  <a:gd name="T17" fmla="*/ 482 w 482"/>
                  <a:gd name="T18" fmla="*/ 1725 h 17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2" h="1725">
                    <a:moveTo>
                      <a:pt x="0" y="30"/>
                    </a:moveTo>
                    <a:cubicBezTo>
                      <a:pt x="160" y="10"/>
                      <a:pt x="321" y="0"/>
                      <a:pt x="482" y="0"/>
                    </a:cubicBezTo>
                    <a:lnTo>
                      <a:pt x="482" y="1709"/>
                    </a:lnTo>
                    <a:cubicBezTo>
                      <a:pt x="391" y="1709"/>
                      <a:pt x="299" y="1714"/>
                      <a:pt x="207" y="1725"/>
                    </a:cubicBez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FBFB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22542" name="TextBox 39"/>
            <p:cNvSpPr txBox="1">
              <a:spLocks noChangeArrowheads="1"/>
            </p:cNvSpPr>
            <p:nvPr/>
          </p:nvSpPr>
          <p:spPr bwMode="auto">
            <a:xfrm>
              <a:off x="5640044" y="2975919"/>
              <a:ext cx="1840523" cy="46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415.9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Процентні деривативи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335499" y="406274"/>
              <a:ext cx="0" cy="50622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35499" y="961688"/>
              <a:ext cx="0" cy="50622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335499" y="1531385"/>
              <a:ext cx="0" cy="50622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37086" y="2218512"/>
              <a:ext cx="0" cy="50622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643137" y="2956420"/>
              <a:ext cx="0" cy="50622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8" name="TextBox 45"/>
            <p:cNvSpPr txBox="1">
              <a:spLocks noChangeArrowheads="1"/>
            </p:cNvSpPr>
            <p:nvPr/>
          </p:nvSpPr>
          <p:spPr bwMode="auto">
            <a:xfrm>
              <a:off x="7368323" y="464079"/>
              <a:ext cx="1840523" cy="646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6.8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Деривативи на пайові цінні папери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49" name="TextBox 46"/>
            <p:cNvSpPr txBox="1">
              <a:spLocks noChangeArrowheads="1"/>
            </p:cNvSpPr>
            <p:nvPr/>
          </p:nvSpPr>
          <p:spPr bwMode="auto">
            <a:xfrm>
              <a:off x="7345622" y="1131224"/>
              <a:ext cx="1840523" cy="46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Товарні деривативи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50" name="TextBox 47"/>
            <p:cNvSpPr txBox="1">
              <a:spLocks noChangeArrowheads="1"/>
            </p:cNvSpPr>
            <p:nvPr/>
          </p:nvSpPr>
          <p:spPr bwMode="auto">
            <a:xfrm>
              <a:off x="7355350" y="1608313"/>
              <a:ext cx="1840523" cy="646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9.9</a:t>
              </a:r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Свопи кредитного дефолту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51" name="TextBox 48"/>
            <p:cNvSpPr txBox="1">
              <a:spLocks noChangeArrowheads="1"/>
            </p:cNvSpPr>
            <p:nvPr/>
          </p:nvSpPr>
          <p:spPr bwMode="auto">
            <a:xfrm>
              <a:off x="7333206" y="2369688"/>
              <a:ext cx="1840523" cy="46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77.0</a:t>
              </a:r>
              <a:r>
                <a:rPr lang="uk-UA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200" dirty="0">
                  <a:latin typeface="Arial" panose="020B0604020202020204" pitchFamily="34" charset="0"/>
                  <a:cs typeface="Arial" panose="020B0604020202020204" pitchFamily="34" charset="0"/>
                </a:rPr>
                <a:t>трлн</a:t>
              </a:r>
              <a:r>
                <a:rPr lang="uk-UA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$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1200" dirty="0">
                  <a:latin typeface="Arial" panose="020B0604020202020204" pitchFamily="34" charset="0"/>
                  <a:cs typeface="Arial" panose="020B0604020202020204" pitchFamily="34" charset="0"/>
                </a:rPr>
                <a:t>Валютні деривативи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7192617" y="633200"/>
              <a:ext cx="14288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873512" y="633200"/>
              <a:ext cx="317516" cy="43481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194204" y="1001360"/>
              <a:ext cx="14447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6924315" y="1001360"/>
              <a:ext cx="271477" cy="13012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94204" y="1571058"/>
              <a:ext cx="14288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60000">
              <a:off x="6983056" y="1264786"/>
              <a:ext cx="215911" cy="30309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92617" y="2477176"/>
              <a:ext cx="14288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65610" y="1936044"/>
              <a:ext cx="125418" cy="54113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TextBox 27"/>
          <p:cNvSpPr txBox="1">
            <a:spLocks noChangeArrowheads="1"/>
          </p:cNvSpPr>
          <p:nvPr/>
        </p:nvSpPr>
        <p:spPr bwMode="auto">
          <a:xfrm>
            <a:off x="4194175" y="5353880"/>
            <a:ext cx="1971675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1700" dirty="0">
                <a:solidFill>
                  <a:srgbClr val="016F7A"/>
                </a:solidFill>
                <a:cs typeface="Arial" charset="0"/>
              </a:rPr>
              <a:t>на </a:t>
            </a:r>
            <a:r>
              <a:rPr lang="uk-UA" sz="1700" b="1" dirty="0" err="1">
                <a:solidFill>
                  <a:srgbClr val="016F7A"/>
                </a:solidFill>
                <a:cs typeface="Arial" charset="0"/>
              </a:rPr>
              <a:t>біткойн</a:t>
            </a:r>
            <a:endParaRPr lang="en-US" sz="1700" dirty="0">
              <a:solidFill>
                <a:srgbClr val="016F7A"/>
              </a:solidFill>
              <a:latin typeface="Calibri" pitchFamily="34" charset="0"/>
            </a:endParaRPr>
          </a:p>
        </p:txBody>
      </p:sp>
      <p:sp>
        <p:nvSpPr>
          <p:cNvPr id="23564" name="TextBox 10"/>
          <p:cNvSpPr txBox="1">
            <a:spLocks noChangeArrowheads="1"/>
          </p:cNvSpPr>
          <p:nvPr/>
        </p:nvSpPr>
        <p:spPr bwMode="auto">
          <a:xfrm>
            <a:off x="3709988" y="4221199"/>
            <a:ext cx="2716212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700" dirty="0">
                <a:solidFill>
                  <a:srgbClr val="016F7A"/>
                </a:solidFill>
                <a:cs typeface="Arial" charset="0"/>
              </a:rPr>
              <a:t>на </a:t>
            </a:r>
            <a:r>
              <a:rPr lang="uk-UA" sz="1700" b="1" dirty="0">
                <a:solidFill>
                  <a:srgbClr val="016F7A"/>
                </a:solidFill>
                <a:cs typeface="Arial" charset="0"/>
              </a:rPr>
              <a:t>ціну на кукурудзу </a:t>
            </a:r>
            <a:r>
              <a:rPr lang="uk-UA" sz="1700" dirty="0">
                <a:solidFill>
                  <a:srgbClr val="016F7A"/>
                </a:solidFill>
                <a:cs typeface="Arial" charset="0"/>
              </a:rPr>
              <a:t>українського походження</a:t>
            </a:r>
            <a:endParaRPr lang="en-US" sz="1700" dirty="0">
              <a:solidFill>
                <a:srgbClr val="016F7A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63500"/>
            <a:ext cx="9144000" cy="1006475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3554" name="object 2"/>
          <p:cNvSpPr txBox="1">
            <a:spLocks/>
          </p:cNvSpPr>
          <p:nvPr/>
        </p:nvSpPr>
        <p:spPr bwMode="auto">
          <a:xfrm>
            <a:off x="384175" y="73025"/>
            <a:ext cx="83756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ДЕРИВАТИВИ – РОЗВИТОК ЗАВДЯКИ ІННОВАЦІЯМ ТА ДЛЯ ІННОВАЦІЙ</a:t>
            </a:r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482600" y="1128713"/>
            <a:ext cx="8377238" cy="12112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6662" y="1204334"/>
            <a:ext cx="50831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найбільш 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інноваційні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фінансові інструменти з точки зору структурування продуктів та технологій, що використовуються (для клірингу чи торгівлі тощо)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409575" y="1128713"/>
            <a:ext cx="3160713" cy="1211262"/>
          </a:xfrm>
          <a:prstGeom prst="rect">
            <a:avLst/>
          </a:prstGeom>
          <a:solidFill>
            <a:srgbClr val="016F7A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b="1">
                <a:solidFill>
                  <a:schemeClr val="bg1"/>
                </a:solidFill>
                <a:cs typeface="Arial" charset="0"/>
              </a:rPr>
              <a:t>Деривативи</a:t>
            </a:r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493713" y="2403475"/>
            <a:ext cx="8366125" cy="11001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76662" y="2651529"/>
            <a:ext cx="50720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теж можуть бути як «традиційними», так і більш ризиковими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20688" y="2403475"/>
            <a:ext cx="3149600" cy="1100138"/>
          </a:xfrm>
          <a:prstGeom prst="rect">
            <a:avLst/>
          </a:prstGeom>
          <a:solidFill>
            <a:srgbClr val="64B8B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uk-UA" b="1" dirty="0" smtClean="0">
                <a:solidFill>
                  <a:schemeClr val="bg1"/>
                </a:solidFill>
                <a:cs typeface="Arial" charset="0"/>
              </a:rPr>
              <a:t>Базові активи та </a:t>
            </a:r>
          </a:p>
          <a:p>
            <a:pPr algn="r"/>
            <a:r>
              <a:rPr lang="uk-UA" b="1" dirty="0" smtClean="0">
                <a:solidFill>
                  <a:schemeClr val="bg1"/>
                </a:solidFill>
                <a:cs typeface="Arial" charset="0"/>
              </a:rPr>
              <a:t>базові показники, </a:t>
            </a:r>
          </a:p>
          <a:p>
            <a:pPr algn="r"/>
            <a:r>
              <a:rPr lang="uk-UA" sz="1400" b="1" dirty="0" smtClean="0">
                <a:solidFill>
                  <a:schemeClr val="bg1"/>
                </a:solidFill>
                <a:cs typeface="Arial" charset="0"/>
              </a:rPr>
              <a:t>що лежать в основі деривативів</a:t>
            </a:r>
            <a:endParaRPr lang="uk-UA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3561" name="Group 3"/>
          <p:cNvGrpSpPr>
            <a:grpSpLocks/>
          </p:cNvGrpSpPr>
          <p:nvPr/>
        </p:nvGrpSpPr>
        <p:grpSpPr bwMode="auto">
          <a:xfrm>
            <a:off x="387350" y="3805274"/>
            <a:ext cx="3240088" cy="2700338"/>
            <a:chOff x="367185" y="3804914"/>
            <a:chExt cx="3241104" cy="2700000"/>
          </a:xfrm>
        </p:grpSpPr>
        <p:sp>
          <p:nvSpPr>
            <p:cNvPr id="23572" name="Rectangle 8"/>
            <p:cNvSpPr>
              <a:spLocks noChangeArrowheads="1"/>
            </p:cNvSpPr>
            <p:nvPr/>
          </p:nvSpPr>
          <p:spPr bwMode="auto">
            <a:xfrm>
              <a:off x="367185" y="3804914"/>
              <a:ext cx="252000" cy="2700000"/>
            </a:xfrm>
            <a:prstGeom prst="rect">
              <a:avLst/>
            </a:prstGeom>
            <a:solidFill>
              <a:srgbClr val="64B8BC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endParaRPr lang="uk-UA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3573" name="Rectangle 20"/>
            <p:cNvSpPr>
              <a:spLocks noChangeArrowheads="1"/>
            </p:cNvSpPr>
            <p:nvPr/>
          </p:nvSpPr>
          <p:spPr bwMode="auto">
            <a:xfrm>
              <a:off x="610046" y="3804914"/>
              <a:ext cx="2998243" cy="2700000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ru-RU" sz="1700" dirty="0" err="1">
                  <a:cs typeface="Arial" charset="0"/>
                </a:rPr>
                <a:t>Наприклад</a:t>
              </a:r>
              <a:r>
                <a:rPr lang="ru-RU" sz="1700" dirty="0">
                  <a:cs typeface="Arial" charset="0"/>
                </a:rPr>
                <a:t>, </a:t>
              </a:r>
            </a:p>
            <a:p>
              <a:pPr algn="r"/>
              <a:r>
                <a:rPr lang="ru-RU" sz="1700" dirty="0">
                  <a:cs typeface="Arial" charset="0"/>
                </a:rPr>
                <a:t>у </a:t>
              </a:r>
              <a:r>
                <a:rPr lang="ru-RU" sz="1700" dirty="0" err="1">
                  <a:cs typeface="Arial" charset="0"/>
                </a:rPr>
                <a:t>грудні</a:t>
              </a:r>
              <a:r>
                <a:rPr lang="ru-RU" sz="1700" dirty="0">
                  <a:cs typeface="Arial" charset="0"/>
                </a:rPr>
                <a:t> 2017 р. </a:t>
              </a:r>
              <a:r>
                <a:rPr lang="uk-UA" sz="1700" dirty="0">
                  <a:cs typeface="Arial" charset="0"/>
                </a:rPr>
                <a:t>Чиказька товарна біржа (</a:t>
              </a:r>
              <a:r>
                <a:rPr lang="en-US" sz="1700" dirty="0">
                  <a:cs typeface="Arial" charset="0"/>
                </a:rPr>
                <a:t>CME) </a:t>
              </a:r>
              <a:r>
                <a:rPr lang="uk-UA" sz="1700" dirty="0">
                  <a:cs typeface="Arial" charset="0"/>
                </a:rPr>
                <a:t>майже одночасно запустила торги розрахунковими ф</a:t>
              </a:r>
              <a:r>
                <a:rPr lang="en-US" sz="1700" dirty="0">
                  <a:cs typeface="Arial" charset="0"/>
                </a:rPr>
                <a:t>’</a:t>
              </a:r>
              <a:r>
                <a:rPr lang="uk-UA" sz="1700" dirty="0" err="1">
                  <a:cs typeface="Arial" charset="0"/>
                </a:rPr>
                <a:t>ючерсами</a:t>
              </a:r>
              <a:endParaRPr lang="uk-UA" sz="1700" b="1" dirty="0">
                <a:cs typeface="Arial" charset="0"/>
              </a:endParaRPr>
            </a:p>
          </p:txBody>
        </p:sp>
      </p:grpSp>
      <p:grpSp>
        <p:nvGrpSpPr>
          <p:cNvPr id="23562" name="Group 21"/>
          <p:cNvGrpSpPr>
            <a:grpSpLocks noChangeAspect="1"/>
          </p:cNvGrpSpPr>
          <p:nvPr/>
        </p:nvGrpSpPr>
        <p:grpSpPr bwMode="auto">
          <a:xfrm>
            <a:off x="6532563" y="3808449"/>
            <a:ext cx="2330450" cy="1295400"/>
            <a:chOff x="1561563" y="4100477"/>
            <a:chExt cx="2750379" cy="1530000"/>
          </a:xfrm>
        </p:grpSpPr>
        <p:pic>
          <p:nvPicPr>
            <p:cNvPr id="23570" name="Picture 22"/>
            <p:cNvPicPr>
              <a:picLocks noChangeAspect="1"/>
            </p:cNvPicPr>
            <p:nvPr/>
          </p:nvPicPr>
          <p:blipFill>
            <a:blip r:embed="rId2"/>
            <a:srcRect l="3008" r="12041"/>
            <a:stretch>
              <a:fillRect/>
            </a:stretch>
          </p:blipFill>
          <p:spPr bwMode="auto">
            <a:xfrm>
              <a:off x="1561563" y="4100477"/>
              <a:ext cx="1832020" cy="153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71" name="Picture 23"/>
            <p:cNvPicPr>
              <a:picLocks noChangeAspect="1"/>
            </p:cNvPicPr>
            <p:nvPr/>
          </p:nvPicPr>
          <p:blipFill>
            <a:blip r:embed="rId3"/>
            <a:srcRect l="2" r="69106"/>
            <a:stretch>
              <a:fillRect/>
            </a:stretch>
          </p:blipFill>
          <p:spPr bwMode="auto">
            <a:xfrm>
              <a:off x="3393584" y="4100477"/>
              <a:ext cx="918358" cy="153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63" name="Picture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2563" y="5170524"/>
            <a:ext cx="23161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5" name="TextBox 26"/>
          <p:cNvSpPr txBox="1">
            <a:spLocks noChangeArrowheads="1"/>
          </p:cNvSpPr>
          <p:nvPr/>
        </p:nvSpPr>
        <p:spPr bwMode="auto">
          <a:xfrm>
            <a:off x="4540250" y="5027649"/>
            <a:ext cx="639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cs typeface="Arial" charset="0"/>
              </a:rPr>
              <a:t>та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76238" y="3658615"/>
            <a:ext cx="8496300" cy="0"/>
          </a:xfrm>
          <a:prstGeom prst="line">
            <a:avLst/>
          </a:prstGeom>
          <a:ln w="41275">
            <a:solidFill>
              <a:srgbClr val="016F7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175"/>
            <a:ext cx="9144000" cy="1004888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4578" name="object 2"/>
          <p:cNvSpPr txBox="1">
            <a:spLocks/>
          </p:cNvSpPr>
          <p:nvPr/>
        </p:nvSpPr>
        <p:spPr bwMode="auto">
          <a:xfrm>
            <a:off x="384175" y="153988"/>
            <a:ext cx="83756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ДЕРИВАТИВИ – НОВЕ «ГНУЧКЕ» ВИЗНАЧЕННЯ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270" y="3792538"/>
            <a:ext cx="8820000" cy="1693862"/>
          </a:xfrm>
          <a:prstGeom prst="rect">
            <a:avLst/>
          </a:prstGeom>
          <a:solidFill>
            <a:schemeClr val="bg1"/>
          </a:solidFill>
          <a:ln w="41275">
            <a:solidFill>
              <a:srgbClr val="016F7A"/>
            </a:solidFill>
            <a:prstDash val="sysDot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А ТАКОЖ ДЕРИВАТИВОМ Є </a:t>
            </a:r>
            <a:r>
              <a:rPr lang="uk-UA" sz="1600" b="1" cap="all" dirty="0">
                <a:latin typeface="Arial" panose="020B0604020202020204" pitchFamily="34" charset="0"/>
                <a:cs typeface="Arial" panose="020B0604020202020204" pitchFamily="34" charset="0"/>
              </a:rPr>
              <a:t>будь-який інший договір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, незалежно від назви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що передбачає обов’язок: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1) одноразово або періодично сплачувати певну суму залежно від значення базового показника АБО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2) купити або продати, у разі пред'явлення вимоги, базовий актив або укласти інший дериватив АБО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3) відчужити базовий актив у визначений час у майбутньому та обов'язок його прийняти та оплатити</a:t>
            </a:r>
          </a:p>
        </p:txBody>
      </p:sp>
      <p:pic>
        <p:nvPicPr>
          <p:cNvPr id="2458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3338" y="2454275"/>
            <a:ext cx="550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071563"/>
            <a:ext cx="9144000" cy="369887"/>
          </a:xfrm>
          <a:prstGeom prst="rect">
            <a:avLst/>
          </a:prstGeom>
          <a:solidFill>
            <a:srgbClr val="CDCDCD"/>
          </a:solidFill>
        </p:spPr>
        <p:txBody>
          <a:bodyPr>
            <a:spAutoFit/>
          </a:bodyPr>
          <a:lstStyle/>
          <a:p>
            <a:pPr marL="2667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uk-UA" cap="all" dirty="0">
                <a:solidFill>
                  <a:srgbClr val="016F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деривативами є:</a:t>
            </a:r>
          </a:p>
        </p:txBody>
      </p: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176951" y="1534134"/>
            <a:ext cx="8820000" cy="1925638"/>
            <a:chOff x="708785" y="683566"/>
            <a:chExt cx="7612693" cy="2118118"/>
          </a:xfrm>
        </p:grpSpPr>
        <p:sp>
          <p:nvSpPr>
            <p:cNvPr id="19" name="Rectangle 18"/>
            <p:cNvSpPr/>
            <p:nvPr/>
          </p:nvSpPr>
          <p:spPr>
            <a:xfrm>
              <a:off x="2906454" y="969940"/>
              <a:ext cx="3210224" cy="1587279"/>
            </a:xfrm>
            <a:prstGeom prst="rect">
              <a:avLst/>
            </a:prstGeom>
            <a:solidFill>
              <a:srgbClr val="EAEAEA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413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Опціон</a:t>
              </a: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та </a:t>
              </a:r>
              <a:r>
                <a:rPr lang="uk-UA" sz="16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</a:t>
              </a:r>
              <a:r>
                <a:rPr lang="uk-UA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як на регульованому ринку, </a:t>
              </a:r>
            </a:p>
            <a:p>
              <a:pPr marL="8413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так і поза ним</a:t>
              </a:r>
              <a:endPara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08785" y="683566"/>
              <a:ext cx="5407893" cy="1845714"/>
            </a:xfrm>
            <a:prstGeom prst="rect">
              <a:avLst/>
            </a:prstGeom>
            <a:noFill/>
            <a:ln w="41275">
              <a:solidFill>
                <a:srgbClr val="016F7A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906455" y="955970"/>
              <a:ext cx="5415023" cy="1845714"/>
            </a:xfrm>
            <a:prstGeom prst="rect">
              <a:avLst/>
            </a:prstGeom>
            <a:noFill/>
            <a:ln w="41275">
              <a:solidFill>
                <a:srgbClr val="016F7A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752" name="TextBox 21"/>
            <p:cNvSpPr txBox="1">
              <a:spLocks noChangeArrowheads="1"/>
            </p:cNvSpPr>
            <p:nvPr/>
          </p:nvSpPr>
          <p:spPr bwMode="auto">
            <a:xfrm>
              <a:off x="889160" y="925155"/>
              <a:ext cx="1928649" cy="1184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600" b="1" dirty="0">
                  <a:cs typeface="Arial" charset="0"/>
                </a:rPr>
                <a:t>Ф</a:t>
              </a:r>
              <a:r>
                <a:rPr lang="en-US" sz="1600" b="1" dirty="0">
                  <a:cs typeface="Arial" charset="0"/>
                </a:rPr>
                <a:t>’</a:t>
              </a:r>
              <a:r>
                <a:rPr lang="uk-UA" sz="1600" b="1" dirty="0" err="1">
                  <a:cs typeface="Arial" charset="0"/>
                </a:rPr>
                <a:t>ючерс</a:t>
              </a:r>
              <a:r>
                <a:rPr lang="uk-UA" sz="1600" b="1" dirty="0">
                  <a:cs typeface="Arial" charset="0"/>
                </a:rPr>
                <a:t> </a:t>
              </a:r>
              <a:r>
                <a:rPr lang="uk-UA" sz="1600" dirty="0">
                  <a:cs typeface="Arial" charset="0"/>
                </a:rPr>
                <a:t>– </a:t>
              </a:r>
              <a:endParaRPr lang="en-US" sz="1600" dirty="0">
                <a:cs typeface="Arial" charset="0"/>
              </a:endParaRPr>
            </a:p>
            <a:p>
              <a:r>
                <a:rPr lang="uk-UA" sz="1600" dirty="0">
                  <a:cs typeface="Arial" charset="0"/>
                </a:rPr>
                <a:t>на регульованому ринку</a:t>
              </a:r>
            </a:p>
            <a:p>
              <a:endParaRPr lang="en-US" sz="1600" dirty="0">
                <a:cs typeface="Arial" charset="0"/>
              </a:endParaRPr>
            </a:p>
          </p:txBody>
        </p:sp>
        <p:sp>
          <p:nvSpPr>
            <p:cNvPr id="24753" name="TextBox 22"/>
            <p:cNvSpPr txBox="1">
              <a:spLocks noChangeArrowheads="1"/>
            </p:cNvSpPr>
            <p:nvPr/>
          </p:nvSpPr>
          <p:spPr bwMode="auto">
            <a:xfrm>
              <a:off x="6293629" y="1479139"/>
              <a:ext cx="1928649" cy="914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600" b="1">
                  <a:cs typeface="Arial" charset="0"/>
                </a:rPr>
                <a:t>Форвард</a:t>
              </a:r>
              <a:r>
                <a:rPr lang="uk-UA" sz="1600">
                  <a:cs typeface="Arial" charset="0"/>
                </a:rPr>
                <a:t> – поза регульованим ринком</a:t>
              </a:r>
              <a:endParaRPr lang="en-US" sz="1600">
                <a:cs typeface="Arial" charset="0"/>
              </a:endParaRPr>
            </a:p>
          </p:txBody>
        </p:sp>
      </p:grpSp>
      <p:sp>
        <p:nvSpPr>
          <p:cNvPr id="24583" name="Прямоугольник 7"/>
          <p:cNvSpPr>
            <a:spLocks noChangeArrowheads="1"/>
          </p:cNvSpPr>
          <p:nvPr/>
        </p:nvSpPr>
        <p:spPr bwMode="auto">
          <a:xfrm>
            <a:off x="976619" y="5780884"/>
            <a:ext cx="81176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4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НКЦПФР має право визначати інші види деривативів – ці повноваження необхідні для того, щоб Комісія могла </a:t>
            </a:r>
            <a:r>
              <a:rPr lang="uk-UA" sz="1400" b="1" dirty="0" err="1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оперативно</a:t>
            </a:r>
            <a:r>
              <a:rPr lang="uk-UA" sz="14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визнати певний новий інструмент «деривативом» та забезпечити захист інвесторів, що укладають договори з таким інструментом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8677" y="5858078"/>
            <a:ext cx="598487" cy="623354"/>
          </a:xfrm>
          <a:prstGeom prst="rect">
            <a:avLst/>
          </a:prstGeom>
          <a:solidFill>
            <a:srgbClr val="016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Прямая соединительная линия 16"/>
          <p:cNvCxnSpPr/>
          <p:nvPr/>
        </p:nvCxnSpPr>
        <p:spPr>
          <a:xfrm>
            <a:off x="392113" y="6569075"/>
            <a:ext cx="8375650" cy="7938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6" name="Group 54"/>
          <p:cNvGrpSpPr>
            <a:grpSpLocks/>
          </p:cNvGrpSpPr>
          <p:nvPr/>
        </p:nvGrpSpPr>
        <p:grpSpPr bwMode="auto">
          <a:xfrm rot="-5400000">
            <a:off x="1085850" y="3344087"/>
            <a:ext cx="503238" cy="287338"/>
            <a:chOff x="420170" y="5125189"/>
            <a:chExt cx="1334018" cy="623149"/>
          </a:xfrm>
        </p:grpSpPr>
        <p:grpSp>
          <p:nvGrpSpPr>
            <p:cNvPr id="24696" name="Group 55"/>
            <p:cNvGrpSpPr>
              <a:grpSpLocks/>
            </p:cNvGrpSpPr>
            <p:nvPr/>
          </p:nvGrpSpPr>
          <p:grpSpPr bwMode="auto">
            <a:xfrm>
              <a:off x="1389063" y="5126038"/>
              <a:ext cx="365125" cy="622300"/>
              <a:chOff x="1389063" y="5126038"/>
              <a:chExt cx="365125" cy="622300"/>
            </a:xfrm>
          </p:grpSpPr>
          <p:sp>
            <p:nvSpPr>
              <p:cNvPr id="24733" name="Oval 92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4" name="Oval 93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5" name="Oval 94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6" name="Oval 95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7" name="Oval 96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8" name="Oval 97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9" name="Oval 98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0" name="Oval 99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1" name="Oval 100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2" name="Oval 101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3" name="Oval 102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4" name="Oval 103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5" name="Oval 104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6" name="Oval 105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7" name="Oval 106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48" name="Oval 107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697" name="Group 56"/>
            <p:cNvGrpSpPr>
              <a:grpSpLocks/>
            </p:cNvGrpSpPr>
            <p:nvPr/>
          </p:nvGrpSpPr>
          <p:grpSpPr bwMode="auto">
            <a:xfrm>
              <a:off x="804863" y="5307013"/>
              <a:ext cx="565150" cy="257175"/>
              <a:chOff x="804863" y="5307013"/>
              <a:chExt cx="565150" cy="257175"/>
            </a:xfrm>
          </p:grpSpPr>
          <p:sp>
            <p:nvSpPr>
              <p:cNvPr id="24715" name="Oval 74"/>
              <p:cNvSpPr>
                <a:spLocks noChangeArrowheads="1"/>
              </p:cNvSpPr>
              <p:nvPr/>
            </p:nvSpPr>
            <p:spPr bwMode="auto">
              <a:xfrm>
                <a:off x="109855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6" name="Oval 75"/>
              <p:cNvSpPr>
                <a:spLocks noChangeArrowheads="1"/>
              </p:cNvSpPr>
              <p:nvPr/>
            </p:nvSpPr>
            <p:spPr bwMode="auto">
              <a:xfrm>
                <a:off x="119697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7" name="Oval 76"/>
              <p:cNvSpPr>
                <a:spLocks noChangeArrowheads="1"/>
              </p:cNvSpPr>
              <p:nvPr/>
            </p:nvSpPr>
            <p:spPr bwMode="auto">
              <a:xfrm>
                <a:off x="129381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8" name="Oval 77"/>
              <p:cNvSpPr>
                <a:spLocks noChangeArrowheads="1"/>
              </p:cNvSpPr>
              <p:nvPr/>
            </p:nvSpPr>
            <p:spPr bwMode="auto">
              <a:xfrm>
                <a:off x="109855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9" name="Oval 78"/>
              <p:cNvSpPr>
                <a:spLocks noChangeArrowheads="1"/>
              </p:cNvSpPr>
              <p:nvPr/>
            </p:nvSpPr>
            <p:spPr bwMode="auto">
              <a:xfrm>
                <a:off x="119697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0" name="Oval 79"/>
              <p:cNvSpPr>
                <a:spLocks noChangeArrowheads="1"/>
              </p:cNvSpPr>
              <p:nvPr/>
            </p:nvSpPr>
            <p:spPr bwMode="auto">
              <a:xfrm>
                <a:off x="129381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1" name="Oval 80"/>
              <p:cNvSpPr>
                <a:spLocks noChangeArrowheads="1"/>
              </p:cNvSpPr>
              <p:nvPr/>
            </p:nvSpPr>
            <p:spPr bwMode="auto">
              <a:xfrm>
                <a:off x="109855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2" name="Oval 81"/>
              <p:cNvSpPr>
                <a:spLocks noChangeArrowheads="1"/>
              </p:cNvSpPr>
              <p:nvPr/>
            </p:nvSpPr>
            <p:spPr bwMode="auto">
              <a:xfrm>
                <a:off x="119697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3" name="Oval 82"/>
              <p:cNvSpPr>
                <a:spLocks noChangeArrowheads="1"/>
              </p:cNvSpPr>
              <p:nvPr/>
            </p:nvSpPr>
            <p:spPr bwMode="auto">
              <a:xfrm>
                <a:off x="129381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4" name="Oval 83"/>
              <p:cNvSpPr>
                <a:spLocks noChangeArrowheads="1"/>
              </p:cNvSpPr>
              <p:nvPr/>
            </p:nvSpPr>
            <p:spPr bwMode="auto">
              <a:xfrm>
                <a:off x="8048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5" name="Oval 84"/>
              <p:cNvSpPr>
                <a:spLocks noChangeArrowheads="1"/>
              </p:cNvSpPr>
              <p:nvPr/>
            </p:nvSpPr>
            <p:spPr bwMode="auto">
              <a:xfrm>
                <a:off x="9017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6" name="Oval 85"/>
              <p:cNvSpPr>
                <a:spLocks noChangeArrowheads="1"/>
              </p:cNvSpPr>
              <p:nvPr/>
            </p:nvSpPr>
            <p:spPr bwMode="auto">
              <a:xfrm>
                <a:off x="10001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7" name="Oval 86"/>
              <p:cNvSpPr>
                <a:spLocks noChangeArrowheads="1"/>
              </p:cNvSpPr>
              <p:nvPr/>
            </p:nvSpPr>
            <p:spPr bwMode="auto">
              <a:xfrm>
                <a:off x="8048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8" name="Oval 87"/>
              <p:cNvSpPr>
                <a:spLocks noChangeArrowheads="1"/>
              </p:cNvSpPr>
              <p:nvPr/>
            </p:nvSpPr>
            <p:spPr bwMode="auto">
              <a:xfrm>
                <a:off x="9017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29" name="Oval 88"/>
              <p:cNvSpPr>
                <a:spLocks noChangeArrowheads="1"/>
              </p:cNvSpPr>
              <p:nvPr/>
            </p:nvSpPr>
            <p:spPr bwMode="auto">
              <a:xfrm>
                <a:off x="10001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0" name="Oval 89"/>
              <p:cNvSpPr>
                <a:spLocks noChangeArrowheads="1"/>
              </p:cNvSpPr>
              <p:nvPr/>
            </p:nvSpPr>
            <p:spPr bwMode="auto">
              <a:xfrm>
                <a:off x="8048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1" name="Oval 90"/>
              <p:cNvSpPr>
                <a:spLocks noChangeArrowheads="1"/>
              </p:cNvSpPr>
              <p:nvPr/>
            </p:nvSpPr>
            <p:spPr bwMode="auto">
              <a:xfrm>
                <a:off x="9017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32" name="Oval 91"/>
              <p:cNvSpPr>
                <a:spLocks noChangeArrowheads="1"/>
              </p:cNvSpPr>
              <p:nvPr/>
            </p:nvSpPr>
            <p:spPr bwMode="auto">
              <a:xfrm>
                <a:off x="10001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698" name="Group 57"/>
            <p:cNvGrpSpPr>
              <a:grpSpLocks/>
            </p:cNvGrpSpPr>
            <p:nvPr/>
          </p:nvGrpSpPr>
          <p:grpSpPr bwMode="auto">
            <a:xfrm flipH="1">
              <a:off x="420170" y="5125189"/>
              <a:ext cx="365125" cy="622300"/>
              <a:chOff x="1389063" y="5126038"/>
              <a:chExt cx="365125" cy="622300"/>
            </a:xfrm>
          </p:grpSpPr>
          <p:sp>
            <p:nvSpPr>
              <p:cNvPr id="24699" name="Oval 58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0" name="Oval 59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1" name="Oval 60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2" name="Oval 61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3" name="Oval 62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4" name="Oval 63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5" name="Oval 64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6" name="Oval 65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7" name="Oval 66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8" name="Oval 67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09" name="Oval 68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0" name="Oval 69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1" name="Oval 70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2" name="Oval 71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3" name="Oval 72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714" name="Oval 73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grpSp>
        <p:nvGrpSpPr>
          <p:cNvPr id="24587" name="Group 108"/>
          <p:cNvGrpSpPr>
            <a:grpSpLocks/>
          </p:cNvGrpSpPr>
          <p:nvPr/>
        </p:nvGrpSpPr>
        <p:grpSpPr bwMode="auto">
          <a:xfrm rot="-5400000">
            <a:off x="4095750" y="3355200"/>
            <a:ext cx="503237" cy="287338"/>
            <a:chOff x="420170" y="5125189"/>
            <a:chExt cx="1334018" cy="623149"/>
          </a:xfrm>
        </p:grpSpPr>
        <p:grpSp>
          <p:nvGrpSpPr>
            <p:cNvPr id="24643" name="Group 109"/>
            <p:cNvGrpSpPr>
              <a:grpSpLocks/>
            </p:cNvGrpSpPr>
            <p:nvPr/>
          </p:nvGrpSpPr>
          <p:grpSpPr bwMode="auto">
            <a:xfrm>
              <a:off x="1389063" y="5126038"/>
              <a:ext cx="365125" cy="622300"/>
              <a:chOff x="1389063" y="5126038"/>
              <a:chExt cx="365125" cy="622300"/>
            </a:xfrm>
          </p:grpSpPr>
          <p:sp>
            <p:nvSpPr>
              <p:cNvPr id="24680" name="Oval 146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1" name="Oval 147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2" name="Oval 148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3" name="Oval 149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4" name="Oval 150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5" name="Oval 151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6" name="Oval 152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7" name="Oval 153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8" name="Oval 154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89" name="Oval 155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0" name="Oval 156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1" name="Oval 157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2" name="Oval 158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3" name="Oval 159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4" name="Oval 160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95" name="Oval 161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644" name="Group 110"/>
            <p:cNvGrpSpPr>
              <a:grpSpLocks/>
            </p:cNvGrpSpPr>
            <p:nvPr/>
          </p:nvGrpSpPr>
          <p:grpSpPr bwMode="auto">
            <a:xfrm>
              <a:off x="804863" y="5307013"/>
              <a:ext cx="565150" cy="257175"/>
              <a:chOff x="804863" y="5307013"/>
              <a:chExt cx="565150" cy="257175"/>
            </a:xfrm>
          </p:grpSpPr>
          <p:sp>
            <p:nvSpPr>
              <p:cNvPr id="24662" name="Oval 128"/>
              <p:cNvSpPr>
                <a:spLocks noChangeArrowheads="1"/>
              </p:cNvSpPr>
              <p:nvPr/>
            </p:nvSpPr>
            <p:spPr bwMode="auto">
              <a:xfrm>
                <a:off x="109855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3" name="Oval 129"/>
              <p:cNvSpPr>
                <a:spLocks noChangeArrowheads="1"/>
              </p:cNvSpPr>
              <p:nvPr/>
            </p:nvSpPr>
            <p:spPr bwMode="auto">
              <a:xfrm>
                <a:off x="119697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4" name="Oval 130"/>
              <p:cNvSpPr>
                <a:spLocks noChangeArrowheads="1"/>
              </p:cNvSpPr>
              <p:nvPr/>
            </p:nvSpPr>
            <p:spPr bwMode="auto">
              <a:xfrm>
                <a:off x="129381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5" name="Oval 131"/>
              <p:cNvSpPr>
                <a:spLocks noChangeArrowheads="1"/>
              </p:cNvSpPr>
              <p:nvPr/>
            </p:nvSpPr>
            <p:spPr bwMode="auto">
              <a:xfrm>
                <a:off x="109855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6" name="Oval 132"/>
              <p:cNvSpPr>
                <a:spLocks noChangeArrowheads="1"/>
              </p:cNvSpPr>
              <p:nvPr/>
            </p:nvSpPr>
            <p:spPr bwMode="auto">
              <a:xfrm>
                <a:off x="119697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7" name="Oval 133"/>
              <p:cNvSpPr>
                <a:spLocks noChangeArrowheads="1"/>
              </p:cNvSpPr>
              <p:nvPr/>
            </p:nvSpPr>
            <p:spPr bwMode="auto">
              <a:xfrm>
                <a:off x="129381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8" name="Oval 134"/>
              <p:cNvSpPr>
                <a:spLocks noChangeArrowheads="1"/>
              </p:cNvSpPr>
              <p:nvPr/>
            </p:nvSpPr>
            <p:spPr bwMode="auto">
              <a:xfrm>
                <a:off x="109855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9" name="Oval 135"/>
              <p:cNvSpPr>
                <a:spLocks noChangeArrowheads="1"/>
              </p:cNvSpPr>
              <p:nvPr/>
            </p:nvSpPr>
            <p:spPr bwMode="auto">
              <a:xfrm>
                <a:off x="119697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0" name="Oval 136"/>
              <p:cNvSpPr>
                <a:spLocks noChangeArrowheads="1"/>
              </p:cNvSpPr>
              <p:nvPr/>
            </p:nvSpPr>
            <p:spPr bwMode="auto">
              <a:xfrm>
                <a:off x="129381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1" name="Oval 137"/>
              <p:cNvSpPr>
                <a:spLocks noChangeArrowheads="1"/>
              </p:cNvSpPr>
              <p:nvPr/>
            </p:nvSpPr>
            <p:spPr bwMode="auto">
              <a:xfrm>
                <a:off x="8048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2" name="Oval 138"/>
              <p:cNvSpPr>
                <a:spLocks noChangeArrowheads="1"/>
              </p:cNvSpPr>
              <p:nvPr/>
            </p:nvSpPr>
            <p:spPr bwMode="auto">
              <a:xfrm>
                <a:off x="9017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3" name="Oval 139"/>
              <p:cNvSpPr>
                <a:spLocks noChangeArrowheads="1"/>
              </p:cNvSpPr>
              <p:nvPr/>
            </p:nvSpPr>
            <p:spPr bwMode="auto">
              <a:xfrm>
                <a:off x="10001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4" name="Oval 140"/>
              <p:cNvSpPr>
                <a:spLocks noChangeArrowheads="1"/>
              </p:cNvSpPr>
              <p:nvPr/>
            </p:nvSpPr>
            <p:spPr bwMode="auto">
              <a:xfrm>
                <a:off x="8048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5" name="Oval 141"/>
              <p:cNvSpPr>
                <a:spLocks noChangeArrowheads="1"/>
              </p:cNvSpPr>
              <p:nvPr/>
            </p:nvSpPr>
            <p:spPr bwMode="auto">
              <a:xfrm>
                <a:off x="9017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6" name="Oval 142"/>
              <p:cNvSpPr>
                <a:spLocks noChangeArrowheads="1"/>
              </p:cNvSpPr>
              <p:nvPr/>
            </p:nvSpPr>
            <p:spPr bwMode="auto">
              <a:xfrm>
                <a:off x="10001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7" name="Oval 143"/>
              <p:cNvSpPr>
                <a:spLocks noChangeArrowheads="1"/>
              </p:cNvSpPr>
              <p:nvPr/>
            </p:nvSpPr>
            <p:spPr bwMode="auto">
              <a:xfrm>
                <a:off x="8048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8" name="Oval 144"/>
              <p:cNvSpPr>
                <a:spLocks noChangeArrowheads="1"/>
              </p:cNvSpPr>
              <p:nvPr/>
            </p:nvSpPr>
            <p:spPr bwMode="auto">
              <a:xfrm>
                <a:off x="9017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79" name="Oval 145"/>
              <p:cNvSpPr>
                <a:spLocks noChangeArrowheads="1"/>
              </p:cNvSpPr>
              <p:nvPr/>
            </p:nvSpPr>
            <p:spPr bwMode="auto">
              <a:xfrm>
                <a:off x="10001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645" name="Group 111"/>
            <p:cNvGrpSpPr>
              <a:grpSpLocks/>
            </p:cNvGrpSpPr>
            <p:nvPr/>
          </p:nvGrpSpPr>
          <p:grpSpPr bwMode="auto">
            <a:xfrm flipH="1">
              <a:off x="420170" y="5125189"/>
              <a:ext cx="365125" cy="622300"/>
              <a:chOff x="1389063" y="5126038"/>
              <a:chExt cx="365125" cy="622300"/>
            </a:xfrm>
          </p:grpSpPr>
          <p:sp>
            <p:nvSpPr>
              <p:cNvPr id="24646" name="Oval 112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7" name="Oval 113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8" name="Oval 114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9" name="Oval 115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0" name="Oval 116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1" name="Oval 117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2" name="Oval 118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3" name="Oval 119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4" name="Oval 120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5" name="Oval 121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6" name="Oval 122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7" name="Oval 123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8" name="Oval 124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59" name="Oval 125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0" name="Oval 126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61" name="Oval 127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grpSp>
        <p:nvGrpSpPr>
          <p:cNvPr id="24588" name="Group 162"/>
          <p:cNvGrpSpPr>
            <a:grpSpLocks/>
          </p:cNvGrpSpPr>
          <p:nvPr/>
        </p:nvGrpSpPr>
        <p:grpSpPr bwMode="auto">
          <a:xfrm rot="-5400000">
            <a:off x="7035800" y="3310750"/>
            <a:ext cx="504825" cy="288925"/>
            <a:chOff x="420170" y="5125189"/>
            <a:chExt cx="1334018" cy="623149"/>
          </a:xfrm>
        </p:grpSpPr>
        <p:grpSp>
          <p:nvGrpSpPr>
            <p:cNvPr id="24590" name="Group 163"/>
            <p:cNvGrpSpPr>
              <a:grpSpLocks/>
            </p:cNvGrpSpPr>
            <p:nvPr/>
          </p:nvGrpSpPr>
          <p:grpSpPr bwMode="auto">
            <a:xfrm>
              <a:off x="1389063" y="5126038"/>
              <a:ext cx="365125" cy="622300"/>
              <a:chOff x="1389063" y="5126038"/>
              <a:chExt cx="365125" cy="622300"/>
            </a:xfrm>
          </p:grpSpPr>
          <p:sp>
            <p:nvSpPr>
              <p:cNvPr id="24627" name="Oval 200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8" name="Oval 201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9" name="Oval 202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0" name="Oval 203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1" name="Oval 204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2" name="Oval 205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3" name="Oval 206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4" name="Oval 207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5" name="Oval 208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6" name="Oval 209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7" name="Oval 210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8" name="Oval 211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39" name="Oval 212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0" name="Oval 213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1" name="Oval 214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42" name="Oval 215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591" name="Group 164"/>
            <p:cNvGrpSpPr>
              <a:grpSpLocks/>
            </p:cNvGrpSpPr>
            <p:nvPr/>
          </p:nvGrpSpPr>
          <p:grpSpPr bwMode="auto">
            <a:xfrm>
              <a:off x="804863" y="5307013"/>
              <a:ext cx="565150" cy="257175"/>
              <a:chOff x="804863" y="5307013"/>
              <a:chExt cx="565150" cy="257175"/>
            </a:xfrm>
          </p:grpSpPr>
          <p:sp>
            <p:nvSpPr>
              <p:cNvPr id="24609" name="Oval 182"/>
              <p:cNvSpPr>
                <a:spLocks noChangeArrowheads="1"/>
              </p:cNvSpPr>
              <p:nvPr/>
            </p:nvSpPr>
            <p:spPr bwMode="auto">
              <a:xfrm>
                <a:off x="109855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0" name="Oval 183"/>
              <p:cNvSpPr>
                <a:spLocks noChangeArrowheads="1"/>
              </p:cNvSpPr>
              <p:nvPr/>
            </p:nvSpPr>
            <p:spPr bwMode="auto">
              <a:xfrm>
                <a:off x="119697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1" name="Oval 184"/>
              <p:cNvSpPr>
                <a:spLocks noChangeArrowheads="1"/>
              </p:cNvSpPr>
              <p:nvPr/>
            </p:nvSpPr>
            <p:spPr bwMode="auto">
              <a:xfrm>
                <a:off x="129381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2" name="Oval 185"/>
              <p:cNvSpPr>
                <a:spLocks noChangeArrowheads="1"/>
              </p:cNvSpPr>
              <p:nvPr/>
            </p:nvSpPr>
            <p:spPr bwMode="auto">
              <a:xfrm>
                <a:off x="109855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3" name="Oval 186"/>
              <p:cNvSpPr>
                <a:spLocks noChangeArrowheads="1"/>
              </p:cNvSpPr>
              <p:nvPr/>
            </p:nvSpPr>
            <p:spPr bwMode="auto">
              <a:xfrm>
                <a:off x="119697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4" name="Oval 187"/>
              <p:cNvSpPr>
                <a:spLocks noChangeArrowheads="1"/>
              </p:cNvSpPr>
              <p:nvPr/>
            </p:nvSpPr>
            <p:spPr bwMode="auto">
              <a:xfrm>
                <a:off x="129381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5" name="Oval 188"/>
              <p:cNvSpPr>
                <a:spLocks noChangeArrowheads="1"/>
              </p:cNvSpPr>
              <p:nvPr/>
            </p:nvSpPr>
            <p:spPr bwMode="auto">
              <a:xfrm>
                <a:off x="109855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6" name="Oval 189"/>
              <p:cNvSpPr>
                <a:spLocks noChangeArrowheads="1"/>
              </p:cNvSpPr>
              <p:nvPr/>
            </p:nvSpPr>
            <p:spPr bwMode="auto">
              <a:xfrm>
                <a:off x="119697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7" name="Oval 190"/>
              <p:cNvSpPr>
                <a:spLocks noChangeArrowheads="1"/>
              </p:cNvSpPr>
              <p:nvPr/>
            </p:nvSpPr>
            <p:spPr bwMode="auto">
              <a:xfrm>
                <a:off x="129381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8" name="Oval 191"/>
              <p:cNvSpPr>
                <a:spLocks noChangeArrowheads="1"/>
              </p:cNvSpPr>
              <p:nvPr/>
            </p:nvSpPr>
            <p:spPr bwMode="auto">
              <a:xfrm>
                <a:off x="8048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19" name="Oval 192"/>
              <p:cNvSpPr>
                <a:spLocks noChangeArrowheads="1"/>
              </p:cNvSpPr>
              <p:nvPr/>
            </p:nvSpPr>
            <p:spPr bwMode="auto">
              <a:xfrm>
                <a:off x="9017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0" name="Oval 193"/>
              <p:cNvSpPr>
                <a:spLocks noChangeArrowheads="1"/>
              </p:cNvSpPr>
              <p:nvPr/>
            </p:nvSpPr>
            <p:spPr bwMode="auto">
              <a:xfrm>
                <a:off x="10001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1" name="Oval 194"/>
              <p:cNvSpPr>
                <a:spLocks noChangeArrowheads="1"/>
              </p:cNvSpPr>
              <p:nvPr/>
            </p:nvSpPr>
            <p:spPr bwMode="auto">
              <a:xfrm>
                <a:off x="8048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2" name="Oval 195"/>
              <p:cNvSpPr>
                <a:spLocks noChangeArrowheads="1"/>
              </p:cNvSpPr>
              <p:nvPr/>
            </p:nvSpPr>
            <p:spPr bwMode="auto">
              <a:xfrm>
                <a:off x="9017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3" name="Oval 196"/>
              <p:cNvSpPr>
                <a:spLocks noChangeArrowheads="1"/>
              </p:cNvSpPr>
              <p:nvPr/>
            </p:nvSpPr>
            <p:spPr bwMode="auto">
              <a:xfrm>
                <a:off x="10001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4" name="Oval 197"/>
              <p:cNvSpPr>
                <a:spLocks noChangeArrowheads="1"/>
              </p:cNvSpPr>
              <p:nvPr/>
            </p:nvSpPr>
            <p:spPr bwMode="auto">
              <a:xfrm>
                <a:off x="8048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5" name="Oval 198"/>
              <p:cNvSpPr>
                <a:spLocks noChangeArrowheads="1"/>
              </p:cNvSpPr>
              <p:nvPr/>
            </p:nvSpPr>
            <p:spPr bwMode="auto">
              <a:xfrm>
                <a:off x="9017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26" name="Oval 199"/>
              <p:cNvSpPr>
                <a:spLocks noChangeArrowheads="1"/>
              </p:cNvSpPr>
              <p:nvPr/>
            </p:nvSpPr>
            <p:spPr bwMode="auto">
              <a:xfrm>
                <a:off x="10001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  <p:grpSp>
          <p:nvGrpSpPr>
            <p:cNvPr id="24592" name="Group 165"/>
            <p:cNvGrpSpPr>
              <a:grpSpLocks/>
            </p:cNvGrpSpPr>
            <p:nvPr/>
          </p:nvGrpSpPr>
          <p:grpSpPr bwMode="auto">
            <a:xfrm flipH="1">
              <a:off x="420170" y="5125189"/>
              <a:ext cx="365125" cy="622300"/>
              <a:chOff x="1389063" y="5126038"/>
              <a:chExt cx="365125" cy="622300"/>
            </a:xfrm>
          </p:grpSpPr>
          <p:sp>
            <p:nvSpPr>
              <p:cNvPr id="24593" name="Oval 166"/>
              <p:cNvSpPr>
                <a:spLocks noChangeArrowheads="1"/>
              </p:cNvSpPr>
              <p:nvPr/>
            </p:nvSpPr>
            <p:spPr bwMode="auto">
              <a:xfrm>
                <a:off x="1389063" y="5126038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4" name="Oval 167"/>
              <p:cNvSpPr>
                <a:spLocks noChangeArrowheads="1"/>
              </p:cNvSpPr>
              <p:nvPr/>
            </p:nvSpPr>
            <p:spPr bwMode="auto">
              <a:xfrm>
                <a:off x="1389063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5" name="Oval 168"/>
              <p:cNvSpPr>
                <a:spLocks noChangeArrowheads="1"/>
              </p:cNvSpPr>
              <p:nvPr/>
            </p:nvSpPr>
            <p:spPr bwMode="auto">
              <a:xfrm>
                <a:off x="1485900" y="5216526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6" name="Oval 169"/>
              <p:cNvSpPr>
                <a:spLocks noChangeArrowheads="1"/>
              </p:cNvSpPr>
              <p:nvPr/>
            </p:nvSpPr>
            <p:spPr bwMode="auto">
              <a:xfrm>
                <a:off x="1389063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7" name="Oval 170"/>
              <p:cNvSpPr>
                <a:spLocks noChangeArrowheads="1"/>
              </p:cNvSpPr>
              <p:nvPr/>
            </p:nvSpPr>
            <p:spPr bwMode="auto">
              <a:xfrm>
                <a:off x="1485900" y="5307013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8" name="Oval 171"/>
              <p:cNvSpPr>
                <a:spLocks noChangeArrowheads="1"/>
              </p:cNvSpPr>
              <p:nvPr/>
            </p:nvSpPr>
            <p:spPr bwMode="auto">
              <a:xfrm>
                <a:off x="1584325" y="5307013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599" name="Oval 172"/>
              <p:cNvSpPr>
                <a:spLocks noChangeArrowheads="1"/>
              </p:cNvSpPr>
              <p:nvPr/>
            </p:nvSpPr>
            <p:spPr bwMode="auto">
              <a:xfrm>
                <a:off x="1389063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0" name="Oval 173"/>
              <p:cNvSpPr>
                <a:spLocks noChangeArrowheads="1"/>
              </p:cNvSpPr>
              <p:nvPr/>
            </p:nvSpPr>
            <p:spPr bwMode="auto">
              <a:xfrm>
                <a:off x="1485900" y="539750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1" name="Oval 174"/>
              <p:cNvSpPr>
                <a:spLocks noChangeArrowheads="1"/>
              </p:cNvSpPr>
              <p:nvPr/>
            </p:nvSpPr>
            <p:spPr bwMode="auto">
              <a:xfrm>
                <a:off x="1584325" y="5397501"/>
                <a:ext cx="74612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2" name="Oval 175"/>
              <p:cNvSpPr>
                <a:spLocks noChangeArrowheads="1"/>
              </p:cNvSpPr>
              <p:nvPr/>
            </p:nvSpPr>
            <p:spPr bwMode="auto">
              <a:xfrm>
                <a:off x="1681163" y="5397501"/>
                <a:ext cx="73025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3" name="Oval 176"/>
              <p:cNvSpPr>
                <a:spLocks noChangeArrowheads="1"/>
              </p:cNvSpPr>
              <p:nvPr/>
            </p:nvSpPr>
            <p:spPr bwMode="auto">
              <a:xfrm>
                <a:off x="1389063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4" name="Oval 177"/>
              <p:cNvSpPr>
                <a:spLocks noChangeArrowheads="1"/>
              </p:cNvSpPr>
              <p:nvPr/>
            </p:nvSpPr>
            <p:spPr bwMode="auto">
              <a:xfrm>
                <a:off x="1485900" y="5491163"/>
                <a:ext cx="76200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5" name="Oval 178"/>
              <p:cNvSpPr>
                <a:spLocks noChangeArrowheads="1"/>
              </p:cNvSpPr>
              <p:nvPr/>
            </p:nvSpPr>
            <p:spPr bwMode="auto">
              <a:xfrm>
                <a:off x="1584325" y="5491163"/>
                <a:ext cx="74612" cy="73025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6" name="Oval 179"/>
              <p:cNvSpPr>
                <a:spLocks noChangeArrowheads="1"/>
              </p:cNvSpPr>
              <p:nvPr/>
            </p:nvSpPr>
            <p:spPr bwMode="auto">
              <a:xfrm>
                <a:off x="1389063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7" name="Oval 180"/>
              <p:cNvSpPr>
                <a:spLocks noChangeArrowheads="1"/>
              </p:cNvSpPr>
              <p:nvPr/>
            </p:nvSpPr>
            <p:spPr bwMode="auto">
              <a:xfrm>
                <a:off x="1485900" y="5581651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  <p:sp>
            <p:nvSpPr>
              <p:cNvPr id="24608" name="Oval 181"/>
              <p:cNvSpPr>
                <a:spLocks noChangeArrowheads="1"/>
              </p:cNvSpPr>
              <p:nvPr/>
            </p:nvSpPr>
            <p:spPr bwMode="auto">
              <a:xfrm>
                <a:off x="1389063" y="5672138"/>
                <a:ext cx="76200" cy="76200"/>
              </a:xfrm>
              <a:prstGeom prst="ellipse">
                <a:avLst/>
              </a:prstGeom>
              <a:solidFill>
                <a:srgbClr val="016F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>
                  <a:latin typeface="Calibri" pitchFamily="34" charset="0"/>
                </a:endParaRPr>
              </a:p>
            </p:txBody>
          </p:sp>
        </p:grpSp>
      </p:grpSp>
      <p:pic>
        <p:nvPicPr>
          <p:cNvPr id="180" name="Рисунок 1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56" y="5956683"/>
            <a:ext cx="414328" cy="4143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175"/>
            <a:ext cx="9144000" cy="1004888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626" name="object 2"/>
          <p:cNvSpPr txBox="1">
            <a:spLocks/>
          </p:cNvSpPr>
          <p:nvPr/>
        </p:nvSpPr>
        <p:spPr bwMode="auto">
          <a:xfrm>
            <a:off x="369888" y="139700"/>
            <a:ext cx="83756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0480" rIns="0" bIns="0" anchor="b">
            <a:spAutoFit/>
          </a:bodyPr>
          <a:lstStyle/>
          <a:p>
            <a:pPr marL="17463" defTabSz="914400">
              <a:lnSpc>
                <a:spcPts val="2700"/>
              </a:lnSpc>
              <a:spcBef>
                <a:spcPts val="238"/>
              </a:spcBef>
            </a:pPr>
            <a:r>
              <a:rPr lang="uk-UA" sz="2000" b="1">
                <a:solidFill>
                  <a:schemeClr val="bg1"/>
                </a:solidFill>
                <a:cs typeface="Arial" charset="0"/>
              </a:rPr>
              <a:t>ЗАКОНОПРОЕКТ 7055</a:t>
            </a:r>
            <a:r>
              <a:rPr lang="ru-RU" sz="2000" b="1">
                <a:solidFill>
                  <a:schemeClr val="bg1"/>
                </a:solidFill>
                <a:cs typeface="Arial" charset="0"/>
              </a:rPr>
              <a:t>: МЕХАНІЗМИ ЗАХИСТУ УЧАСНИКІВ РИНКУ ДЕРИВАТИВ</a:t>
            </a:r>
            <a:r>
              <a:rPr lang="uk-UA" sz="2000" b="1">
                <a:solidFill>
                  <a:schemeClr val="bg1"/>
                </a:solidFill>
                <a:cs typeface="Arial" charset="0"/>
              </a:rPr>
              <a:t>ІВ</a:t>
            </a:r>
            <a:endParaRPr lang="ru-RU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6345744" y="1853848"/>
            <a:ext cx="176453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700" b="1" dirty="0">
                <a:cs typeface="Arial" charset="0"/>
              </a:rPr>
              <a:t>Ліквідаційний</a:t>
            </a:r>
          </a:p>
          <a:p>
            <a:r>
              <a:rPr lang="uk-UA" sz="1700" b="1" dirty="0" err="1">
                <a:cs typeface="Arial" charset="0"/>
              </a:rPr>
              <a:t>неттінг</a:t>
            </a:r>
            <a:endParaRPr lang="uk-UA" sz="17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47483" y="2527472"/>
            <a:ext cx="2119312" cy="11112"/>
          </a:xfrm>
          <a:prstGeom prst="line">
            <a:avLst/>
          </a:prstGeom>
          <a:ln w="12700">
            <a:solidFill>
              <a:srgbClr val="016F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6345744" y="2566469"/>
            <a:ext cx="2546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200" dirty="0">
                <a:cs typeface="Arial" charset="0"/>
              </a:rPr>
              <a:t>Дозволяє зменшити розмір взаємних зобов’язань сторін правочинів щодо деривативів (якщо одна зі сторін неплатоспроможна) до </a:t>
            </a:r>
            <a:r>
              <a:rPr lang="uk-UA" sz="1200" b="1" dirty="0">
                <a:cs typeface="Arial" charset="0"/>
              </a:rPr>
              <a:t>єдиного підсумкового зобов'язання </a:t>
            </a:r>
            <a:r>
              <a:rPr lang="uk-UA" sz="1200" dirty="0">
                <a:cs typeface="Arial" charset="0"/>
              </a:rPr>
              <a:t>(різниці між обсягами зобов’язань кожної із сторін)</a:t>
            </a:r>
            <a:endParaRPr lang="ru-RU" sz="1200" dirty="0">
              <a:cs typeface="Arial" charset="0"/>
            </a:endParaRP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77821" y="2590419"/>
            <a:ext cx="27000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uk-UA" sz="1200" dirty="0">
                <a:cs typeface="Arial" charset="0"/>
              </a:rPr>
              <a:t>Розпорядження щодо переказу коштів і фінансових інструментів та документи на обтяження є </a:t>
            </a:r>
            <a:r>
              <a:rPr lang="uk-UA" sz="1200" b="1" dirty="0">
                <a:cs typeface="Arial" charset="0"/>
              </a:rPr>
              <a:t>безвідкличними</a:t>
            </a:r>
            <a:r>
              <a:rPr lang="uk-UA" sz="1200" dirty="0">
                <a:cs typeface="Arial" charset="0"/>
              </a:rPr>
              <a:t> після певного моменту, визначеного законодавством або правилами клірингу</a:t>
            </a:r>
          </a:p>
          <a:p>
            <a:pPr algn="r"/>
            <a:endParaRPr lang="uk-UA" sz="1200" dirty="0">
              <a:cs typeface="Arial" charset="0"/>
            </a:endParaRPr>
          </a:p>
          <a:p>
            <a:pPr algn="r"/>
            <a:r>
              <a:rPr lang="uk-UA" sz="1200" dirty="0">
                <a:cs typeface="Arial" charset="0"/>
              </a:rPr>
              <a:t>Після настання такого моменту, порушення провадження у справі про </a:t>
            </a:r>
            <a:r>
              <a:rPr lang="uk-UA" sz="1200" b="1" dirty="0">
                <a:cs typeface="Arial" charset="0"/>
              </a:rPr>
              <a:t>банкрутство</a:t>
            </a:r>
            <a:r>
              <a:rPr lang="uk-UA" sz="1200" dirty="0">
                <a:cs typeface="Arial" charset="0"/>
              </a:rPr>
              <a:t> однієї зі сторін договору щодо цінних паперів/деривативу та інші подібні події </a:t>
            </a:r>
            <a:r>
              <a:rPr lang="uk-UA" sz="1200" b="1" dirty="0">
                <a:cs typeface="Arial" charset="0"/>
              </a:rPr>
              <a:t>не впливають на дійсність</a:t>
            </a:r>
            <a:r>
              <a:rPr lang="uk-UA" sz="1200" dirty="0">
                <a:cs typeface="Arial" charset="0"/>
              </a:rPr>
              <a:t> </a:t>
            </a:r>
            <a:r>
              <a:rPr lang="uk-UA" sz="1200" dirty="0" smtClean="0">
                <a:cs typeface="Arial" charset="0"/>
              </a:rPr>
              <a:t>відповідних правочинів / розпоряджень</a:t>
            </a:r>
            <a:endParaRPr lang="ru-RU" sz="1200" dirty="0">
              <a:cs typeface="Arial" charset="0"/>
            </a:endParaRPr>
          </a:p>
        </p:txBody>
      </p:sp>
      <p:pic>
        <p:nvPicPr>
          <p:cNvPr id="26631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7010" y="1851049"/>
            <a:ext cx="3249613" cy="36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6417182" y="2515669"/>
            <a:ext cx="2119312" cy="9525"/>
          </a:xfrm>
          <a:prstGeom prst="line">
            <a:avLst/>
          </a:prstGeom>
          <a:ln w="12700">
            <a:solidFill>
              <a:srgbClr val="016F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3" name="Прямоугольник 10"/>
          <p:cNvSpPr>
            <a:spLocks noChangeArrowheads="1"/>
          </p:cNvSpPr>
          <p:nvPr/>
        </p:nvSpPr>
        <p:spPr bwMode="auto">
          <a:xfrm>
            <a:off x="950301" y="1851049"/>
            <a:ext cx="17164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700" b="1" dirty="0" err="1">
                <a:cs typeface="Arial" charset="0"/>
              </a:rPr>
              <a:t>Остаточність</a:t>
            </a:r>
            <a:endParaRPr lang="uk-UA" sz="1700" b="1" dirty="0">
              <a:cs typeface="Arial" charset="0"/>
            </a:endParaRPr>
          </a:p>
          <a:p>
            <a:r>
              <a:rPr lang="uk-UA" sz="1700" b="1" dirty="0">
                <a:cs typeface="Arial" charset="0"/>
              </a:rPr>
              <a:t>розрахунків</a:t>
            </a:r>
            <a:endParaRPr lang="uk-UA" sz="17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60363" y="6516688"/>
            <a:ext cx="8375650" cy="7937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33209" y="5826320"/>
            <a:ext cx="598487" cy="633218"/>
          </a:xfrm>
          <a:prstGeom prst="rect">
            <a:avLst/>
          </a:prstGeom>
          <a:solidFill>
            <a:srgbClr val="016F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636" name="TextBox 18"/>
          <p:cNvSpPr txBox="1">
            <a:spLocks noChangeArrowheads="1"/>
          </p:cNvSpPr>
          <p:nvPr/>
        </p:nvSpPr>
        <p:spPr bwMode="auto">
          <a:xfrm>
            <a:off x="952334" y="5867112"/>
            <a:ext cx="8259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sz="1600" b="1" dirty="0" smtClean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Імплементація 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Директиви ЄС про </a:t>
            </a:r>
            <a:r>
              <a:rPr lang="uk-UA" sz="1600" b="1" dirty="0" err="1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остаточність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розрахунків у платіжних та депозитарних системах та Модельного закону про </a:t>
            </a:r>
            <a:r>
              <a:rPr lang="uk-UA" sz="1600" b="1" dirty="0" err="1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неттінг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ISDA</a:t>
            </a: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 </a:t>
            </a:r>
            <a:endParaRPr lang="en-US" sz="1600" b="1" dirty="0">
              <a:solidFill>
                <a:srgbClr val="016F7A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26638" name="Рисунок 1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0046" y="589597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5113" y="1114682"/>
            <a:ext cx="8775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uk-UA" sz="1600" b="1" dirty="0">
                <a:solidFill>
                  <a:srgbClr val="016F7A"/>
                </a:solidFill>
                <a:ea typeface="Times New Roman" pitchFamily="18" charset="0"/>
                <a:cs typeface="Arial" charset="0"/>
              </a:rPr>
              <a:t>Механізми покликані знизити ризики, властиві платіжним та депозитарним системам, та забезпечити стабільність та ефективну роботу систем</a:t>
            </a:r>
            <a:endParaRPr lang="ru-RU" sz="1600" b="1" dirty="0">
              <a:solidFill>
                <a:srgbClr val="016F7A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5E0E2E59-1C53-438A-8F5D-F5B144611F80}" vid="{03BD13EB-828A-4DC7-A6EF-811ACB6401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17094</TotalTime>
  <Words>1570</Words>
  <Application>Microsoft Office PowerPoint</Application>
  <PresentationFormat>Экран (4:3)</PresentationFormat>
  <Paragraphs>207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516</cp:revision>
  <cp:lastPrinted>2018-01-15T09:21:38Z</cp:lastPrinted>
  <dcterms:created xsi:type="dcterms:W3CDTF">2017-11-05T17:59:12Z</dcterms:created>
  <dcterms:modified xsi:type="dcterms:W3CDTF">2018-01-16T13:50:11Z</dcterms:modified>
</cp:coreProperties>
</file>