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drawings/drawing2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8" r:id="rId1"/>
  </p:sldMasterIdLst>
  <p:notesMasterIdLst>
    <p:notesMasterId r:id="rId4"/>
  </p:notesMasterIdLst>
  <p:sldIdLst>
    <p:sldId id="275" r:id="rId2"/>
    <p:sldId id="278" r:id="rId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969696"/>
    <a:srgbClr val="2272FF"/>
    <a:srgbClr val="DAEB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95" autoAdjust="0"/>
  </p:normalViewPr>
  <p:slideViewPr>
    <p:cSldViewPr snapToGrid="0">
      <p:cViewPr varScale="1">
        <p:scale>
          <a:sx n="103" d="100"/>
          <a:sy n="103" d="100"/>
        </p:scale>
        <p:origin x="874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chartUserShapes" Target="../drawings/drawing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5" Type="http://schemas.openxmlformats.org/officeDocument/2006/relationships/chartUserShapes" Target="../drawings/drawing2.xml"/><Relationship Id="rId4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8174613791608724"/>
          <c:y val="0.11548632288016021"/>
          <c:w val="0.52851331157686676"/>
          <c:h val="0.88451367711983975"/>
        </c:manualLayout>
      </c:layout>
      <c:pieChart>
        <c:varyColors val="1"/>
        <c:ser>
          <c:idx val="0"/>
          <c:order val="0"/>
          <c:tx>
            <c:strRef>
              <c:f>'2020_2019 (I-II-III Q.)'!$B$20</c:f>
              <c:strCache>
                <c:ptCount val="1"/>
                <c:pt idx="0">
                  <c:v>III Q. 2020</c:v>
                </c:pt>
              </c:strCache>
            </c:strRef>
          </c:tx>
          <c:dPt>
            <c:idx val="0"/>
            <c:bubble3D val="0"/>
            <c:spPr>
              <a:solidFill>
                <a:srgbClr val="205FE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5CE-4F5D-9F99-F02CC3CF8C34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5CE-4F5D-9F99-F02CC3CF8C34}"/>
              </c:ext>
            </c:extLst>
          </c:dPt>
          <c:dPt>
            <c:idx val="2"/>
            <c:bubble3D val="0"/>
            <c:spPr>
              <a:solidFill>
                <a:srgbClr val="DBF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65CE-4F5D-9F99-F02CC3CF8C34}"/>
              </c:ext>
            </c:extLst>
          </c:dPt>
          <c:dPt>
            <c:idx val="3"/>
            <c:bubble3D val="0"/>
            <c:spPr>
              <a:solidFill>
                <a:srgbClr val="48EDFE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65CE-4F5D-9F99-F02CC3CF8C34}"/>
              </c:ext>
            </c:extLst>
          </c:dPt>
          <c:dPt>
            <c:idx val="4"/>
            <c:bubble3D val="0"/>
            <c:spPr>
              <a:solidFill>
                <a:srgbClr val="33CC3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65CE-4F5D-9F99-F02CC3CF8C34}"/>
              </c:ext>
            </c:extLst>
          </c:dPt>
          <c:dLbls>
            <c:dLbl>
              <c:idx val="0"/>
              <c:layout>
                <c:manualLayout>
                  <c:x val="-0.19107679437189298"/>
                  <c:y val="-0.1427867892826248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5CE-4F5D-9F99-F02CC3CF8C34}"/>
                </c:ext>
              </c:extLst>
            </c:dLbl>
            <c:dLbl>
              <c:idx val="1"/>
              <c:layout>
                <c:manualLayout>
                  <c:x val="7.4764085065375588E-2"/>
                  <c:y val="2.96017778381578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5CE-4F5D-9F99-F02CC3CF8C34}"/>
                </c:ext>
              </c:extLst>
            </c:dLbl>
            <c:dLbl>
              <c:idx val="2"/>
              <c:layout>
                <c:manualLayout>
                  <c:x val="0.11113227093005784"/>
                  <c:y val="0.1044866172659944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5CE-4F5D-9F99-F02CC3CF8C34}"/>
                </c:ext>
              </c:extLst>
            </c:dLbl>
            <c:dLbl>
              <c:idx val="3"/>
              <c:layout>
                <c:manualLayout>
                  <c:x val="9.4093183751449774E-2"/>
                  <c:y val="0.1617176090287753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5CE-4F5D-9F99-F02CC3CF8C34}"/>
                </c:ext>
              </c:extLst>
            </c:dLbl>
            <c:dLbl>
              <c:idx val="4"/>
              <c:layout>
                <c:manualLayout>
                  <c:x val="4.7934050519221658E-2"/>
                  <c:y val="0.132731508212245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5CE-4F5D-9F99-F02CC3CF8C3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Roboto Medium" panose="020B0604020202020204" charset="0"/>
                    <a:cs typeface="+mn-cs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'2020_2019 (I-II-III Q.)'!$A$21:$A$24</c:f>
              <c:strCache>
                <c:ptCount val="4"/>
                <c:pt idx="0">
                  <c:v>PURCHASE</c:v>
                </c:pt>
                <c:pt idx="1">
                  <c:v>ATM cash</c:v>
                </c:pt>
                <c:pt idx="2">
                  <c:v>E-Com</c:v>
                </c:pt>
                <c:pt idx="3">
                  <c:v>P2P</c:v>
                </c:pt>
              </c:strCache>
            </c:strRef>
          </c:cat>
          <c:val>
            <c:numRef>
              <c:f>'2020_2019 (I-II-III Q.)'!$B$21:$B$24</c:f>
              <c:numCache>
                <c:formatCode>0%</c:formatCode>
                <c:ptCount val="4"/>
                <c:pt idx="0">
                  <c:v>0.75800000000000001</c:v>
                </c:pt>
                <c:pt idx="1">
                  <c:v>3.1E-2</c:v>
                </c:pt>
                <c:pt idx="2">
                  <c:v>9.8000000000000004E-2</c:v>
                </c:pt>
                <c:pt idx="3">
                  <c:v>0.113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65CE-4F5D-9F99-F02CC3CF8C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uk-UA"/>
    </a:p>
  </c:txPr>
  <c:externalData r:id="rId4">
    <c:autoUpdate val="0"/>
  </c:externalData>
  <c:userShapes r:id="rId5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8174613791608724"/>
          <c:y val="0.11548632288016021"/>
          <c:w val="0.52851331157686676"/>
          <c:h val="0.88451367711983975"/>
        </c:manualLayout>
      </c:layout>
      <c:pieChart>
        <c:varyColors val="1"/>
        <c:ser>
          <c:idx val="0"/>
          <c:order val="0"/>
          <c:tx>
            <c:strRef>
              <c:f>'2020_2019 (I-II-III Q.)'!$B$20</c:f>
              <c:strCache>
                <c:ptCount val="1"/>
                <c:pt idx="0">
                  <c:v>III Q. 2020</c:v>
                </c:pt>
              </c:strCache>
            </c:strRef>
          </c:tx>
          <c:dPt>
            <c:idx val="0"/>
            <c:bubble3D val="0"/>
            <c:spPr>
              <a:solidFill>
                <a:srgbClr val="205FEC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5F2-4C78-B02C-BDA19E9D2AD4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5F2-4C78-B02C-BDA19E9D2AD4}"/>
              </c:ext>
            </c:extLst>
          </c:dPt>
          <c:dPt>
            <c:idx val="2"/>
            <c:bubble3D val="0"/>
            <c:spPr>
              <a:solidFill>
                <a:srgbClr val="DBF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35F2-4C78-B02C-BDA19E9D2AD4}"/>
              </c:ext>
            </c:extLst>
          </c:dPt>
          <c:dPt>
            <c:idx val="3"/>
            <c:bubble3D val="0"/>
            <c:spPr>
              <a:solidFill>
                <a:srgbClr val="48EDFE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35F2-4C78-B02C-BDA19E9D2AD4}"/>
              </c:ext>
            </c:extLst>
          </c:dPt>
          <c:dPt>
            <c:idx val="4"/>
            <c:bubble3D val="0"/>
            <c:spPr>
              <a:solidFill>
                <a:srgbClr val="33CC3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35F2-4C78-B02C-BDA19E9D2AD4}"/>
              </c:ext>
            </c:extLst>
          </c:dPt>
          <c:dLbls>
            <c:dLbl>
              <c:idx val="0"/>
              <c:layout>
                <c:manualLayout>
                  <c:x val="-0.19359089760017958"/>
                  <c:y val="6.047686499524839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5F2-4C78-B02C-BDA19E9D2AD4}"/>
                </c:ext>
              </c:extLst>
            </c:dLbl>
            <c:dLbl>
              <c:idx val="1"/>
              <c:layout>
                <c:manualLayout>
                  <c:x val="-1.5743631152946056E-2"/>
                  <c:y val="-0.1057206351362780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5F2-4C78-B02C-BDA19E9D2AD4}"/>
                </c:ext>
              </c:extLst>
            </c:dLbl>
            <c:dLbl>
              <c:idx val="2"/>
              <c:layout>
                <c:manualLayout>
                  <c:x val="0.12370278707149139"/>
                  <c:y val="-0.1492429070610730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5F2-4C78-B02C-BDA19E9D2AD4}"/>
                </c:ext>
              </c:extLst>
            </c:dLbl>
            <c:dLbl>
              <c:idx val="3"/>
              <c:layout>
                <c:manualLayout>
                  <c:x val="0.17705859028491119"/>
                  <c:y val="0.1236581803797152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5F2-4C78-B02C-BDA19E9D2AD4}"/>
                </c:ext>
              </c:extLst>
            </c:dLbl>
            <c:dLbl>
              <c:idx val="4"/>
              <c:layout>
                <c:manualLayout>
                  <c:x val="4.7934050519221658E-2"/>
                  <c:y val="0.1327315082122457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35F2-4C78-B02C-BDA19E9D2AD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Roboto Medium" panose="020B0604020202020204" charset="0"/>
                    <a:cs typeface="+mn-cs"/>
                  </a:defRPr>
                </a:pPr>
                <a:endParaRPr lang="uk-UA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'2020_2019 (I-II-III Q.)'!$A$21:$A$24</c:f>
              <c:strCache>
                <c:ptCount val="4"/>
                <c:pt idx="0">
                  <c:v>PURCHASE</c:v>
                </c:pt>
                <c:pt idx="1">
                  <c:v>ATM cash</c:v>
                </c:pt>
                <c:pt idx="2">
                  <c:v>E-Com</c:v>
                </c:pt>
                <c:pt idx="3">
                  <c:v>P2P</c:v>
                </c:pt>
              </c:strCache>
            </c:strRef>
          </c:cat>
          <c:val>
            <c:numRef>
              <c:f>'2020_2019 (I-II-III Q.)'!$B$21:$B$24</c:f>
              <c:numCache>
                <c:formatCode>0.0%</c:formatCode>
                <c:ptCount val="4"/>
                <c:pt idx="0">
                  <c:v>0.38648655353381323</c:v>
                </c:pt>
                <c:pt idx="1">
                  <c:v>0.19600000000000001</c:v>
                </c:pt>
                <c:pt idx="2">
                  <c:v>0.10125816880908262</c:v>
                </c:pt>
                <c:pt idx="3">
                  <c:v>0.31595256428189628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35F2-4C78-B02C-BDA19E9D2A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uk-UA"/>
    </a:p>
  </c:txPr>
  <c:externalData r:id="rId4">
    <c:autoUpdate val="0"/>
  </c:externalData>
  <c:userShapes r:id="rId5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0.67556</cdr:x>
      <cdr:y>0</cdr:y>
    </cdr:from>
    <cdr:to>
      <cdr:x>0.96113</cdr:x>
      <cdr:y>0.35869</cdr:y>
    </cdr:to>
    <cdr:sp macro="" textlink="">
      <cdr:nvSpPr>
        <cdr:cNvPr id="2" name="TextBox 18"/>
        <cdr:cNvSpPr txBox="1"/>
      </cdr:nvSpPr>
      <cdr:spPr>
        <a:xfrm xmlns:a="http://schemas.openxmlformats.org/drawingml/2006/main">
          <a:off x="3412599" y="0"/>
          <a:ext cx="1442555" cy="1077218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 marR="0" lvl="0" algn="l" rtl="0">
            <a:lnSpc>
              <a:spcPct val="100000"/>
            </a:lnSpc>
            <a:spcBef>
              <a:spcPts val="0"/>
            </a:spcBef>
            <a:spcAft>
              <a:spcPts val="0"/>
            </a:spcAft>
          </a:defPPr>
          <a:lvl1pPr marR="0" lvl="0" algn="l" rtl="0">
            <a:lnSpc>
              <a:spcPct val="100000"/>
            </a:lnSpc>
            <a:spcBef>
              <a:spcPts val="0"/>
            </a:spcBef>
            <a:spcAft>
              <a:spcPts val="0"/>
            </a:spcAft>
            <a:buClr>
              <a:srgbClr val="000000"/>
            </a:buClr>
            <a:buFont typeface="Arial"/>
            <a:def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defRPr>
          </a:lvl1pPr>
          <a:lvl2pPr marR="0" lvl="1" algn="l" rtl="0">
            <a:lnSpc>
              <a:spcPct val="100000"/>
            </a:lnSpc>
            <a:spcBef>
              <a:spcPts val="0"/>
            </a:spcBef>
            <a:spcAft>
              <a:spcPts val="0"/>
            </a:spcAft>
            <a:buClr>
              <a:srgbClr val="000000"/>
            </a:buClr>
            <a:buFont typeface="Arial"/>
            <a:def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defRPr>
          </a:lvl2pPr>
          <a:lvl3pPr marR="0" lvl="2" algn="l" rtl="0">
            <a:lnSpc>
              <a:spcPct val="100000"/>
            </a:lnSpc>
            <a:spcBef>
              <a:spcPts val="0"/>
            </a:spcBef>
            <a:spcAft>
              <a:spcPts val="0"/>
            </a:spcAft>
            <a:buClr>
              <a:srgbClr val="000000"/>
            </a:buClr>
            <a:buFont typeface="Arial"/>
            <a:def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defRPr>
          </a:lvl3pPr>
          <a:lvl4pPr marR="0" lvl="3" algn="l" rtl="0">
            <a:lnSpc>
              <a:spcPct val="100000"/>
            </a:lnSpc>
            <a:spcBef>
              <a:spcPts val="0"/>
            </a:spcBef>
            <a:spcAft>
              <a:spcPts val="0"/>
            </a:spcAft>
            <a:buClr>
              <a:srgbClr val="000000"/>
            </a:buClr>
            <a:buFont typeface="Arial"/>
            <a:def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defRPr>
          </a:lvl4pPr>
          <a:lvl5pPr marR="0" lvl="4" algn="l" rtl="0">
            <a:lnSpc>
              <a:spcPct val="100000"/>
            </a:lnSpc>
            <a:spcBef>
              <a:spcPts val="0"/>
            </a:spcBef>
            <a:spcAft>
              <a:spcPts val="0"/>
            </a:spcAft>
            <a:buClr>
              <a:srgbClr val="000000"/>
            </a:buClr>
            <a:buFont typeface="Arial"/>
            <a:def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defRPr>
          </a:lvl5pPr>
          <a:lvl6pPr marR="0" lvl="5" algn="l" rtl="0">
            <a:lnSpc>
              <a:spcPct val="100000"/>
            </a:lnSpc>
            <a:spcBef>
              <a:spcPts val="0"/>
            </a:spcBef>
            <a:spcAft>
              <a:spcPts val="0"/>
            </a:spcAft>
            <a:buClr>
              <a:srgbClr val="000000"/>
            </a:buClr>
            <a:buFont typeface="Arial"/>
            <a:def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defRPr>
          </a:lvl6pPr>
          <a:lvl7pPr marR="0" lvl="6" algn="l" rtl="0">
            <a:lnSpc>
              <a:spcPct val="100000"/>
            </a:lnSpc>
            <a:spcBef>
              <a:spcPts val="0"/>
            </a:spcBef>
            <a:spcAft>
              <a:spcPts val="0"/>
            </a:spcAft>
            <a:buClr>
              <a:srgbClr val="000000"/>
            </a:buClr>
            <a:buFont typeface="Arial"/>
            <a:def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defRPr>
          </a:lvl7pPr>
          <a:lvl8pPr marR="0" lvl="7" algn="l" rtl="0">
            <a:lnSpc>
              <a:spcPct val="100000"/>
            </a:lnSpc>
            <a:spcBef>
              <a:spcPts val="0"/>
            </a:spcBef>
            <a:spcAft>
              <a:spcPts val="0"/>
            </a:spcAft>
            <a:buClr>
              <a:srgbClr val="000000"/>
            </a:buClr>
            <a:buFont typeface="Arial"/>
            <a:def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defRPr>
          </a:lvl8pPr>
          <a:lvl9pPr marR="0" lvl="8" algn="l" rtl="0">
            <a:lnSpc>
              <a:spcPct val="100000"/>
            </a:lnSpc>
            <a:spcBef>
              <a:spcPts val="0"/>
            </a:spcBef>
            <a:spcAft>
              <a:spcPts val="0"/>
            </a:spcAft>
            <a:buClr>
              <a:srgbClr val="000000"/>
            </a:buClr>
            <a:buFont typeface="Arial"/>
            <a:def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defRPr>
          </a:lvl9pPr>
        </a:lstStyle>
        <a:p xmlns:a="http://schemas.openxmlformats.org/drawingml/2006/main">
          <a:pPr defTabSz="685800">
            <a:buClrTx/>
            <a:buFontTx/>
            <a:buNone/>
            <a:defRPr/>
          </a:pPr>
          <a:r>
            <a:rPr lang="uk-UA" sz="3200" dirty="0" err="1">
              <a:solidFill>
                <a:srgbClr val="40404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Транз</a:t>
          </a:r>
          <a:r>
            <a:rPr lang="uk-UA" sz="3200" dirty="0">
              <a:solidFill>
                <a:srgbClr val="40404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. </a:t>
          </a:r>
          <a:r>
            <a:rPr lang="en-US" sz="3200" dirty="0">
              <a:solidFill>
                <a:srgbClr val="40404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</a:t>
          </a:r>
          <a:r>
            <a:rPr lang="uk-UA" sz="3200" dirty="0">
              <a:solidFill>
                <a:srgbClr val="40404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25</a:t>
          </a:r>
          <a:endParaRPr lang="en-US" sz="3200" dirty="0">
            <a:solidFill>
              <a:srgbClr val="404040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0.61387</cdr:x>
      <cdr:y>0.01081</cdr:y>
    </cdr:from>
    <cdr:to>
      <cdr:x>0.95338</cdr:x>
      <cdr:y>0.3695</cdr:y>
    </cdr:to>
    <cdr:sp macro="" textlink="">
      <cdr:nvSpPr>
        <cdr:cNvPr id="2" name="TextBox 18"/>
        <cdr:cNvSpPr txBox="1"/>
      </cdr:nvSpPr>
      <cdr:spPr>
        <a:xfrm xmlns:a="http://schemas.openxmlformats.org/drawingml/2006/main">
          <a:off x="3100945" y="32465"/>
          <a:ext cx="1715069" cy="1077218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 marR="0" lvl="0" algn="l" rtl="0">
            <a:lnSpc>
              <a:spcPct val="100000"/>
            </a:lnSpc>
            <a:spcBef>
              <a:spcPts val="0"/>
            </a:spcBef>
            <a:spcAft>
              <a:spcPts val="0"/>
            </a:spcAft>
          </a:defPPr>
          <a:lvl1pPr marR="0" lvl="0" algn="l" rtl="0">
            <a:lnSpc>
              <a:spcPct val="100000"/>
            </a:lnSpc>
            <a:spcBef>
              <a:spcPts val="0"/>
            </a:spcBef>
            <a:spcAft>
              <a:spcPts val="0"/>
            </a:spcAft>
            <a:buClr>
              <a:srgbClr val="000000"/>
            </a:buClr>
            <a:buFont typeface="Arial"/>
            <a:def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defRPr>
          </a:lvl1pPr>
          <a:lvl2pPr marR="0" lvl="1" algn="l" rtl="0">
            <a:lnSpc>
              <a:spcPct val="100000"/>
            </a:lnSpc>
            <a:spcBef>
              <a:spcPts val="0"/>
            </a:spcBef>
            <a:spcAft>
              <a:spcPts val="0"/>
            </a:spcAft>
            <a:buClr>
              <a:srgbClr val="000000"/>
            </a:buClr>
            <a:buFont typeface="Arial"/>
            <a:def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defRPr>
          </a:lvl2pPr>
          <a:lvl3pPr marR="0" lvl="2" algn="l" rtl="0">
            <a:lnSpc>
              <a:spcPct val="100000"/>
            </a:lnSpc>
            <a:spcBef>
              <a:spcPts val="0"/>
            </a:spcBef>
            <a:spcAft>
              <a:spcPts val="0"/>
            </a:spcAft>
            <a:buClr>
              <a:srgbClr val="000000"/>
            </a:buClr>
            <a:buFont typeface="Arial"/>
            <a:def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defRPr>
          </a:lvl3pPr>
          <a:lvl4pPr marR="0" lvl="3" algn="l" rtl="0">
            <a:lnSpc>
              <a:spcPct val="100000"/>
            </a:lnSpc>
            <a:spcBef>
              <a:spcPts val="0"/>
            </a:spcBef>
            <a:spcAft>
              <a:spcPts val="0"/>
            </a:spcAft>
            <a:buClr>
              <a:srgbClr val="000000"/>
            </a:buClr>
            <a:buFont typeface="Arial"/>
            <a:def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defRPr>
          </a:lvl4pPr>
          <a:lvl5pPr marR="0" lvl="4" algn="l" rtl="0">
            <a:lnSpc>
              <a:spcPct val="100000"/>
            </a:lnSpc>
            <a:spcBef>
              <a:spcPts val="0"/>
            </a:spcBef>
            <a:spcAft>
              <a:spcPts val="0"/>
            </a:spcAft>
            <a:buClr>
              <a:srgbClr val="000000"/>
            </a:buClr>
            <a:buFont typeface="Arial"/>
            <a:def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defRPr>
          </a:lvl5pPr>
          <a:lvl6pPr marR="0" lvl="5" algn="l" rtl="0">
            <a:lnSpc>
              <a:spcPct val="100000"/>
            </a:lnSpc>
            <a:spcBef>
              <a:spcPts val="0"/>
            </a:spcBef>
            <a:spcAft>
              <a:spcPts val="0"/>
            </a:spcAft>
            <a:buClr>
              <a:srgbClr val="000000"/>
            </a:buClr>
            <a:buFont typeface="Arial"/>
            <a:def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defRPr>
          </a:lvl6pPr>
          <a:lvl7pPr marR="0" lvl="6" algn="l" rtl="0">
            <a:lnSpc>
              <a:spcPct val="100000"/>
            </a:lnSpc>
            <a:spcBef>
              <a:spcPts val="0"/>
            </a:spcBef>
            <a:spcAft>
              <a:spcPts val="0"/>
            </a:spcAft>
            <a:buClr>
              <a:srgbClr val="000000"/>
            </a:buClr>
            <a:buFont typeface="Arial"/>
            <a:def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defRPr>
          </a:lvl7pPr>
          <a:lvl8pPr marR="0" lvl="7" algn="l" rtl="0">
            <a:lnSpc>
              <a:spcPct val="100000"/>
            </a:lnSpc>
            <a:spcBef>
              <a:spcPts val="0"/>
            </a:spcBef>
            <a:spcAft>
              <a:spcPts val="0"/>
            </a:spcAft>
            <a:buClr>
              <a:srgbClr val="000000"/>
            </a:buClr>
            <a:buFont typeface="Arial"/>
            <a:def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defRPr>
          </a:lvl8pPr>
          <a:lvl9pPr marR="0" lvl="8" algn="l" rtl="0">
            <a:lnSpc>
              <a:spcPct val="100000"/>
            </a:lnSpc>
            <a:spcBef>
              <a:spcPts val="0"/>
            </a:spcBef>
            <a:spcAft>
              <a:spcPts val="0"/>
            </a:spcAft>
            <a:buClr>
              <a:srgbClr val="000000"/>
            </a:buClr>
            <a:buFont typeface="Arial"/>
            <a:def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defRPr>
          </a:lvl9pPr>
        </a:lstStyle>
        <a:p xmlns:a="http://schemas.openxmlformats.org/drawingml/2006/main">
          <a:pPr algn="r" defTabSz="685800">
            <a:buClrTx/>
            <a:buFontTx/>
            <a:buNone/>
            <a:defRPr/>
          </a:pPr>
          <a:r>
            <a:rPr lang="uk-UA" sz="3200" dirty="0">
              <a:solidFill>
                <a:srgbClr val="40404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Обсяг </a:t>
          </a:r>
          <a:r>
            <a:rPr lang="en-US" sz="3200" dirty="0">
              <a:solidFill>
                <a:srgbClr val="40404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20</a:t>
          </a:r>
          <a:r>
            <a:rPr lang="uk-UA" sz="3200" dirty="0">
              <a:solidFill>
                <a:srgbClr val="40404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25</a:t>
          </a:r>
          <a:endParaRPr lang="en-US" sz="3200" dirty="0">
            <a:solidFill>
              <a:srgbClr val="404040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>
          <a:extLst>
            <a:ext uri="{FF2B5EF4-FFF2-40B4-BE49-F238E27FC236}">
              <a16:creationId xmlns:a16="http://schemas.microsoft.com/office/drawing/2014/main" id="{F861211A-628C-9A2C-228F-88CDAEBFDF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842372c800_1_20:notes">
            <a:extLst>
              <a:ext uri="{FF2B5EF4-FFF2-40B4-BE49-F238E27FC236}">
                <a16:creationId xmlns:a16="http://schemas.microsoft.com/office/drawing/2014/main" id="{9753850C-331B-EABC-2B45-906E1FCB8E4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842372c800_1_20:notes">
            <a:extLst>
              <a:ext uri="{FF2B5EF4-FFF2-40B4-BE49-F238E27FC236}">
                <a16:creationId xmlns:a16="http://schemas.microsoft.com/office/drawing/2014/main" id="{6168CF75-34E5-E009-142C-49BFC71D854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1" y="4724203"/>
            <a:ext cx="5486400" cy="4475559"/>
          </a:xfrm>
          <a:prstGeom prst="rect">
            <a:avLst/>
          </a:prstGeom>
        </p:spPr>
        <p:txBody>
          <a:bodyPr spcFirstLastPara="1" wrap="square" lIns="91846" tIns="91846" rIns="91846" bIns="91846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07044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preserve="1" userDrawn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3664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" preserve="1">
  <p:cSld name="1_8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  <p:pic>
        <p:nvPicPr>
          <p:cNvPr id="66" name="Google Shape;66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8216838" y="4710523"/>
            <a:ext cx="694148" cy="318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8675" y="771525"/>
            <a:ext cx="876300" cy="876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24225" y="771525"/>
            <a:ext cx="876300" cy="876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1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67425" y="771525"/>
            <a:ext cx="876300" cy="876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324225" y="2524125"/>
            <a:ext cx="876300" cy="876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28675" y="2524125"/>
            <a:ext cx="876300" cy="876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06879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0" r:id="rId1"/>
    <p:sldLayoutId id="2147483659" r:id="rId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>
          <a:extLst>
            <a:ext uri="{FF2B5EF4-FFF2-40B4-BE49-F238E27FC236}">
              <a16:creationId xmlns:a16="http://schemas.microsoft.com/office/drawing/2014/main" id="{00E3CCBA-2544-FAC0-3344-E85210513A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Диаграмма 3">
            <a:extLst>
              <a:ext uri="{FF2B5EF4-FFF2-40B4-BE49-F238E27FC236}">
                <a16:creationId xmlns:a16="http://schemas.microsoft.com/office/drawing/2014/main" id="{8959132D-3663-F869-DED2-A512B83FDF8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303882"/>
              </p:ext>
            </p:extLst>
          </p:nvPr>
        </p:nvGraphicFramePr>
        <p:xfrm>
          <a:off x="4288846" y="879997"/>
          <a:ext cx="5051503" cy="3003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Google Shape;96;p15">
            <a:extLst>
              <a:ext uri="{FF2B5EF4-FFF2-40B4-BE49-F238E27FC236}">
                <a16:creationId xmlns:a16="http://schemas.microsoft.com/office/drawing/2014/main" id="{BEACCE4B-61D1-2603-2D02-DF3F9C08796A}"/>
              </a:ext>
            </a:extLst>
          </p:cNvPr>
          <p:cNvSpPr txBox="1"/>
          <p:nvPr/>
        </p:nvSpPr>
        <p:spPr>
          <a:xfrm>
            <a:off x="806070" y="0"/>
            <a:ext cx="8902925" cy="759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uk-UA" sz="3200" b="0" i="0" u="none" strike="noStrike" kern="0" cap="none" spc="0" normalizeH="0" baseline="0" noProof="0" dirty="0">
                <a:ln>
                  <a:noFill/>
                </a:ln>
                <a:solidFill>
                  <a:srgbClr val="2272FF"/>
                </a:solidFill>
                <a:effectLst/>
                <a:uLnTx/>
                <a:uFillTx/>
                <a:latin typeface="Arial"/>
                <a:ea typeface="Roboto Medium"/>
                <a:cs typeface="Roboto Medium"/>
                <a:sym typeface="Roboto Medium"/>
              </a:rPr>
              <a:t>Структура операцій</a:t>
            </a:r>
            <a:r>
              <a:rPr kumimoji="0" lang="ru-RU" sz="3200" b="0" i="0" u="none" strike="noStrike" kern="0" cap="none" spc="0" normalizeH="0" baseline="0" noProof="0" dirty="0">
                <a:ln>
                  <a:noFill/>
                </a:ln>
                <a:solidFill>
                  <a:srgbClr val="2272FF"/>
                </a:solidFill>
                <a:effectLst/>
                <a:uLnTx/>
                <a:uFillTx/>
                <a:latin typeface="Arial"/>
                <a:ea typeface="Roboto Medium"/>
                <a:cs typeface="Roboto Medium"/>
                <a:sym typeface="Roboto Medium"/>
              </a:rPr>
              <a:t>: </a:t>
            </a:r>
            <a:r>
              <a:rPr kumimoji="0" lang="ru-RU" sz="3200" b="0" i="0" u="none" strike="noStrike" kern="0" cap="none" spc="0" normalizeH="0" baseline="0" noProof="0" dirty="0" err="1">
                <a:ln>
                  <a:noFill/>
                </a:ln>
                <a:solidFill>
                  <a:srgbClr val="2272FF"/>
                </a:solidFill>
                <a:effectLst/>
                <a:uLnTx/>
                <a:uFillTx/>
                <a:latin typeface="Arial"/>
                <a:ea typeface="Roboto Medium"/>
                <a:cs typeface="Roboto Medium"/>
                <a:sym typeface="Roboto Medium"/>
              </a:rPr>
              <a:t>кількість</a:t>
            </a:r>
            <a:r>
              <a:rPr kumimoji="0" lang="ru-RU" sz="3200" b="0" i="0" u="none" strike="noStrike" kern="0" cap="none" spc="0" normalizeH="0" baseline="0" noProof="0" dirty="0">
                <a:ln>
                  <a:noFill/>
                </a:ln>
                <a:solidFill>
                  <a:srgbClr val="2272FF"/>
                </a:solidFill>
                <a:effectLst/>
                <a:uLnTx/>
                <a:uFillTx/>
                <a:latin typeface="Arial"/>
                <a:ea typeface="Roboto Medium"/>
                <a:cs typeface="Roboto Medium"/>
                <a:sym typeface="Roboto Medium"/>
              </a:rPr>
              <a:t> (</a:t>
            </a:r>
            <a:r>
              <a:rPr kumimoji="0" lang="uk-UA" sz="3200" b="0" i="0" u="none" strike="noStrike" kern="0" cap="none" spc="0" normalizeH="0" baseline="0" noProof="0" dirty="0">
                <a:ln>
                  <a:noFill/>
                </a:ln>
                <a:solidFill>
                  <a:srgbClr val="2272FF"/>
                </a:solidFill>
                <a:effectLst/>
                <a:uLnTx/>
                <a:uFillTx/>
                <a:latin typeface="Arial"/>
                <a:ea typeface="Roboto Medium"/>
                <a:cs typeface="Roboto Medium"/>
                <a:sym typeface="Roboto Medium"/>
              </a:rPr>
              <a:t>2025</a:t>
            </a:r>
            <a:r>
              <a:rPr kumimoji="0" lang="ru-RU" sz="3200" b="0" i="0" u="none" strike="noStrike" kern="0" cap="none" spc="0" normalizeH="0" baseline="0" noProof="0" dirty="0">
                <a:ln>
                  <a:noFill/>
                </a:ln>
                <a:solidFill>
                  <a:srgbClr val="2272FF"/>
                </a:solidFill>
                <a:effectLst/>
                <a:uLnTx/>
                <a:uFillTx/>
                <a:latin typeface="Arial"/>
                <a:ea typeface="Roboto Medium"/>
                <a:cs typeface="Roboto Medium"/>
                <a:sym typeface="Roboto Medium"/>
              </a:rPr>
              <a:t>)</a:t>
            </a:r>
            <a:endParaRPr kumimoji="0" lang="uk-UA" sz="3200" b="0" i="0" u="none" strike="noStrike" kern="0" cap="none" spc="0" normalizeH="0" baseline="0" noProof="0" dirty="0">
              <a:ln>
                <a:noFill/>
              </a:ln>
              <a:solidFill>
                <a:srgbClr val="2272FF"/>
              </a:solidFill>
              <a:effectLst/>
              <a:uLnTx/>
              <a:uFillTx/>
              <a:latin typeface="Arial"/>
              <a:ea typeface="Roboto Medium"/>
              <a:cs typeface="Roboto Medium"/>
              <a:sym typeface="Roboto Medium"/>
            </a:endParaRPr>
          </a:p>
        </p:txBody>
      </p:sp>
      <p:sp>
        <p:nvSpPr>
          <p:cNvPr id="16" name="Прямоугольник 17">
            <a:extLst>
              <a:ext uri="{FF2B5EF4-FFF2-40B4-BE49-F238E27FC236}">
                <a16:creationId xmlns:a16="http://schemas.microsoft.com/office/drawing/2014/main" id="{C9D5AC95-3836-438F-00A0-30DABECAA591}"/>
              </a:ext>
            </a:extLst>
          </p:cNvPr>
          <p:cNvSpPr/>
          <p:nvPr/>
        </p:nvSpPr>
        <p:spPr>
          <a:xfrm>
            <a:off x="361560" y="4250733"/>
            <a:ext cx="293931" cy="288032"/>
          </a:xfrm>
          <a:prstGeom prst="rect">
            <a:avLst/>
          </a:prstGeom>
          <a:solidFill>
            <a:srgbClr val="205FEC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6DCAA2F-27E3-DE2E-70B7-8121403B59F1}"/>
              </a:ext>
            </a:extLst>
          </p:cNvPr>
          <p:cNvSpPr txBox="1"/>
          <p:nvPr/>
        </p:nvSpPr>
        <p:spPr>
          <a:xfrm>
            <a:off x="651808" y="4268006"/>
            <a:ext cx="146196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POS (</a:t>
            </a:r>
            <a:r>
              <a:rPr kumimoji="0" lang="uk-UA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покупки)</a:t>
            </a:r>
            <a:endParaRPr kumimoji="0" lang="ru-RU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25" name="Прямоугольник 21">
            <a:extLst>
              <a:ext uri="{FF2B5EF4-FFF2-40B4-BE49-F238E27FC236}">
                <a16:creationId xmlns:a16="http://schemas.microsoft.com/office/drawing/2014/main" id="{8FADB3A9-BBCA-13E6-D4F1-F5D75BC945DA}"/>
              </a:ext>
            </a:extLst>
          </p:cNvPr>
          <p:cNvSpPr/>
          <p:nvPr/>
        </p:nvSpPr>
        <p:spPr>
          <a:xfrm>
            <a:off x="5016344" y="4276002"/>
            <a:ext cx="293931" cy="288032"/>
          </a:xfrm>
          <a:prstGeom prst="rect">
            <a:avLst/>
          </a:prstGeom>
          <a:solidFill>
            <a:srgbClr val="DBF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25C872C-8E88-2CBA-AAD8-D693AAEE8DD4}"/>
              </a:ext>
            </a:extLst>
          </p:cNvPr>
          <p:cNvSpPr txBox="1"/>
          <p:nvPr/>
        </p:nvSpPr>
        <p:spPr>
          <a:xfrm>
            <a:off x="5310275" y="4270452"/>
            <a:ext cx="1504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Интернет (покупки)</a:t>
            </a:r>
          </a:p>
        </p:txBody>
      </p:sp>
      <p:sp>
        <p:nvSpPr>
          <p:cNvPr id="27" name="Прямоугольник 23">
            <a:extLst>
              <a:ext uri="{FF2B5EF4-FFF2-40B4-BE49-F238E27FC236}">
                <a16:creationId xmlns:a16="http://schemas.microsoft.com/office/drawing/2014/main" id="{4EBF2320-C982-07FC-BB0B-8DA39AE04B1B}"/>
              </a:ext>
            </a:extLst>
          </p:cNvPr>
          <p:cNvSpPr/>
          <p:nvPr/>
        </p:nvSpPr>
        <p:spPr>
          <a:xfrm>
            <a:off x="7081059" y="4271940"/>
            <a:ext cx="293931" cy="288032"/>
          </a:xfrm>
          <a:prstGeom prst="rect">
            <a:avLst/>
          </a:prstGeom>
          <a:solidFill>
            <a:srgbClr val="48EDFE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7D37E1A-E5AD-2DDD-296D-AD3A50007E14}"/>
              </a:ext>
            </a:extLst>
          </p:cNvPr>
          <p:cNvSpPr txBox="1"/>
          <p:nvPr/>
        </p:nvSpPr>
        <p:spPr>
          <a:xfrm>
            <a:off x="7394460" y="4271940"/>
            <a:ext cx="146477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ru-RU" sz="1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Перекази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С2С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29" name="Прямоугольник 27">
            <a:extLst>
              <a:ext uri="{FF2B5EF4-FFF2-40B4-BE49-F238E27FC236}">
                <a16:creationId xmlns:a16="http://schemas.microsoft.com/office/drawing/2014/main" id="{E5BA3FBD-02AA-9D57-3B2B-DF547E48D49C}"/>
              </a:ext>
            </a:extLst>
          </p:cNvPr>
          <p:cNvSpPr/>
          <p:nvPr/>
        </p:nvSpPr>
        <p:spPr>
          <a:xfrm>
            <a:off x="2805151" y="4248543"/>
            <a:ext cx="293931" cy="288032"/>
          </a:xfrm>
          <a:prstGeom prst="rect">
            <a:avLst/>
          </a:prstGeom>
          <a:solidFill>
            <a:srgbClr val="FFC00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73A24F9-6E0A-51B0-CFB4-98C0BD721E83}"/>
              </a:ext>
            </a:extLst>
          </p:cNvPr>
          <p:cNvSpPr txBox="1"/>
          <p:nvPr/>
        </p:nvSpPr>
        <p:spPr>
          <a:xfrm>
            <a:off x="3197171" y="4246702"/>
            <a:ext cx="119406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uk-UA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Банкомат</a:t>
            </a:r>
            <a:r>
              <a:rPr kumimoji="0" lang="ru-RU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и</a:t>
            </a:r>
          </a:p>
        </p:txBody>
      </p:sp>
      <p:graphicFrame>
        <p:nvGraphicFramePr>
          <p:cNvPr id="3" name="Диаграмма 3">
            <a:extLst>
              <a:ext uri="{FF2B5EF4-FFF2-40B4-BE49-F238E27FC236}">
                <a16:creationId xmlns:a16="http://schemas.microsoft.com/office/drawing/2014/main" id="{B435FC28-2E26-DECB-6D50-B33DBDBE676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8029633"/>
              </p:ext>
            </p:extLst>
          </p:nvPr>
        </p:nvGraphicFramePr>
        <p:xfrm>
          <a:off x="-123477" y="879997"/>
          <a:ext cx="5051503" cy="3003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0955989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567332-C986-E53A-5B97-4B9689CB7F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96;p15">
            <a:extLst>
              <a:ext uri="{FF2B5EF4-FFF2-40B4-BE49-F238E27FC236}">
                <a16:creationId xmlns:a16="http://schemas.microsoft.com/office/drawing/2014/main" id="{272FF30E-8BA3-DD12-3856-1B79668CCBB6}"/>
              </a:ext>
            </a:extLst>
          </p:cNvPr>
          <p:cNvSpPr txBox="1"/>
          <p:nvPr/>
        </p:nvSpPr>
        <p:spPr>
          <a:xfrm>
            <a:off x="210178" y="0"/>
            <a:ext cx="8519294" cy="7863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uk-UA" sz="4000" b="0" i="0" u="none" strike="noStrike" kern="0" cap="none" spc="0" normalizeH="0" baseline="0" noProof="0" dirty="0">
                <a:ln>
                  <a:noFill/>
                </a:ln>
                <a:solidFill>
                  <a:srgbClr val="2272FF"/>
                </a:solidFill>
                <a:effectLst/>
                <a:uLnTx/>
                <a:uFillTx/>
                <a:latin typeface="Arial"/>
                <a:ea typeface="Roboto Medium"/>
                <a:cs typeface="Roboto Medium"/>
                <a:sym typeface="Roboto Medium"/>
              </a:rPr>
              <a:t>Де платили (МСС. 4 </a:t>
            </a:r>
            <a:r>
              <a:rPr kumimoji="0" lang="uk-UA" sz="4000" b="0" i="0" u="none" strike="noStrike" kern="0" cap="none" spc="0" normalizeH="0" baseline="0" noProof="0" dirty="0" err="1">
                <a:ln>
                  <a:noFill/>
                </a:ln>
                <a:solidFill>
                  <a:srgbClr val="2272FF"/>
                </a:solidFill>
                <a:effectLst/>
                <a:uLnTx/>
                <a:uFillTx/>
                <a:latin typeface="Arial"/>
                <a:ea typeface="Roboto Medium"/>
                <a:cs typeface="Roboto Medium"/>
                <a:sym typeface="Roboto Medium"/>
              </a:rPr>
              <a:t>кв</a:t>
            </a:r>
            <a:r>
              <a:rPr kumimoji="0" lang="uk-UA" sz="4000" b="0" i="0" u="none" strike="noStrike" kern="0" cap="none" spc="0" normalizeH="0" baseline="0" noProof="0" dirty="0">
                <a:ln>
                  <a:noFill/>
                </a:ln>
                <a:solidFill>
                  <a:srgbClr val="2272FF"/>
                </a:solidFill>
                <a:effectLst/>
                <a:uLnTx/>
                <a:uFillTx/>
                <a:latin typeface="Arial"/>
                <a:ea typeface="Roboto Medium"/>
                <a:cs typeface="Roboto Medium"/>
                <a:sym typeface="Roboto Medium"/>
              </a:rPr>
              <a:t>. 2025)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EECA1D9-00E6-444C-478A-25151DE9AA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5637827"/>
              </p:ext>
            </p:extLst>
          </p:nvPr>
        </p:nvGraphicFramePr>
        <p:xfrm>
          <a:off x="1222516" y="786384"/>
          <a:ext cx="6323398" cy="4171797"/>
        </p:xfrm>
        <a:graphic>
          <a:graphicData uri="http://schemas.openxmlformats.org/drawingml/2006/table">
            <a:tbl>
              <a:tblPr/>
              <a:tblGrid>
                <a:gridCol w="327103">
                  <a:extLst>
                    <a:ext uri="{9D8B030D-6E8A-4147-A177-3AD203B41FA5}">
                      <a16:colId xmlns:a16="http://schemas.microsoft.com/office/drawing/2014/main" val="3649380457"/>
                    </a:ext>
                  </a:extLst>
                </a:gridCol>
                <a:gridCol w="3818527">
                  <a:extLst>
                    <a:ext uri="{9D8B030D-6E8A-4147-A177-3AD203B41FA5}">
                      <a16:colId xmlns:a16="http://schemas.microsoft.com/office/drawing/2014/main" val="3821146107"/>
                    </a:ext>
                  </a:extLst>
                </a:gridCol>
                <a:gridCol w="2177768">
                  <a:extLst>
                    <a:ext uri="{9D8B030D-6E8A-4147-A177-3AD203B41FA5}">
                      <a16:colId xmlns:a16="http://schemas.microsoft.com/office/drawing/2014/main" val="1986148144"/>
                    </a:ext>
                  </a:extLst>
                </a:gridCol>
              </a:tblGrid>
              <a:tr h="59597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№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Назва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1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Частка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0674674"/>
                  </a:ext>
                </a:extLst>
              </a:tr>
              <a:tr h="59597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Комунальні послуги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21,4%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5761247"/>
                  </a:ext>
                </a:extLst>
              </a:tr>
              <a:tr h="59597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Супермаркети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19,4%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0634027"/>
                  </a:ext>
                </a:extLst>
              </a:tr>
              <a:tr h="59597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Транспортні послуги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18,9%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1083051"/>
                  </a:ext>
                </a:extLst>
              </a:tr>
              <a:tr h="59597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Товари для дому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13,0%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35058807"/>
                  </a:ext>
                </a:extLst>
              </a:tr>
              <a:tr h="59597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Розваги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5,9%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16309171"/>
                  </a:ext>
                </a:extLst>
              </a:tr>
              <a:tr h="595971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Інше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uk-UA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21,4</a:t>
                      </a:r>
                    </a:p>
                  </a:txBody>
                  <a:tcPr marL="7620" marR="7620" marT="762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72116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4435685"/>
      </p:ext>
    </p:extLst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Офіс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Офіс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Офіс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Офіс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3642</TotalTime>
  <Words>75</Words>
  <Application>Microsoft Office PowerPoint</Application>
  <PresentationFormat>On-screen Show (16:9)</PresentationFormat>
  <Paragraphs>37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Calibri</vt:lpstr>
      <vt:lpstr>Arial</vt:lpstr>
      <vt:lpstr>Simple Light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Пьяная Вишня</dc:creator>
  <cp:lastModifiedBy>Leonid Zyabrev</cp:lastModifiedBy>
  <cp:revision>68</cp:revision>
  <dcterms:modified xsi:type="dcterms:W3CDTF">2026-03-25T08:59:02Z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cef7f2da-30d3-430a-a9a4-8103a74342a8_Enabled">
    <vt:lpwstr>true</vt:lpwstr>
  </property>
  <property fmtid="{D5CDD505-2E9C-101B-9397-08002B2CF9AE}" pid="3" name="MSIP_Label_cef7f2da-30d3-430a-a9a4-8103a74342a8_SetDate">
    <vt:lpwstr>2021-04-15T13:49:07Z</vt:lpwstr>
  </property>
  <property fmtid="{D5CDD505-2E9C-101B-9397-08002B2CF9AE}" pid="4" name="MSIP_Label_cef7f2da-30d3-430a-a9a4-8103a74342a8_Method">
    <vt:lpwstr>Privileged</vt:lpwstr>
  </property>
  <property fmtid="{D5CDD505-2E9C-101B-9397-08002B2CF9AE}" pid="5" name="MSIP_Label_cef7f2da-30d3-430a-a9a4-8103a74342a8_Name">
    <vt:lpwstr>Public</vt:lpwstr>
  </property>
  <property fmtid="{D5CDD505-2E9C-101B-9397-08002B2CF9AE}" pid="6" name="MSIP_Label_cef7f2da-30d3-430a-a9a4-8103a74342a8_SiteId">
    <vt:lpwstr>9b511fda-f0b1-43a5-b06e-1e720f64520a</vt:lpwstr>
  </property>
  <property fmtid="{D5CDD505-2E9C-101B-9397-08002B2CF9AE}" pid="7" name="MSIP_Label_cef7f2da-30d3-430a-a9a4-8103a74342a8_ActionId">
    <vt:lpwstr>eb3b24c2-0469-4f92-b80a-b506c527aec4</vt:lpwstr>
  </property>
  <property fmtid="{D5CDD505-2E9C-101B-9397-08002B2CF9AE}" pid="8" name="MSIP_Label_cef7f2da-30d3-430a-a9a4-8103a74342a8_ContentBits">
    <vt:lpwstr>0</vt:lpwstr>
  </property>
</Properties>
</file>